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4295" r:id="rId4"/>
  </p:sldMasterIdLst>
  <p:notesMasterIdLst>
    <p:notesMasterId r:id="rId33"/>
  </p:notesMasterIdLst>
  <p:handoutMasterIdLst>
    <p:handoutMasterId r:id="rId34"/>
  </p:handoutMasterIdLst>
  <p:sldIdLst>
    <p:sldId id="2147468534" r:id="rId5"/>
    <p:sldId id="2147469155" r:id="rId6"/>
    <p:sldId id="2147467918" r:id="rId7"/>
    <p:sldId id="2147469966" r:id="rId8"/>
    <p:sldId id="2147469564" r:id="rId9"/>
    <p:sldId id="2147469280" r:id="rId10"/>
    <p:sldId id="2147469201" r:id="rId11"/>
    <p:sldId id="2147469182" r:id="rId12"/>
    <p:sldId id="2147469184" r:id="rId13"/>
    <p:sldId id="2147469183" r:id="rId14"/>
    <p:sldId id="2147469277" r:id="rId15"/>
    <p:sldId id="2147469527" r:id="rId16"/>
    <p:sldId id="2147469526" r:id="rId17"/>
    <p:sldId id="2147469533" r:id="rId18"/>
    <p:sldId id="2147469536" r:id="rId19"/>
    <p:sldId id="2147469542" r:id="rId20"/>
    <p:sldId id="2147470524" r:id="rId21"/>
    <p:sldId id="2076137888" r:id="rId22"/>
    <p:sldId id="2147470551" r:id="rId23"/>
    <p:sldId id="2147470552" r:id="rId24"/>
    <p:sldId id="2147469257" r:id="rId25"/>
    <p:sldId id="2147470555" r:id="rId26"/>
    <p:sldId id="2147469948" r:id="rId27"/>
    <p:sldId id="2147470556" r:id="rId28"/>
    <p:sldId id="2147470557" r:id="rId29"/>
    <p:sldId id="2147470558" r:id="rId30"/>
    <p:sldId id="2147469959" r:id="rId31"/>
    <p:sldId id="2147469951"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Cloud for Financial Services" id="{2A801127-704E-4376-8B5C-CBFB9C93D80A}">
          <p14:sldIdLst>
            <p14:sldId id="2147468534"/>
            <p14:sldId id="2147469155"/>
            <p14:sldId id="2147467918"/>
            <p14:sldId id="2147469966"/>
            <p14:sldId id="2147469564"/>
          </p14:sldIdLst>
        </p14:section>
        <p14:section name="Unified Customer Profile" id="{949BC7F1-270E-4D73-AB0D-211D586AF050}">
          <p14:sldIdLst>
            <p14:sldId id="2147469280"/>
            <p14:sldId id="2147469201"/>
          </p14:sldIdLst>
        </p14:section>
        <p14:section name="Customer Onboarding" id="{0F29446E-9957-483F-8A2D-99783D881142}">
          <p14:sldIdLst>
            <p14:sldId id="2147469182"/>
          </p14:sldIdLst>
        </p14:section>
        <p14:section name="Collaboration Manager" id="{3DD355B4-64A3-44AB-9082-6792FDB382FD}">
          <p14:sldIdLst>
            <p14:sldId id="2147469184"/>
          </p14:sldIdLst>
        </p14:section>
        <p14:section name="Banking Customer Engagement" id="{0E030F3A-48BC-44D7-9C81-E4A3C79C68FE}">
          <p14:sldIdLst>
            <p14:sldId id="2147469183"/>
          </p14:sldIdLst>
        </p14:section>
        <p14:section name="Account Protection, Compliance Assessments and Risk Assurance" id="{3845BF0C-E9D8-4DEF-9B78-92B94482FC5B}">
          <p14:sldIdLst>
            <p14:sldId id="2147469277"/>
            <p14:sldId id="2147469527"/>
            <p14:sldId id="2147469526"/>
            <p14:sldId id="2147469533"/>
            <p14:sldId id="2147469536"/>
            <p14:sldId id="2147469542"/>
          </p14:sldIdLst>
        </p14:section>
        <p14:section name="Conceptual Marchitecture" id="{9B208B8A-3B70-46B2-AA9E-5FA04BD484B7}">
          <p14:sldIdLst>
            <p14:sldId id="2147470524"/>
          </p14:sldIdLst>
        </p14:section>
        <p14:section name="Security Compliance" id="{4631D4CB-3158-4DE4-AD53-3D399374CC68}">
          <p14:sldIdLst>
            <p14:sldId id="2076137888"/>
          </p14:sldIdLst>
        </p14:section>
        <p14:section name="Closing" id="{DEC33451-F975-44AB-89B9-B019C01D107A}">
          <p14:sldIdLst>
            <p14:sldId id="2147470551"/>
            <p14:sldId id="2147470552"/>
          </p14:sldIdLst>
        </p14:section>
        <p14:section name="Appendix" id="{8E7C3F1B-0A9D-4576-B359-85B9877DF37B}">
          <p14:sldIdLst>
            <p14:sldId id="2147469257"/>
            <p14:sldId id="2147470555"/>
            <p14:sldId id="2147469948"/>
            <p14:sldId id="2147470556"/>
            <p14:sldId id="2147470557"/>
            <p14:sldId id="2147470558"/>
            <p14:sldId id="2147469959"/>
            <p14:sldId id="2147469951"/>
          </p14:sldIdLst>
        </p14:section>
      </p14:sectionLst>
    </p:ext>
    <p:ext uri="{EFAFB233-063F-42B5-8137-9DF3F51BA10A}">
      <p15:sldGuideLst xmlns:p15="http://schemas.microsoft.com/office/powerpoint/2012/main">
        <p15:guide id="2" orient="horz" pos="2160">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322431C-36BB-CA05-1582-8EFDD456CA69}" name="Rudra Modi" initials="RM" userId="S::ruraina@microsoft.com::496af11e-d6fb-4fb1-8b99-31bacfd8b31b" providerId="AD"/>
  <p188:author id="{84DC5844-E5B7-2474-2176-EC54CF0FF595}" name="Philippe Brissaud (HE/HIM)" initials="PB(" userId="S::philibri@microsoft.com::1f09da7b-259c-40fc-adc9-34b7a91c25dd" providerId="AD"/>
  <p188:author id="{011341C2-A86D-28C9-8CD9-90FE19021657}" name="Aditya Varma" initials="AV" userId="S::adityav@microsoft.com::58b3e202-fb45-4dd4-98e9-2f86c83c10bf" providerId="AD"/>
  <p188:author id="{42C390E3-12DA-1B62-9FB3-3EF009167B4D}" name="Eran Shamir (HE/HIM)" initials="E(" userId="S::eransha@microsoft.com::c9498fa3-6fc1-409e-a1f6-3df50469f21b" providerId="AD"/>
  <p188:author id="{470FB5E6-BE5D-9814-6BE1-AA6565EE0FA6}" name="Ravindran Gangadharan" initials="RG" userId="S::raving@microsoft.com::8b804553-0dc4-4c55-adcf-ce25813d593f" providerId="AD"/>
  <p188:author id="{AB3668E8-F600-4CC7-883A-463C762A8357}" name="Kelsey Bloomquist" initials="KB" userId="S::kelseyb@microsoft.com::dc76ad9c-e8a7-4260-b397-3311cc33a4c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F27"/>
    <a:srgbClr val="1B2C46"/>
    <a:srgbClr val="50E6FF"/>
    <a:srgbClr val="0078D4"/>
    <a:srgbClr val="000000"/>
    <a:srgbClr val="E6E6E6"/>
    <a:srgbClr val="B1B1B1"/>
    <a:srgbClr val="FFFFFF"/>
    <a:srgbClr val="191919"/>
    <a:srgbClr val="3838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87C38-8FBC-4143-81BA-EE52B30B132D}" v="8" dt="2021-11-09T15:57:07.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56" y="114"/>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ndran Gangadharan" userId="8b804553-0dc4-4c55-adcf-ce25813d593f" providerId="ADAL" clId="{8A2CF302-B49A-4CC3-AC97-3C4A372CCE6F}"/>
    <pc:docChg chg="delSld modSld modSection">
      <pc:chgData name="Ravindran Gangadharan" userId="8b804553-0dc4-4c55-adcf-ce25813d593f" providerId="ADAL" clId="{8A2CF302-B49A-4CC3-AC97-3C4A372CCE6F}" dt="2021-10-20T18:09:35.754" v="24" actId="17846"/>
      <pc:docMkLst>
        <pc:docMk/>
      </pc:docMkLst>
      <pc:sldChg chg="modSp mod">
        <pc:chgData name="Ravindran Gangadharan" userId="8b804553-0dc4-4c55-adcf-ce25813d593f" providerId="ADAL" clId="{8A2CF302-B49A-4CC3-AC97-3C4A372CCE6F}" dt="2021-10-20T16:27:33.088" v="23" actId="20577"/>
        <pc:sldMkLst>
          <pc:docMk/>
          <pc:sldMk cId="3859915595" sldId="2147469950"/>
        </pc:sldMkLst>
        <pc:spChg chg="mod">
          <ac:chgData name="Ravindran Gangadharan" userId="8b804553-0dc4-4c55-adcf-ce25813d593f" providerId="ADAL" clId="{8A2CF302-B49A-4CC3-AC97-3C4A372CCE6F}" dt="2021-10-20T16:27:33.088" v="23" actId="20577"/>
          <ac:spMkLst>
            <pc:docMk/>
            <pc:sldMk cId="3859915595" sldId="2147469950"/>
            <ac:spMk id="10" creationId="{674D98AA-9A2E-446C-93E9-3AC7AE5BD802}"/>
          </ac:spMkLst>
        </pc:spChg>
      </pc:sldChg>
      <pc:sldChg chg="del">
        <pc:chgData name="Ravindran Gangadharan" userId="8b804553-0dc4-4c55-adcf-ce25813d593f" providerId="ADAL" clId="{8A2CF302-B49A-4CC3-AC97-3C4A372CCE6F}" dt="2021-10-20T16:27:19.086" v="0" actId="47"/>
        <pc:sldMkLst>
          <pc:docMk/>
          <pc:sldMk cId="59143994" sldId="2147470554"/>
        </pc:sldMkLst>
      </pc:sldChg>
    </pc:docChg>
  </pc:docChgLst>
  <pc:docChgLst>
    <pc:chgData name="Ravindran Gangadharan" userId="8b804553-0dc4-4c55-adcf-ce25813d593f" providerId="ADAL" clId="{79235E32-99E1-4F4C-92D3-989CC1899E2E}"/>
    <pc:docChg chg="undo custSel addSld delSld modSld sldOrd addSection delSection modSection">
      <pc:chgData name="Ravindran Gangadharan" userId="8b804553-0dc4-4c55-adcf-ce25813d593f" providerId="ADAL" clId="{79235E32-99E1-4F4C-92D3-989CC1899E2E}" dt="2021-10-07T15:49:57.283" v="199" actId="22"/>
      <pc:docMkLst>
        <pc:docMk/>
      </pc:docMkLst>
      <pc:sldChg chg="add del">
        <pc:chgData name="Ravindran Gangadharan" userId="8b804553-0dc4-4c55-adcf-ce25813d593f" providerId="ADAL" clId="{79235E32-99E1-4F4C-92D3-989CC1899E2E}" dt="2021-10-07T15:26:55.261" v="112" actId="18676"/>
        <pc:sldMkLst>
          <pc:docMk/>
          <pc:sldMk cId="1049420245" sldId="2076137888"/>
        </pc:sldMkLst>
      </pc:sldChg>
      <pc:sldChg chg="ord">
        <pc:chgData name="Ravindran Gangadharan" userId="8b804553-0dc4-4c55-adcf-ce25813d593f" providerId="ADAL" clId="{79235E32-99E1-4F4C-92D3-989CC1899E2E}" dt="2021-10-07T15:24:43.030" v="98"/>
        <pc:sldMkLst>
          <pc:docMk/>
          <pc:sldMk cId="2119699566" sldId="2147469184"/>
        </pc:sldMkLst>
      </pc:sldChg>
      <pc:sldChg chg="ord">
        <pc:chgData name="Ravindran Gangadharan" userId="8b804553-0dc4-4c55-adcf-ce25813d593f" providerId="ADAL" clId="{79235E32-99E1-4F4C-92D3-989CC1899E2E}" dt="2021-10-07T15:22:11.071" v="95" actId="20578"/>
        <pc:sldMkLst>
          <pc:docMk/>
          <pc:sldMk cId="1710091316" sldId="2147469201"/>
        </pc:sldMkLst>
      </pc:sldChg>
      <pc:sldChg chg="add del">
        <pc:chgData name="Ravindran Gangadharan" userId="8b804553-0dc4-4c55-adcf-ce25813d593f" providerId="ADAL" clId="{79235E32-99E1-4F4C-92D3-989CC1899E2E}" dt="2021-10-07T15:26:55.261" v="112" actId="18676"/>
        <pc:sldMkLst>
          <pc:docMk/>
          <pc:sldMk cId="79758338" sldId="2147469462"/>
        </pc:sldMkLst>
      </pc:sldChg>
      <pc:sldChg chg="add del">
        <pc:chgData name="Ravindran Gangadharan" userId="8b804553-0dc4-4c55-adcf-ce25813d593f" providerId="ADAL" clId="{79235E32-99E1-4F4C-92D3-989CC1899E2E}" dt="2021-10-07T15:27:57.898" v="114" actId="47"/>
        <pc:sldMkLst>
          <pc:docMk/>
          <pc:sldMk cId="1723130996" sldId="2147469466"/>
        </pc:sldMkLst>
      </pc:sldChg>
      <pc:sldChg chg="add del">
        <pc:chgData name="Ravindran Gangadharan" userId="8b804553-0dc4-4c55-adcf-ce25813d593f" providerId="ADAL" clId="{79235E32-99E1-4F4C-92D3-989CC1899E2E}" dt="2021-10-07T15:37:57.200" v="120" actId="22"/>
        <pc:sldMkLst>
          <pc:docMk/>
          <pc:sldMk cId="714374576" sldId="2147469536"/>
        </pc:sldMkLst>
      </pc:sldChg>
      <pc:sldChg chg="add del">
        <pc:chgData name="Ravindran Gangadharan" userId="8b804553-0dc4-4c55-adcf-ce25813d593f" providerId="ADAL" clId="{79235E32-99E1-4F4C-92D3-989CC1899E2E}" dt="2021-10-07T15:37:57.200" v="120" actId="22"/>
        <pc:sldMkLst>
          <pc:docMk/>
          <pc:sldMk cId="3990721301" sldId="2147469542"/>
        </pc:sldMkLst>
      </pc:sldChg>
      <pc:sldChg chg="add">
        <pc:chgData name="Ravindran Gangadharan" userId="8b804553-0dc4-4c55-adcf-ce25813d593f" providerId="ADAL" clId="{79235E32-99E1-4F4C-92D3-989CC1899E2E}" dt="2021-10-07T15:49:57.283" v="199" actId="22"/>
        <pc:sldMkLst>
          <pc:docMk/>
          <pc:sldMk cId="3303785424" sldId="2147469948"/>
        </pc:sldMkLst>
      </pc:sldChg>
      <pc:sldChg chg="add del">
        <pc:chgData name="Ravindran Gangadharan" userId="8b804553-0dc4-4c55-adcf-ce25813d593f" providerId="ADAL" clId="{79235E32-99E1-4F4C-92D3-989CC1899E2E}" dt="2021-10-07T15:26:55.261" v="112" actId="18676"/>
        <pc:sldMkLst>
          <pc:docMk/>
          <pc:sldMk cId="2000459445" sldId="2147469959"/>
        </pc:sldMkLst>
      </pc:sldChg>
      <pc:sldChg chg="add del">
        <pc:chgData name="Ravindran Gangadharan" userId="8b804553-0dc4-4c55-adcf-ce25813d593f" providerId="ADAL" clId="{79235E32-99E1-4F4C-92D3-989CC1899E2E}" dt="2021-10-07T15:27:42.828" v="113" actId="47"/>
        <pc:sldMkLst>
          <pc:docMk/>
          <pc:sldMk cId="3783247693" sldId="2147469962"/>
        </pc:sldMkLst>
      </pc:sldChg>
      <pc:sldChg chg="add del">
        <pc:chgData name="Ravindran Gangadharan" userId="8b804553-0dc4-4c55-adcf-ce25813d593f" providerId="ADAL" clId="{79235E32-99E1-4F4C-92D3-989CC1899E2E}" dt="2021-10-07T15:27:42.828" v="113" actId="47"/>
        <pc:sldMkLst>
          <pc:docMk/>
          <pc:sldMk cId="2878830829" sldId="2147469967"/>
        </pc:sldMkLst>
      </pc:sldChg>
      <pc:sldChg chg="del">
        <pc:chgData name="Ravindran Gangadharan" userId="8b804553-0dc4-4c55-adcf-ce25813d593f" providerId="ADAL" clId="{79235E32-99E1-4F4C-92D3-989CC1899E2E}" dt="2021-10-07T15:25:56.862" v="105" actId="47"/>
        <pc:sldMkLst>
          <pc:docMk/>
          <pc:sldMk cId="2106604927" sldId="2147470525"/>
        </pc:sldMkLst>
      </pc:sldChg>
      <pc:sldChg chg="del">
        <pc:chgData name="Ravindran Gangadharan" userId="8b804553-0dc4-4c55-adcf-ce25813d593f" providerId="ADAL" clId="{79235E32-99E1-4F4C-92D3-989CC1899E2E}" dt="2021-10-07T15:21:16.885" v="91" actId="18676"/>
        <pc:sldMkLst>
          <pc:docMk/>
          <pc:sldMk cId="3549834613" sldId="2147470526"/>
        </pc:sldMkLst>
      </pc:sldChg>
      <pc:sldChg chg="del">
        <pc:chgData name="Ravindran Gangadharan" userId="8b804553-0dc4-4c55-adcf-ce25813d593f" providerId="ADAL" clId="{79235E32-99E1-4F4C-92D3-989CC1899E2E}" dt="2021-10-07T15:21:16.885" v="91" actId="18676"/>
        <pc:sldMkLst>
          <pc:docMk/>
          <pc:sldMk cId="979140243" sldId="2147470527"/>
        </pc:sldMkLst>
      </pc:sldChg>
      <pc:sldChg chg="del">
        <pc:chgData name="Ravindran Gangadharan" userId="8b804553-0dc4-4c55-adcf-ce25813d593f" providerId="ADAL" clId="{79235E32-99E1-4F4C-92D3-989CC1899E2E}" dt="2021-10-07T15:21:16.885" v="91" actId="18676"/>
        <pc:sldMkLst>
          <pc:docMk/>
          <pc:sldMk cId="1126940896" sldId="2147470528"/>
        </pc:sldMkLst>
      </pc:sldChg>
      <pc:sldChg chg="del">
        <pc:chgData name="Ravindran Gangadharan" userId="8b804553-0dc4-4c55-adcf-ce25813d593f" providerId="ADAL" clId="{79235E32-99E1-4F4C-92D3-989CC1899E2E}" dt="2021-10-07T15:21:16.885" v="91" actId="18676"/>
        <pc:sldMkLst>
          <pc:docMk/>
          <pc:sldMk cId="3528016432" sldId="2147470529"/>
        </pc:sldMkLst>
      </pc:sldChg>
      <pc:sldChg chg="del">
        <pc:chgData name="Ravindran Gangadharan" userId="8b804553-0dc4-4c55-adcf-ce25813d593f" providerId="ADAL" clId="{79235E32-99E1-4F4C-92D3-989CC1899E2E}" dt="2021-10-07T15:21:16.885" v="91" actId="18676"/>
        <pc:sldMkLst>
          <pc:docMk/>
          <pc:sldMk cId="1857283908" sldId="2147470530"/>
        </pc:sldMkLst>
      </pc:sldChg>
      <pc:sldChg chg="del">
        <pc:chgData name="Ravindran Gangadharan" userId="8b804553-0dc4-4c55-adcf-ce25813d593f" providerId="ADAL" clId="{79235E32-99E1-4F4C-92D3-989CC1899E2E}" dt="2021-10-07T15:21:16.885" v="91" actId="18676"/>
        <pc:sldMkLst>
          <pc:docMk/>
          <pc:sldMk cId="4034146477" sldId="2147470531"/>
        </pc:sldMkLst>
      </pc:sldChg>
      <pc:sldChg chg="del">
        <pc:chgData name="Ravindran Gangadharan" userId="8b804553-0dc4-4c55-adcf-ce25813d593f" providerId="ADAL" clId="{79235E32-99E1-4F4C-92D3-989CC1899E2E}" dt="2021-10-07T15:21:16.885" v="91" actId="18676"/>
        <pc:sldMkLst>
          <pc:docMk/>
          <pc:sldMk cId="2795240947" sldId="2147470532"/>
        </pc:sldMkLst>
      </pc:sldChg>
      <pc:sldChg chg="del">
        <pc:chgData name="Ravindran Gangadharan" userId="8b804553-0dc4-4c55-adcf-ce25813d593f" providerId="ADAL" clId="{79235E32-99E1-4F4C-92D3-989CC1899E2E}" dt="2021-10-07T15:26:19.605" v="106" actId="18676"/>
        <pc:sldMkLst>
          <pc:docMk/>
          <pc:sldMk cId="518030564" sldId="2147470533"/>
        </pc:sldMkLst>
      </pc:sldChg>
      <pc:sldChg chg="del">
        <pc:chgData name="Ravindran Gangadharan" userId="8b804553-0dc4-4c55-adcf-ce25813d593f" providerId="ADAL" clId="{79235E32-99E1-4F4C-92D3-989CC1899E2E}" dt="2021-10-07T15:26:19.605" v="106" actId="18676"/>
        <pc:sldMkLst>
          <pc:docMk/>
          <pc:sldMk cId="1344722999" sldId="2147470534"/>
        </pc:sldMkLst>
      </pc:sldChg>
      <pc:sldChg chg="del">
        <pc:chgData name="Ravindran Gangadharan" userId="8b804553-0dc4-4c55-adcf-ce25813d593f" providerId="ADAL" clId="{79235E32-99E1-4F4C-92D3-989CC1899E2E}" dt="2021-10-07T15:26:19.605" v="106" actId="18676"/>
        <pc:sldMkLst>
          <pc:docMk/>
          <pc:sldMk cId="2445419478" sldId="2147470535"/>
        </pc:sldMkLst>
      </pc:sldChg>
      <pc:sldChg chg="del">
        <pc:chgData name="Ravindran Gangadharan" userId="8b804553-0dc4-4c55-adcf-ce25813d593f" providerId="ADAL" clId="{79235E32-99E1-4F4C-92D3-989CC1899E2E}" dt="2021-10-07T15:26:19.605" v="106" actId="18676"/>
        <pc:sldMkLst>
          <pc:docMk/>
          <pc:sldMk cId="331476247" sldId="2147470536"/>
        </pc:sldMkLst>
      </pc:sldChg>
      <pc:sldChg chg="del">
        <pc:chgData name="Ravindran Gangadharan" userId="8b804553-0dc4-4c55-adcf-ce25813d593f" providerId="ADAL" clId="{79235E32-99E1-4F4C-92D3-989CC1899E2E}" dt="2021-10-07T15:26:19.605" v="106" actId="18676"/>
        <pc:sldMkLst>
          <pc:docMk/>
          <pc:sldMk cId="2671887953" sldId="2147470537"/>
        </pc:sldMkLst>
      </pc:sldChg>
      <pc:sldChg chg="del">
        <pc:chgData name="Ravindran Gangadharan" userId="8b804553-0dc4-4c55-adcf-ce25813d593f" providerId="ADAL" clId="{79235E32-99E1-4F4C-92D3-989CC1899E2E}" dt="2021-10-07T15:26:30.725" v="107" actId="18676"/>
        <pc:sldMkLst>
          <pc:docMk/>
          <pc:sldMk cId="78630498" sldId="2147470538"/>
        </pc:sldMkLst>
      </pc:sldChg>
      <pc:sldChg chg="del">
        <pc:chgData name="Ravindran Gangadharan" userId="8b804553-0dc4-4c55-adcf-ce25813d593f" providerId="ADAL" clId="{79235E32-99E1-4F4C-92D3-989CC1899E2E}" dt="2021-10-07T15:26:30.725" v="107" actId="18676"/>
        <pc:sldMkLst>
          <pc:docMk/>
          <pc:sldMk cId="3488849980" sldId="2147470539"/>
        </pc:sldMkLst>
      </pc:sldChg>
      <pc:sldChg chg="del">
        <pc:chgData name="Ravindran Gangadharan" userId="8b804553-0dc4-4c55-adcf-ce25813d593f" providerId="ADAL" clId="{79235E32-99E1-4F4C-92D3-989CC1899E2E}" dt="2021-10-07T15:26:30.725" v="107" actId="18676"/>
        <pc:sldMkLst>
          <pc:docMk/>
          <pc:sldMk cId="316719616" sldId="2147470540"/>
        </pc:sldMkLst>
      </pc:sldChg>
      <pc:sldChg chg="del">
        <pc:chgData name="Ravindran Gangadharan" userId="8b804553-0dc4-4c55-adcf-ce25813d593f" providerId="ADAL" clId="{79235E32-99E1-4F4C-92D3-989CC1899E2E}" dt="2021-10-07T15:26:30.725" v="107" actId="18676"/>
        <pc:sldMkLst>
          <pc:docMk/>
          <pc:sldMk cId="3430258222" sldId="2147470541"/>
        </pc:sldMkLst>
      </pc:sldChg>
      <pc:sldChg chg="del">
        <pc:chgData name="Ravindran Gangadharan" userId="8b804553-0dc4-4c55-adcf-ce25813d593f" providerId="ADAL" clId="{79235E32-99E1-4F4C-92D3-989CC1899E2E}" dt="2021-10-07T15:26:30.725" v="107" actId="18676"/>
        <pc:sldMkLst>
          <pc:docMk/>
          <pc:sldMk cId="2460106244" sldId="2147470542"/>
        </pc:sldMkLst>
      </pc:sldChg>
      <pc:sldChg chg="del">
        <pc:chgData name="Ravindran Gangadharan" userId="8b804553-0dc4-4c55-adcf-ce25813d593f" providerId="ADAL" clId="{79235E32-99E1-4F4C-92D3-989CC1899E2E}" dt="2021-10-07T15:26:35.049" v="108" actId="18676"/>
        <pc:sldMkLst>
          <pc:docMk/>
          <pc:sldMk cId="2308892874" sldId="2147470543"/>
        </pc:sldMkLst>
      </pc:sldChg>
      <pc:sldChg chg="del">
        <pc:chgData name="Ravindran Gangadharan" userId="8b804553-0dc4-4c55-adcf-ce25813d593f" providerId="ADAL" clId="{79235E32-99E1-4F4C-92D3-989CC1899E2E}" dt="2021-10-07T15:26:35.049" v="108" actId="18676"/>
        <pc:sldMkLst>
          <pc:docMk/>
          <pc:sldMk cId="849376721" sldId="2147470544"/>
        </pc:sldMkLst>
      </pc:sldChg>
      <pc:sldChg chg="del">
        <pc:chgData name="Ravindran Gangadharan" userId="8b804553-0dc4-4c55-adcf-ce25813d593f" providerId="ADAL" clId="{79235E32-99E1-4F4C-92D3-989CC1899E2E}" dt="2021-10-07T15:26:35.049" v="108" actId="18676"/>
        <pc:sldMkLst>
          <pc:docMk/>
          <pc:sldMk cId="3869457181" sldId="2147470545"/>
        </pc:sldMkLst>
      </pc:sldChg>
      <pc:sldChg chg="del">
        <pc:chgData name="Ravindran Gangadharan" userId="8b804553-0dc4-4c55-adcf-ce25813d593f" providerId="ADAL" clId="{79235E32-99E1-4F4C-92D3-989CC1899E2E}" dt="2021-10-07T15:26:35.049" v="108" actId="18676"/>
        <pc:sldMkLst>
          <pc:docMk/>
          <pc:sldMk cId="1758826825" sldId="2147470546"/>
        </pc:sldMkLst>
      </pc:sldChg>
      <pc:sldChg chg="del">
        <pc:chgData name="Ravindran Gangadharan" userId="8b804553-0dc4-4c55-adcf-ce25813d593f" providerId="ADAL" clId="{79235E32-99E1-4F4C-92D3-989CC1899E2E}" dt="2021-10-07T15:26:39.622" v="109" actId="18676"/>
        <pc:sldMkLst>
          <pc:docMk/>
          <pc:sldMk cId="972249729" sldId="2147470547"/>
        </pc:sldMkLst>
      </pc:sldChg>
      <pc:sldChg chg="del">
        <pc:chgData name="Ravindran Gangadharan" userId="8b804553-0dc4-4c55-adcf-ce25813d593f" providerId="ADAL" clId="{79235E32-99E1-4F4C-92D3-989CC1899E2E}" dt="2021-10-07T15:26:39.622" v="109" actId="18676"/>
        <pc:sldMkLst>
          <pc:docMk/>
          <pc:sldMk cId="3575043968" sldId="2147470548"/>
        </pc:sldMkLst>
      </pc:sldChg>
      <pc:sldChg chg="del">
        <pc:chgData name="Ravindran Gangadharan" userId="8b804553-0dc4-4c55-adcf-ce25813d593f" providerId="ADAL" clId="{79235E32-99E1-4F4C-92D3-989CC1899E2E}" dt="2021-10-07T15:26:44.469" v="110" actId="18676"/>
        <pc:sldMkLst>
          <pc:docMk/>
          <pc:sldMk cId="483518245" sldId="2147470549"/>
        </pc:sldMkLst>
      </pc:sldChg>
      <pc:sldChg chg="del">
        <pc:chgData name="Ravindran Gangadharan" userId="8b804553-0dc4-4c55-adcf-ce25813d593f" providerId="ADAL" clId="{79235E32-99E1-4F4C-92D3-989CC1899E2E}" dt="2021-10-07T15:26:44.469" v="110" actId="18676"/>
        <pc:sldMkLst>
          <pc:docMk/>
          <pc:sldMk cId="817968742" sldId="2147470550"/>
        </pc:sldMkLst>
      </pc:sldChg>
      <pc:sldChg chg="modSp mod setBg">
        <pc:chgData name="Ravindran Gangadharan" userId="8b804553-0dc4-4c55-adcf-ce25813d593f" providerId="ADAL" clId="{79235E32-99E1-4F4C-92D3-989CC1899E2E}" dt="2021-10-07T15:40:40.271" v="194" actId="20577"/>
        <pc:sldMkLst>
          <pc:docMk/>
          <pc:sldMk cId="4291444346" sldId="2147470553"/>
        </pc:sldMkLst>
        <pc:spChg chg="mod">
          <ac:chgData name="Ravindran Gangadharan" userId="8b804553-0dc4-4c55-adcf-ce25813d593f" providerId="ADAL" clId="{79235E32-99E1-4F4C-92D3-989CC1899E2E}" dt="2021-10-07T15:40:40.271" v="194" actId="20577"/>
          <ac:spMkLst>
            <pc:docMk/>
            <pc:sldMk cId="4291444346" sldId="2147470553"/>
            <ac:spMk id="5" creationId="{32665AA7-0BF7-4E59-BDD6-B240FD13BFB4}"/>
          </ac:spMkLst>
        </pc:spChg>
      </pc:sldChg>
      <pc:sldChg chg="modSp new mod">
        <pc:chgData name="Ravindran Gangadharan" userId="8b804553-0dc4-4c55-adcf-ce25813d593f" providerId="ADAL" clId="{79235E32-99E1-4F4C-92D3-989CC1899E2E}" dt="2021-10-07T15:19:30.488" v="89" actId="20577"/>
        <pc:sldMkLst>
          <pc:docMk/>
          <pc:sldMk cId="59143994" sldId="2147470554"/>
        </pc:sldMkLst>
        <pc:spChg chg="mod">
          <ac:chgData name="Ravindran Gangadharan" userId="8b804553-0dc4-4c55-adcf-ce25813d593f" providerId="ADAL" clId="{79235E32-99E1-4F4C-92D3-989CC1899E2E}" dt="2021-10-07T15:19:30.488" v="89" actId="20577"/>
          <ac:spMkLst>
            <pc:docMk/>
            <pc:sldMk cId="59143994" sldId="2147470554"/>
            <ac:spMk id="2" creationId="{84DD3DDF-D3B7-4340-A53F-A279711C7427}"/>
          </ac:spMkLst>
        </pc:spChg>
      </pc:sldChg>
      <pc:sldChg chg="add">
        <pc:chgData name="Ravindran Gangadharan" userId="8b804553-0dc4-4c55-adcf-ce25813d593f" providerId="ADAL" clId="{79235E32-99E1-4F4C-92D3-989CC1899E2E}" dt="2021-10-07T15:20:54.845" v="90" actId="22"/>
        <pc:sldMkLst>
          <pc:docMk/>
          <pc:sldMk cId="2058188888" sldId="2147470555"/>
        </pc:sldMkLst>
      </pc:sldChg>
      <pc:sldChg chg="add">
        <pc:chgData name="Ravindran Gangadharan" userId="8b804553-0dc4-4c55-adcf-ce25813d593f" providerId="ADAL" clId="{79235E32-99E1-4F4C-92D3-989CC1899E2E}" dt="2021-10-07T15:21:42.664" v="92" actId="22"/>
        <pc:sldMkLst>
          <pc:docMk/>
          <pc:sldMk cId="1998121654" sldId="2147470556"/>
        </pc:sldMkLst>
      </pc:sldChg>
      <pc:sldChg chg="add del">
        <pc:chgData name="Ravindran Gangadharan" userId="8b804553-0dc4-4c55-adcf-ce25813d593f" providerId="ADAL" clId="{79235E32-99E1-4F4C-92D3-989CC1899E2E}" dt="2021-10-07T15:25:00.229" v="99" actId="47"/>
        <pc:sldMkLst>
          <pc:docMk/>
          <pc:sldMk cId="3577803311" sldId="2147470557"/>
        </pc:sldMkLst>
      </pc:sldChg>
      <pc:sldChg chg="add">
        <pc:chgData name="Ravindran Gangadharan" userId="8b804553-0dc4-4c55-adcf-ce25813d593f" providerId="ADAL" clId="{79235E32-99E1-4F4C-92D3-989CC1899E2E}" dt="2021-10-07T15:25:19.853" v="100" actId="22"/>
        <pc:sldMkLst>
          <pc:docMk/>
          <pc:sldMk cId="4008989177" sldId="2147470557"/>
        </pc:sldMkLst>
      </pc:sldChg>
    </pc:docChg>
  </pc:docChgLst>
  <pc:docChgLst>
    <pc:chgData name="Philippe Brissaud (HE/HIM)" userId="1f09da7b-259c-40fc-adc9-34b7a91c25dd" providerId="ADAL" clId="{BCEBA7A6-FA70-45A4-8010-527C246820DB}"/>
    <pc:docChg chg="custSel modMainMaster">
      <pc:chgData name="Philippe Brissaud (HE/HIM)" userId="1f09da7b-259c-40fc-adc9-34b7a91c25dd" providerId="ADAL" clId="{BCEBA7A6-FA70-45A4-8010-527C246820DB}" dt="2021-10-13T22:57:30.650" v="7" actId="1076"/>
      <pc:docMkLst>
        <pc:docMk/>
      </pc:docMkLst>
      <pc:sldMasterChg chg="modSldLayout">
        <pc:chgData name="Philippe Brissaud (HE/HIM)" userId="1f09da7b-259c-40fc-adc9-34b7a91c25dd" providerId="ADAL" clId="{BCEBA7A6-FA70-45A4-8010-527C246820DB}" dt="2021-10-13T22:57:30.650" v="7" actId="1076"/>
        <pc:sldMasterMkLst>
          <pc:docMk/>
          <pc:sldMasterMk cId="1951269156" sldId="2147484992"/>
        </pc:sldMasterMkLst>
        <pc:sldLayoutChg chg="addSp delSp modSp mod">
          <pc:chgData name="Philippe Brissaud (HE/HIM)" userId="1f09da7b-259c-40fc-adc9-34b7a91c25dd" providerId="ADAL" clId="{BCEBA7A6-FA70-45A4-8010-527C246820DB}" dt="2021-10-13T22:57:30.650" v="7" actId="1076"/>
          <pc:sldLayoutMkLst>
            <pc:docMk/>
            <pc:sldMasterMk cId="1951269156" sldId="2147484992"/>
            <pc:sldLayoutMk cId="3637604297" sldId="2147484995"/>
          </pc:sldLayoutMkLst>
          <pc:picChg chg="del">
            <ac:chgData name="Philippe Brissaud (HE/HIM)" userId="1f09da7b-259c-40fc-adc9-34b7a91c25dd" providerId="ADAL" clId="{BCEBA7A6-FA70-45A4-8010-527C246820DB}" dt="2021-10-13T22:56:00.319" v="0" actId="478"/>
            <ac:picMkLst>
              <pc:docMk/>
              <pc:sldMasterMk cId="1951269156" sldId="2147484992"/>
              <pc:sldLayoutMk cId="3637604297" sldId="2147484995"/>
              <ac:picMk id="3" creationId="{44FDDD9B-A3EE-40D8-9981-CE979F61CE61}"/>
            </ac:picMkLst>
          </pc:picChg>
          <pc:picChg chg="add mod modCrop">
            <ac:chgData name="Philippe Brissaud (HE/HIM)" userId="1f09da7b-259c-40fc-adc9-34b7a91c25dd" providerId="ADAL" clId="{BCEBA7A6-FA70-45A4-8010-527C246820DB}" dt="2021-10-13T22:57:30.650" v="7" actId="1076"/>
            <ac:picMkLst>
              <pc:docMk/>
              <pc:sldMasterMk cId="1951269156" sldId="2147484992"/>
              <pc:sldLayoutMk cId="3637604297" sldId="2147484995"/>
              <ac:picMk id="4" creationId="{1C1C5C01-D020-4DCD-B1AA-B7ACE808FACD}"/>
            </ac:picMkLst>
          </pc:picChg>
        </pc:sldLayoutChg>
      </pc:sldMasterChg>
    </pc:docChg>
  </pc:docChgLst>
  <pc:docChgLst>
    <pc:chgData name="Ravindran Gangadharan" userId="8b804553-0dc4-4c55-adcf-ce25813d593f" providerId="ADAL" clId="{1A287C38-8FBC-4143-81BA-EE52B30B132D}"/>
    <pc:docChg chg="addSld delSld modSld sldOrd delMainMaster addSection modSection">
      <pc:chgData name="Ravindran Gangadharan" userId="8b804553-0dc4-4c55-adcf-ce25813d593f" providerId="ADAL" clId="{1A287C38-8FBC-4143-81BA-EE52B30B132D}" dt="2021-11-09T15:57:07.474" v="43" actId="47"/>
      <pc:docMkLst>
        <pc:docMk/>
      </pc:docMkLst>
      <pc:sldChg chg="modSp mod">
        <pc:chgData name="Ravindran Gangadharan" userId="8b804553-0dc4-4c55-adcf-ce25813d593f" providerId="ADAL" clId="{1A287C38-8FBC-4143-81BA-EE52B30B132D}" dt="2021-11-08T18:28:43.711" v="25" actId="1076"/>
        <pc:sldMkLst>
          <pc:docMk/>
          <pc:sldMk cId="1049420245" sldId="2076137888"/>
        </pc:sldMkLst>
        <pc:spChg chg="mod">
          <ac:chgData name="Ravindran Gangadharan" userId="8b804553-0dc4-4c55-adcf-ce25813d593f" providerId="ADAL" clId="{1A287C38-8FBC-4143-81BA-EE52B30B132D}" dt="2021-11-08T18:28:43.711" v="25" actId="1076"/>
          <ac:spMkLst>
            <pc:docMk/>
            <pc:sldMk cId="1049420245" sldId="2076137888"/>
            <ac:spMk id="49" creationId="{3C4C7321-2A2F-4590-93F6-4C5C65FCAE04}"/>
          </ac:spMkLst>
        </pc:spChg>
      </pc:sldChg>
      <pc:sldChg chg="modNotesTx">
        <pc:chgData name="Ravindran Gangadharan" userId="8b804553-0dc4-4c55-adcf-ce25813d593f" providerId="ADAL" clId="{1A287C38-8FBC-4143-81BA-EE52B30B132D}" dt="2021-11-08T18:18:20.847" v="16" actId="115"/>
        <pc:sldMkLst>
          <pc:docMk/>
          <pc:sldMk cId="3239710304" sldId="2147469155"/>
        </pc:sldMkLst>
      </pc:sldChg>
      <pc:sldChg chg="mod ord modShow">
        <pc:chgData name="Ravindran Gangadharan" userId="8b804553-0dc4-4c55-adcf-ce25813d593f" providerId="ADAL" clId="{1A287C38-8FBC-4143-81BA-EE52B30B132D}" dt="2021-11-09T15:35:13.460" v="41" actId="729"/>
        <pc:sldMkLst>
          <pc:docMk/>
          <pc:sldMk cId="3934661681" sldId="2147469257"/>
        </pc:sldMkLst>
      </pc:sldChg>
      <pc:sldChg chg="add ord setBg">
        <pc:chgData name="Ravindran Gangadharan" userId="8b804553-0dc4-4c55-adcf-ce25813d593f" providerId="ADAL" clId="{1A287C38-8FBC-4143-81BA-EE52B30B132D}" dt="2021-11-08T17:51:20.004" v="8"/>
        <pc:sldMkLst>
          <pc:docMk/>
          <pc:sldMk cId="1709234472" sldId="2147469277"/>
        </pc:sldMkLst>
      </pc:sldChg>
      <pc:sldChg chg="add ord setBg">
        <pc:chgData name="Ravindran Gangadharan" userId="8b804553-0dc4-4c55-adcf-ce25813d593f" providerId="ADAL" clId="{1A287C38-8FBC-4143-81BA-EE52B30B132D}" dt="2021-11-08T17:52:57.314" v="14"/>
        <pc:sldMkLst>
          <pc:docMk/>
          <pc:sldMk cId="1648511159" sldId="2147469280"/>
        </pc:sldMkLst>
      </pc:sldChg>
      <pc:sldChg chg="del mod ord modShow">
        <pc:chgData name="Ravindran Gangadharan" userId="8b804553-0dc4-4c55-adcf-ce25813d593f" providerId="ADAL" clId="{1A287C38-8FBC-4143-81BA-EE52B30B132D}" dt="2021-11-09T15:34:41.356" v="36" actId="47"/>
        <pc:sldMkLst>
          <pc:docMk/>
          <pc:sldMk cId="79758338" sldId="2147469462"/>
        </pc:sldMkLst>
      </pc:sldChg>
      <pc:sldChg chg="add">
        <pc:chgData name="Ravindran Gangadharan" userId="8b804553-0dc4-4c55-adcf-ce25813d593f" providerId="ADAL" clId="{1A287C38-8FBC-4143-81BA-EE52B30B132D}" dt="2021-11-08T17:51:54.458" v="9"/>
        <pc:sldMkLst>
          <pc:docMk/>
          <pc:sldMk cId="4181961720" sldId="2147469526"/>
        </pc:sldMkLst>
      </pc:sldChg>
      <pc:sldChg chg="add setBg">
        <pc:chgData name="Ravindran Gangadharan" userId="8b804553-0dc4-4c55-adcf-ce25813d593f" providerId="ADAL" clId="{1A287C38-8FBC-4143-81BA-EE52B30B132D}" dt="2021-11-08T17:52:10.457" v="10"/>
        <pc:sldMkLst>
          <pc:docMk/>
          <pc:sldMk cId="213954066" sldId="2147469533"/>
        </pc:sldMkLst>
      </pc:sldChg>
      <pc:sldChg chg="del">
        <pc:chgData name="Ravindran Gangadharan" userId="8b804553-0dc4-4c55-adcf-ce25813d593f" providerId="ADAL" clId="{1A287C38-8FBC-4143-81BA-EE52B30B132D}" dt="2021-11-08T18:25:25.057" v="21" actId="2696"/>
        <pc:sldMkLst>
          <pc:docMk/>
          <pc:sldMk cId="3303785424" sldId="2147469948"/>
        </pc:sldMkLst>
      </pc:sldChg>
      <pc:sldChg chg="mod ord modShow">
        <pc:chgData name="Ravindran Gangadharan" userId="8b804553-0dc4-4c55-adcf-ce25813d593f" providerId="ADAL" clId="{1A287C38-8FBC-4143-81BA-EE52B30B132D}" dt="2021-11-09T15:35:13.460" v="41" actId="729"/>
        <pc:sldMkLst>
          <pc:docMk/>
          <pc:sldMk cId="3395339222" sldId="2147469948"/>
        </pc:sldMkLst>
      </pc:sldChg>
      <pc:sldChg chg="del">
        <pc:chgData name="Ravindran Gangadharan" userId="8b804553-0dc4-4c55-adcf-ce25813d593f" providerId="ADAL" clId="{1A287C38-8FBC-4143-81BA-EE52B30B132D}" dt="2021-11-08T16:03:09.350" v="0" actId="47"/>
        <pc:sldMkLst>
          <pc:docMk/>
          <pc:sldMk cId="3859915595" sldId="2147469950"/>
        </pc:sldMkLst>
      </pc:sldChg>
      <pc:sldChg chg="mod ord modShow delCm">
        <pc:chgData name="Ravindran Gangadharan" userId="8b804553-0dc4-4c55-adcf-ce25813d593f" providerId="ADAL" clId="{1A287C38-8FBC-4143-81BA-EE52B30B132D}" dt="2021-11-09T15:35:19.320" v="42" actId="729"/>
        <pc:sldMkLst>
          <pc:docMk/>
          <pc:sldMk cId="1713665300" sldId="2147469951"/>
        </pc:sldMkLst>
      </pc:sldChg>
      <pc:sldChg chg="mod ord modShow">
        <pc:chgData name="Ravindran Gangadharan" userId="8b804553-0dc4-4c55-adcf-ce25813d593f" providerId="ADAL" clId="{1A287C38-8FBC-4143-81BA-EE52B30B132D}" dt="2021-11-09T15:35:13.460" v="41" actId="729"/>
        <pc:sldMkLst>
          <pc:docMk/>
          <pc:sldMk cId="2000459445" sldId="2147469959"/>
        </pc:sldMkLst>
      </pc:sldChg>
      <pc:sldChg chg="del">
        <pc:chgData name="Ravindran Gangadharan" userId="8b804553-0dc4-4c55-adcf-ce25813d593f" providerId="ADAL" clId="{1A287C38-8FBC-4143-81BA-EE52B30B132D}" dt="2021-11-09T15:57:07.474" v="43" actId="47"/>
        <pc:sldMkLst>
          <pc:docMk/>
          <pc:sldMk cId="4291444346" sldId="2147470553"/>
        </pc:sldMkLst>
      </pc:sldChg>
      <pc:sldChg chg="del mod modShow">
        <pc:chgData name="Ravindran Gangadharan" userId="8b804553-0dc4-4c55-adcf-ce25813d593f" providerId="ADAL" clId="{1A287C38-8FBC-4143-81BA-EE52B30B132D}" dt="2021-11-08T18:25:25.057" v="21" actId="2696"/>
        <pc:sldMkLst>
          <pc:docMk/>
          <pc:sldMk cId="2058188888" sldId="2147470555"/>
        </pc:sldMkLst>
      </pc:sldChg>
      <pc:sldChg chg="mod ord modShow">
        <pc:chgData name="Ravindran Gangadharan" userId="8b804553-0dc4-4c55-adcf-ce25813d593f" providerId="ADAL" clId="{1A287C38-8FBC-4143-81BA-EE52B30B132D}" dt="2021-11-09T15:35:13.460" v="41" actId="729"/>
        <pc:sldMkLst>
          <pc:docMk/>
          <pc:sldMk cId="3442081796" sldId="2147470555"/>
        </pc:sldMkLst>
      </pc:sldChg>
      <pc:sldChg chg="mod ord modShow">
        <pc:chgData name="Ravindran Gangadharan" userId="8b804553-0dc4-4c55-adcf-ce25813d593f" providerId="ADAL" clId="{1A287C38-8FBC-4143-81BA-EE52B30B132D}" dt="2021-11-09T15:35:13.460" v="41" actId="729"/>
        <pc:sldMkLst>
          <pc:docMk/>
          <pc:sldMk cId="1309709704" sldId="2147470556"/>
        </pc:sldMkLst>
      </pc:sldChg>
      <pc:sldChg chg="del">
        <pc:chgData name="Ravindran Gangadharan" userId="8b804553-0dc4-4c55-adcf-ce25813d593f" providerId="ADAL" clId="{1A287C38-8FBC-4143-81BA-EE52B30B132D}" dt="2021-11-08T18:25:25.057" v="21" actId="2696"/>
        <pc:sldMkLst>
          <pc:docMk/>
          <pc:sldMk cId="1998121654" sldId="2147470556"/>
        </pc:sldMkLst>
      </pc:sldChg>
      <pc:sldChg chg="del">
        <pc:chgData name="Ravindran Gangadharan" userId="8b804553-0dc4-4c55-adcf-ce25813d593f" providerId="ADAL" clId="{1A287C38-8FBC-4143-81BA-EE52B30B132D}" dt="2021-11-08T18:25:25.057" v="21" actId="2696"/>
        <pc:sldMkLst>
          <pc:docMk/>
          <pc:sldMk cId="4008989177" sldId="2147470557"/>
        </pc:sldMkLst>
      </pc:sldChg>
      <pc:sldChg chg="mod ord modShow">
        <pc:chgData name="Ravindran Gangadharan" userId="8b804553-0dc4-4c55-adcf-ce25813d593f" providerId="ADAL" clId="{1A287C38-8FBC-4143-81BA-EE52B30B132D}" dt="2021-11-09T15:35:13.460" v="41" actId="729"/>
        <pc:sldMkLst>
          <pc:docMk/>
          <pc:sldMk cId="4262151278" sldId="2147470557"/>
        </pc:sldMkLst>
      </pc:sldChg>
      <pc:sldChg chg="add del">
        <pc:chgData name="Ravindran Gangadharan" userId="8b804553-0dc4-4c55-adcf-ce25813d593f" providerId="ADAL" clId="{1A287C38-8FBC-4143-81BA-EE52B30B132D}" dt="2021-11-08T18:25:25.057" v="21" actId="2696"/>
        <pc:sldMkLst>
          <pc:docMk/>
          <pc:sldMk cId="2331768169" sldId="2147470558"/>
        </pc:sldMkLst>
      </pc:sldChg>
      <pc:sldChg chg="mod ord modShow">
        <pc:chgData name="Ravindran Gangadharan" userId="8b804553-0dc4-4c55-adcf-ce25813d593f" providerId="ADAL" clId="{1A287C38-8FBC-4143-81BA-EE52B30B132D}" dt="2021-11-09T15:35:13.460" v="41" actId="729"/>
        <pc:sldMkLst>
          <pc:docMk/>
          <pc:sldMk cId="4106971727" sldId="2147470558"/>
        </pc:sldMkLst>
      </pc:sldChg>
      <pc:sldMasterChg chg="del delSldLayout">
        <pc:chgData name="Ravindran Gangadharan" userId="8b804553-0dc4-4c55-adcf-ce25813d593f" providerId="ADAL" clId="{1A287C38-8FBC-4143-81BA-EE52B30B132D}" dt="2021-11-08T16:03:09.350" v="0" actId="47"/>
        <pc:sldMasterMkLst>
          <pc:docMk/>
          <pc:sldMasterMk cId="4043352764" sldId="2147494401"/>
        </pc:sldMasterMkLst>
        <pc:sldLayoutChg chg="del">
          <pc:chgData name="Ravindran Gangadharan" userId="8b804553-0dc4-4c55-adcf-ce25813d593f" providerId="ADAL" clId="{1A287C38-8FBC-4143-81BA-EE52B30B132D}" dt="2021-11-08T16:03:09.350" v="0" actId="47"/>
          <pc:sldLayoutMkLst>
            <pc:docMk/>
            <pc:sldMasterMk cId="4043352764" sldId="2147494401"/>
            <pc:sldLayoutMk cId="3389385725" sldId="2147494402"/>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1140245891" sldId="2147494403"/>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805457535" sldId="2147494404"/>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245415577" sldId="2147494405"/>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1911810755" sldId="2147494406"/>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2606610984" sldId="2147494407"/>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890938443" sldId="2147494408"/>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3568308711" sldId="2147494409"/>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2413198154" sldId="2147494410"/>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814388546" sldId="2147494411"/>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620473485" sldId="2147494412"/>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2194324700" sldId="2147494413"/>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709325013" sldId="2147494414"/>
          </pc:sldLayoutMkLst>
        </pc:sldLayoutChg>
        <pc:sldLayoutChg chg="del">
          <pc:chgData name="Ravindran Gangadharan" userId="8b804553-0dc4-4c55-adcf-ce25813d593f" providerId="ADAL" clId="{1A287C38-8FBC-4143-81BA-EE52B30B132D}" dt="2021-11-08T16:03:09.350" v="0" actId="47"/>
          <pc:sldLayoutMkLst>
            <pc:docMk/>
            <pc:sldMasterMk cId="4043352764" sldId="2147494401"/>
            <pc:sldLayoutMk cId="2617669114" sldId="2147494415"/>
          </pc:sldLayoutMkLst>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11/9/2021 9:24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11/9/2021 9:24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am06.safelinks.protection.outlook.com/?url=https%3A%2F%2Fwww.celent.com%2Finsights%2F587134172&amp;data=04%7C01%7Cayeoh%40microsoft.com%7Cdee8e9fcbbdb4a1e281908d8d203dbb1%7C72f988bf86f141af91ab2d7cd011db47%7C1%7C0%7C637490261488552977%7CUnknown%7CTWFpbGZsb3d8eyJWIjoiMC4wLjAwMDAiLCJQIjoiV2luMzIiLCJBTiI6Ik1haWwiLCJXVCI6Mn0%3D%7C1000&amp;sdata=A0%2BNy8wWkr6ekSKRpiz8Un5Qddj%2FmuL3rWAm0Z6Ow70%3D&amp;reserved=0"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ustomers.microsoft.com/es-es/story/843645-sabadell-bank-markets-dynamics365-en-spain"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11/9/2021 9:24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522385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800" b="1">
                <a:effectLst/>
                <a:ea typeface="Calibri" panose="020F0502020204030204" pitchFamily="34" charset="0"/>
              </a:rPr>
              <a:t>Slide title: </a:t>
            </a:r>
            <a:r>
              <a:rPr lang="en-US" sz="800" b="0">
                <a:effectLst/>
                <a:ea typeface="Calibri" panose="020F0502020204030204" pitchFamily="34" charset="0"/>
              </a:rPr>
              <a:t>Banking customer engagement</a:t>
            </a:r>
          </a:p>
          <a:p>
            <a:endParaRPr lang="en-US" sz="800" b="0">
              <a:effectLst/>
              <a:ea typeface="Calibri" panose="020F050202020403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Effectively engaging with customers on their preferred channel has heightened importance with many in-person interactions being replaced by digital ones.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With our banking customer engagement capabilities, we help you personalize customer interactions. You can help empower employees with deep customer understanding to engage with customers on their preferred channel in a meaningful way, while intelligently managing their journeys across</a:t>
            </a:r>
            <a:r>
              <a:rPr lang="en-US" sz="1800">
                <a:solidFill>
                  <a:srgbClr val="4472C4"/>
                </a:solidFill>
                <a:effectLst/>
                <a:latin typeface="Calibri" panose="020F0502020204030204" pitchFamily="34" charset="0"/>
                <a:ea typeface="Calibri" panose="020F0502020204030204" pitchFamily="34" charset="0"/>
                <a:cs typeface="Calibri" panose="020F0502020204030204" pitchFamily="34" charset="0"/>
              </a:rPr>
              <a:t> </a:t>
            </a:r>
            <a:r>
              <a:rPr lang="en-US" sz="1800">
                <a:effectLst/>
                <a:latin typeface="Calibri" panose="020F0502020204030204" pitchFamily="34" charset="0"/>
                <a:ea typeface="Calibri" panose="020F0502020204030204" pitchFamily="34" charset="0"/>
                <a:cs typeface="Calibri" panose="020F0502020204030204" pitchFamily="34" charset="0"/>
              </a:rPr>
              <a:t>channels, to reduce churn and time to resolution.</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Here are a few key features that enable banks to seamlessly manage the full customer interaction journey: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457200" algn="l"/>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Personalization: </a:t>
            </a:r>
            <a:r>
              <a:rPr lang="en-US" sz="1800" b="0">
                <a:effectLst/>
                <a:latin typeface="Calibri" panose="020F0502020204030204" pitchFamily="34" charset="0"/>
                <a:ea typeface="Calibri" panose="020F0502020204030204" pitchFamily="34" charset="0"/>
                <a:cs typeface="Calibri" panose="020F0502020204030204" pitchFamily="34" charset="0"/>
              </a:rPr>
              <a:t>Help </a:t>
            </a:r>
            <a:r>
              <a:rPr lang="en-US" sz="1800" b="0" i="0" u="none" strike="noStrike" kern="0" cap="none" spc="0" normalizeH="0" baseline="0" noProof="0">
                <a:ln>
                  <a:noFill/>
                </a:ln>
                <a:solidFill>
                  <a:srgbClr val="000000"/>
                </a:solidFill>
                <a:effectLst/>
                <a:uLnTx/>
                <a:uFillTx/>
                <a:latin typeface="Segoe UI"/>
              </a:rPr>
              <a:t>personalize interactions with financial understanding for meaningful engagement</a:t>
            </a:r>
            <a:endParaRPr lang="en-US" sz="1800" b="0" i="0" u="none" strike="noStrike" kern="0" cap="none" spc="0" normalizeH="0" baseline="0" noProof="0">
              <a:ln>
                <a:noFill/>
              </a:ln>
              <a:solidFill>
                <a:srgbClr val="000000"/>
              </a:solidFill>
              <a:effectLst/>
              <a:uLnTx/>
              <a:uFillTx/>
              <a:latin typeface="Segoe UI"/>
              <a:ea typeface="+mn-ea"/>
              <a:cs typeface="Segoe UI"/>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457200" algn="l"/>
              </a:tabLst>
              <a:defRPr/>
            </a:pPr>
            <a:r>
              <a:rPr lang="en-US" sz="1800" b="1" i="0" u="none" strike="noStrike" kern="0" cap="none" spc="0" normalizeH="0" baseline="0" noProof="0">
                <a:ln>
                  <a:noFill/>
                </a:ln>
                <a:solidFill>
                  <a:srgbClr val="000000"/>
                </a:solidFill>
                <a:effectLst/>
                <a:uLnTx/>
                <a:uFillTx/>
                <a:latin typeface="Segoe UI"/>
                <a:ea typeface="+mn-ea"/>
                <a:cs typeface="Segoe UI"/>
              </a:rPr>
              <a:t>Customer service center: </a:t>
            </a:r>
            <a:r>
              <a:rPr lang="en-US" sz="1800" b="0" i="0" u="none" strike="noStrike" kern="0" cap="none" spc="0" normalizeH="0" baseline="0" noProof="0">
                <a:ln>
                  <a:noFill/>
                </a:ln>
                <a:solidFill>
                  <a:srgbClr val="000000"/>
                </a:solidFill>
                <a:effectLst/>
                <a:uLnTx/>
                <a:uFillTx/>
                <a:latin typeface="Segoe UI"/>
                <a:ea typeface="+mn-ea"/>
                <a:cs typeface="Segoe UI"/>
              </a:rPr>
              <a:t>Help </a:t>
            </a:r>
            <a:r>
              <a:rPr lang="en-US" sz="1800" kern="0">
                <a:solidFill>
                  <a:srgbClr val="000000"/>
                </a:solidFill>
                <a:latin typeface="Segoe UI"/>
              </a:rPr>
              <a:t>empower service agents with the right information to drive towards quick resolution</a:t>
            </a:r>
            <a:endParaRPr lang="en-US" sz="1800" b="0">
              <a:effectLst/>
              <a:latin typeface="Calibri" panose="020F0502020204030204" pitchFamily="34" charset="0"/>
              <a:ea typeface="Calibri" panose="020F0502020204030204" pitchFamily="34" charset="0"/>
              <a:cs typeface="Calibri" panose="020F0502020204030204" pitchFamily="34" charset="0"/>
            </a:endParaRPr>
          </a:p>
          <a:p>
            <a:pPr marL="342900" marR="0" lvl="0" indent="-342900" algn="l" defTabSz="914400" rtl="0" eaLnBrk="1" fontAlgn="auto" latinLnBrk="0" hangingPunct="1">
              <a:lnSpc>
                <a:spcPct val="107000"/>
              </a:lnSpc>
              <a:spcBef>
                <a:spcPts val="0"/>
              </a:spcBef>
              <a:spcAft>
                <a:spcPts val="0"/>
              </a:spcAft>
              <a:buClrTx/>
              <a:buSzTx/>
              <a:buFont typeface="Arial" panose="020B0604020202020204" pitchFamily="34" charset="0"/>
              <a:buChar char="•"/>
              <a:tabLst>
                <a:tab pos="457200" algn="l"/>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Omnichannel experiences: </a:t>
            </a:r>
            <a:r>
              <a:rPr lang="en-US" sz="1800" b="0">
                <a:effectLst/>
                <a:latin typeface="Calibri" panose="020F0502020204030204" pitchFamily="34" charset="0"/>
                <a:ea typeface="Calibri" panose="020F0502020204030204" pitchFamily="34" charset="0"/>
                <a:cs typeface="Calibri" panose="020F0502020204030204" pitchFamily="34" charset="0"/>
              </a:rPr>
              <a:t>Help r</a:t>
            </a:r>
            <a:r>
              <a:rPr lang="en-US" sz="1800" kern="0">
                <a:solidFill>
                  <a:srgbClr val="000000"/>
                </a:solidFill>
                <a:latin typeface="Segoe UI"/>
              </a:rPr>
              <a:t>educe churn by facilitating a personalized and continuous experience across channels (including </a:t>
            </a:r>
            <a:r>
              <a:rPr kumimoji="0" lang="en-US" sz="1800" b="0" i="0" u="none" strike="noStrike" kern="1200" cap="none" spc="0" normalizeH="0" baseline="0" noProof="0">
                <a:ln>
                  <a:noFill/>
                </a:ln>
                <a:solidFill>
                  <a:srgbClr val="3C3C41"/>
                </a:solidFill>
                <a:effectLst/>
                <a:uLnTx/>
                <a:uFillTx/>
                <a:latin typeface="Segoe UI"/>
                <a:ea typeface="+mn-ea"/>
                <a:cs typeface="+mn-cs"/>
              </a:rPr>
              <a:t>voice, chat, SMS, Facebook Messenger, WhatsApp, WeChat, Twitter DM, and Line)</a:t>
            </a:r>
          </a:p>
          <a:p>
            <a:pPr marL="0" marR="0" lvl="0" indent="0">
              <a:lnSpc>
                <a:spcPct val="107000"/>
              </a:lnSpc>
              <a:spcBef>
                <a:spcPts val="0"/>
              </a:spcBef>
              <a:spcAft>
                <a:spcPts val="800"/>
              </a:spcAft>
              <a:buFont typeface="Arial" panose="020B0604020202020204" pitchFamily="34" charset="0"/>
              <a:buNone/>
              <a:tabLst>
                <a:tab pos="457200" algn="l"/>
              </a:tabLs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0" marR="0" lvl="0" indent="0">
              <a:lnSpc>
                <a:spcPct val="107000"/>
              </a:lnSpc>
              <a:spcBef>
                <a:spcPts val="0"/>
              </a:spcBef>
              <a:spcAft>
                <a:spcPts val="800"/>
              </a:spcAft>
              <a:buFont typeface="Arial" panose="020B0604020202020204" pitchFamily="34" charset="0"/>
              <a:buNone/>
              <a:tabLst>
                <a:tab pos="457200" algn="l"/>
              </a:tabLst>
            </a:pPr>
            <a:r>
              <a:rPr lang="en-US" sz="1800" b="1">
                <a:effectLst/>
                <a:latin typeface="Calibri" panose="020F0502020204030204" pitchFamily="34" charset="0"/>
                <a:ea typeface="Calibri" panose="020F0502020204030204" pitchFamily="34" charset="0"/>
                <a:cs typeface="Calibri" panose="020F0502020204030204" pitchFamily="34" charset="0"/>
              </a:rPr>
              <a:t>&lt;click&gt;</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sz="800">
              <a:effectLst/>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047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b="0"/>
              <a:t>Combatting financial crime</a:t>
            </a:r>
          </a:p>
          <a:p>
            <a:endParaRPr lang="en-US" b="1"/>
          </a:p>
          <a:p>
            <a:r>
              <a:rPr lang="en-US" sz="1800">
                <a:effectLst/>
                <a:latin typeface="Calibri" panose="020F0502020204030204" pitchFamily="34" charset="0"/>
                <a:ea typeface="Calibri" panose="020F0502020204030204" pitchFamily="34" charset="0"/>
              </a:rPr>
              <a:t>Financial crime can mean a hit to a bank’s reputation and credibility. The Cloud for Financial Services provides capabilities to help combat it.</a:t>
            </a:r>
          </a:p>
          <a:p>
            <a:endParaRPr lang="en-US" sz="1800" b="1">
              <a:effectLst/>
              <a:latin typeface="Calibri" panose="020F0502020204030204" pitchFamily="34" charset="0"/>
            </a:endParaRPr>
          </a:p>
          <a:p>
            <a:r>
              <a:rPr lang="en-US" sz="1800" b="1">
                <a:effectLst/>
                <a:latin typeface="Calibri" panose="020F0502020204030204" pitchFamily="34" charset="0"/>
              </a:rPr>
              <a:t>&lt;click&gt;</a:t>
            </a:r>
          </a:p>
          <a:p>
            <a:endParaRPr lang="en-US" sz="1800" b="1">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a:effectLst/>
                <a:latin typeface="Calibri" panose="020F0502020204030204" pitchFamily="34" charset="0"/>
              </a:rPr>
              <a:t>Source: </a:t>
            </a:r>
            <a:r>
              <a:rPr lang="en-US" sz="1800" i="1" u="none" strike="noStrike">
                <a:solidFill>
                  <a:srgbClr val="000000"/>
                </a:solidFill>
                <a:effectLst/>
                <a:latin typeface="Calibri" panose="020F0502020204030204" pitchFamily="34" charset="0"/>
                <a:ea typeface="Calibri" panose="020F0502020204030204" pitchFamily="34" charset="0"/>
                <a:hlinkClick r:id="rId3"/>
              </a:rPr>
              <a:t>IT and Operational Spending in AML-KYC: 2020 Edition</a:t>
            </a:r>
            <a:r>
              <a:rPr lang="en-US" sz="1800" i="1">
                <a:effectLst/>
                <a:latin typeface="Calibri" panose="020F0502020204030204" pitchFamily="34" charset="0"/>
                <a:ea typeface="Calibri" panose="020F0502020204030204" pitchFamily="34" charset="0"/>
              </a:rPr>
              <a:t>  - December 1 2020 (</a:t>
            </a:r>
            <a:r>
              <a:rPr lang="en-US" sz="1800" i="1" err="1">
                <a:effectLst/>
                <a:latin typeface="Calibri" panose="020F0502020204030204" pitchFamily="34" charset="0"/>
                <a:ea typeface="Calibri" panose="020F0502020204030204" pitchFamily="34" charset="0"/>
              </a:rPr>
              <a:t>Celent</a:t>
            </a:r>
            <a:r>
              <a:rPr lang="en-US" sz="1800" i="1">
                <a:effectLst/>
                <a:latin typeface="Calibri" panose="020F0502020204030204" pitchFamily="34" charset="0"/>
                <a:ea typeface="Calibri" panose="020F0502020204030204" pitchFamily="34" charset="0"/>
              </a:rPr>
              <a:t>) https://www.celent.com/insights/587134172</a:t>
            </a:r>
            <a:endParaRPr lang="en-US" sz="1800">
              <a:effectLst/>
              <a:latin typeface="Calibri" panose="020F0502020204030204" pitchFamily="34" charset="0"/>
              <a:ea typeface="Calibri" panose="020F0502020204030204" pitchFamily="34" charset="0"/>
            </a:endParaRPr>
          </a:p>
          <a:p>
            <a:endParaRPr lang="en-US" sz="1800" b="1">
              <a:effectLst/>
              <a:latin typeface="Calibri" panose="020F0502020204030204" pitchFamily="34" charset="0"/>
            </a:endParaRPr>
          </a:p>
          <a:p>
            <a:endParaRPr lang="en-US" sz="1800" b="1">
              <a:effectLst/>
              <a:latin typeface="Calibri" panose="020F0502020204030204" pitchFamily="34" charset="0"/>
            </a:endParaRPr>
          </a:p>
          <a:p>
            <a:endParaRPr lang="en-US" b="1"/>
          </a:p>
        </p:txBody>
      </p:sp>
    </p:spTree>
    <p:extLst>
      <p:ext uri="{BB962C8B-B14F-4D97-AF65-F5344CB8AC3E}">
        <p14:creationId xmlns:p14="http://schemas.microsoft.com/office/powerpoint/2010/main" val="4175213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800" b="1">
                <a:effectLst/>
                <a:latin typeface="Segoe UI" panose="020B0502040204020203" pitchFamily="34" charset="0"/>
                <a:ea typeface="Calibri" panose="020F0502020204030204" pitchFamily="34" charset="0"/>
              </a:rPr>
              <a:t>Slide title:</a:t>
            </a:r>
            <a:r>
              <a:rPr lang="en-US" sz="800" b="1">
                <a:effectLst/>
                <a:latin typeface="Segoe UI" panose="020B0502040204020203" pitchFamily="34" charset="0"/>
                <a:ea typeface="Calibri" panose="020F0502020204030204" pitchFamily="34" charset="0"/>
              </a:rPr>
              <a:t> </a:t>
            </a:r>
            <a:r>
              <a:rPr lang="en-US" sz="800" b="0">
                <a:effectLst/>
                <a:latin typeface="Segoe UI" panose="020B0502040204020203" pitchFamily="34" charset="0"/>
                <a:ea typeface="Calibri" panose="020F0502020204030204" pitchFamily="34" charset="0"/>
              </a:rPr>
              <a:t>Account protection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a:effectLst/>
                <a:latin typeface="Segoe UI" panose="020B0502040204020203" pitchFamily="34" charset="0"/>
                <a:ea typeface="Calibri" panose="020F0502020204030204" pitchFamily="34" charset="0"/>
              </a:rPr>
              <a:t>We offer integrated account and purchase protection capabilities that e</a:t>
            </a:r>
            <a:r>
              <a:rPr lang="en-US" sz="800">
                <a:solidFill>
                  <a:schemeClr val="tx1"/>
                </a:solidFill>
                <a:ea typeface="Segoe UI" pitchFamily="34" charset="0"/>
                <a:cs typeface="Segoe UI" pitchFamily="34" charset="0"/>
              </a:rPr>
              <a:t>nhance customer experience, lower account fraud, and boost profitability</a:t>
            </a:r>
            <a:r>
              <a:rPr kumimoji="0" lang="en-US" sz="8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t>
            </a:r>
            <a:endParaRPr lang="en-US" sz="800" b="0">
              <a:effectLst/>
              <a:latin typeface="Segoe UI" panose="020B0502040204020203" pitchFamily="34" charset="0"/>
              <a:ea typeface="Calibri" panose="020F0502020204030204" pitchFamily="34" charset="0"/>
            </a:endParaRPr>
          </a:p>
          <a:p>
            <a:endParaRPr lang="en-US" sz="800" b="0">
              <a:effectLst/>
              <a:latin typeface="Segoe UI" panose="020B0502040204020203" pitchFamily="34" charset="0"/>
              <a:ea typeface="Calibri" panose="020F0502020204030204" pitchFamily="34" charset="0"/>
            </a:endParaRPr>
          </a:p>
          <a:p>
            <a:r>
              <a:rPr lang="en-US" sz="500" b="0">
                <a:effectLst/>
                <a:latin typeface="Segoe UI" panose="020B0502040204020203" pitchFamily="34" charset="0"/>
                <a:ea typeface="Calibri" panose="020F0502020204030204" pitchFamily="34" charset="0"/>
              </a:rPr>
              <a:t>First, let me tell you about Account Protection: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a:effectLst/>
                <a:latin typeface="Segoe UI" panose="020B0502040204020203" pitchFamily="34" charset="0"/>
              </a:rPr>
              <a:t>This provides protection at the digital identity account layer, helping to identify and prevent fraud at digital account creation (</a:t>
            </a:r>
            <a:r>
              <a:rPr lang="en-US" sz="800" b="0" i="0" err="1">
                <a:effectLst/>
                <a:latin typeface="Segoe UI" panose="020B0502040204020203" pitchFamily="34" charset="0"/>
              </a:rPr>
              <a:t>ie</a:t>
            </a:r>
            <a:r>
              <a:rPr lang="en-US" sz="800" b="0" i="0">
                <a:effectLst/>
                <a:latin typeface="Segoe UI" panose="020B0502040204020203" pitchFamily="34" charset="0"/>
              </a:rPr>
              <a:t>., stop bad actors from creating digital accounts) and at digital account login.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0" i="0">
              <a:effectLst/>
              <a:latin typeface="Segoe UI" panose="020B0502040204020203" pitchFamily="34" charset="0"/>
            </a:endParaRP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This solution rolls together risk assessment and bot protection, so you have everything in one place rather than point solutions.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What’s more, account protection is very simple to integrate with your existing systems, helping to reduce time and effort.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Finally, our solution is built for compliance. Data is encrypted in transit and at rest and de-identified on its way into the network.</a:t>
            </a:r>
          </a:p>
          <a:p>
            <a:pPr marL="342900" marR="0" lvl="0" indent="-342900">
              <a:lnSpc>
                <a:spcPct val="107000"/>
              </a:lnSpc>
              <a:spcBef>
                <a:spcPts val="0"/>
              </a:spcBef>
              <a:spcAft>
                <a:spcPts val="0"/>
              </a:spcAft>
              <a:buFont typeface="Symbol" panose="05050102010706020507" pitchFamily="18" charset="2"/>
              <a:buChar char=""/>
            </a:pPr>
            <a:endParaRPr lang="en-US" sz="1800">
              <a:effectLst/>
              <a:latin typeface="Calibri" panose="020F0502020204030204" pitchFamily="34" charset="0"/>
              <a:ea typeface="Calibri" panose="020F0502020204030204" pitchFamily="34" charset="0"/>
              <a:cs typeface="Calibri" panose="020F0502020204030204" pitchFamily="34" charset="0"/>
            </a:endParaRPr>
          </a:p>
          <a:p>
            <a:r>
              <a:rPr lang="en-US" sz="1800" b="1">
                <a:effectLst/>
                <a:latin typeface="Segoe UI" panose="020B0502040204020203" pitchFamily="34" charset="0"/>
                <a:ea typeface="Calibri" panose="020F0502020204030204" pitchFamily="34" charset="0"/>
              </a:rPr>
              <a:t>&lt;click&gt;</a:t>
            </a:r>
          </a:p>
          <a:p>
            <a:endParaRPr lang="en-US" sz="1800" b="1">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1">
                <a:effectLst/>
                <a:latin typeface="Segoe UI" panose="020B0502040204020203" pitchFamily="34" charset="0"/>
                <a:ea typeface="Calibri" panose="020F0502020204030204" pitchFamily="34" charset="0"/>
              </a:rPr>
              <a:t>[Note: This capability is a subset of Dynamics Fraud Protection.]</a:t>
            </a:r>
          </a:p>
          <a:p>
            <a:endParaRPr lang="en-US" sz="1800" b="1">
              <a:effectLst/>
              <a:latin typeface="Segoe UI" panose="020B0502040204020203"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248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800" b="1">
                <a:effectLst/>
                <a:latin typeface="Segoe UI" panose="020B0502040204020203" pitchFamily="34" charset="0"/>
                <a:ea typeface="Calibri" panose="020F0502020204030204" pitchFamily="34" charset="0"/>
              </a:rPr>
              <a:t>Slide title:</a:t>
            </a:r>
            <a:r>
              <a:rPr lang="en-US" sz="800" b="1">
                <a:effectLst/>
                <a:latin typeface="Segoe UI" panose="020B0502040204020203" pitchFamily="34" charset="0"/>
                <a:ea typeface="Calibri" panose="020F0502020204030204" pitchFamily="34" charset="0"/>
              </a:rPr>
              <a:t> </a:t>
            </a:r>
            <a:r>
              <a:rPr lang="en-US" sz="800" b="0">
                <a:effectLst/>
                <a:latin typeface="Segoe UI" panose="020B0502040204020203" pitchFamily="34" charset="0"/>
                <a:ea typeface="Calibri" panose="020F0502020204030204" pitchFamily="34" charset="0"/>
              </a:rPr>
              <a:t>Purchase protection</a:t>
            </a:r>
          </a:p>
          <a:p>
            <a:endParaRPr lang="en-US" sz="800" b="0">
              <a:effectLst/>
              <a:latin typeface="Segoe UI" panose="020B0502040204020203" pitchFamily="34" charset="0"/>
              <a:ea typeface="Calibri" panose="020F0502020204030204" pitchFamily="34" charset="0"/>
            </a:endParaRPr>
          </a:p>
          <a:p>
            <a:pPr marL="0" marR="0">
              <a:lnSpc>
                <a:spcPct val="107000"/>
              </a:lnSpc>
              <a:spcBef>
                <a:spcPts val="0"/>
              </a:spcBef>
              <a:spcAft>
                <a:spcPts val="0"/>
              </a:spcAft>
            </a:pPr>
            <a:r>
              <a:rPr lang="en-US" sz="1800">
                <a:solidFill>
                  <a:srgbClr val="000000"/>
                </a:solidFill>
                <a:effectLst/>
                <a:latin typeface="Segoe UI" panose="020B0502040204020203" pitchFamily="34" charset="0"/>
                <a:ea typeface="Calibri" panose="020F0502020204030204" pitchFamily="34" charset="0"/>
              </a:rPr>
              <a:t>In addition, we offer purchase protection capabilities which help provide a differentiated experience for merchants to improve revenue and retention: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A hallmark of purchase protection is our balanced approach. Unlike other vendors, we focus not only on helping to reduce loss but also on decreasing false positives.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To achieve this, we offer a Transaction Acceptance Booster, which helps authorize more legitimate transactions by streaming real-time risk data to your card authorization engine. </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Next, we help increase value for your customers. You can offer effective fraud protection as a service to your customers at scale, helping to increase your profitability and customer satisfaction.</a:t>
            </a:r>
          </a:p>
          <a:p>
            <a:endParaRPr lang="en-US" sz="1800" b="1">
              <a:effectLst/>
              <a:latin typeface="Calibri" panose="020F0502020204030204" pitchFamily="34" charset="0"/>
              <a:ea typeface="Calibri" panose="020F0502020204030204" pitchFamily="34" charset="0"/>
            </a:endParaRP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Calibri" panose="020F0502020204030204" pitchFamily="34" charset="0"/>
              </a:rPr>
              <a:t>What makes our solution so effective?:</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Most vendors in this space have separate account protection and purchase protection solutions. Our solutions work together through a fraud protection network that breaks down data silos, helping to enable much more effective protection.</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In addition, our tools are already being leveraged by some of the world’s largest companies. We developed these tools in-house to address our own account and purchase protection needs and offer to you these industry-leading tools which we trust for our own business.</a:t>
            </a:r>
          </a:p>
          <a:p>
            <a:pPr marL="342900" marR="0" lvl="0" indent="-342900">
              <a:lnSpc>
                <a:spcPct val="107000"/>
              </a:lnSpc>
              <a:spcBef>
                <a:spcPts val="0"/>
              </a:spcBef>
              <a:spcAft>
                <a:spcPts val="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Calibri" panose="020F0502020204030204" pitchFamily="34" charset="0"/>
              </a:rPr>
              <a:t>Finally, you can take advantage of our global risk assessment. You’re no longer just looking at potential risk from within your own population of users. Rather, our Fraud Protection Network pulls data from all our customers, including Microsoft itself, in a highly secure, compliant, de-identified way. It then computes global risk across all our customers using machine learning trained on this highly diverse, large dataset. </a:t>
            </a:r>
            <a:endParaRPr lang="en-US" sz="1800" b="1">
              <a:effectLst/>
              <a:latin typeface="Calibri" panose="020F0502020204030204" pitchFamily="34" charset="0"/>
              <a:ea typeface="Calibri" panose="020F0502020204030204" pitchFamily="34" charset="0"/>
            </a:endParaRPr>
          </a:p>
          <a:p>
            <a:endParaRPr lang="en-US" sz="1800" b="1">
              <a:effectLst/>
              <a:latin typeface="Calibri" panose="020F0502020204030204" pitchFamily="34" charset="0"/>
              <a:ea typeface="Calibri" panose="020F0502020204030204" pitchFamily="34" charset="0"/>
            </a:endParaRPr>
          </a:p>
          <a:p>
            <a:r>
              <a:rPr lang="en-US" sz="1800" b="1">
                <a:effectLst/>
                <a:latin typeface="Segoe UI" panose="020B0502040204020203" pitchFamily="34" charset="0"/>
                <a:ea typeface="Calibri" panose="020F0502020204030204" pitchFamily="34" charset="0"/>
              </a:rPr>
              <a:t>&lt;click&gt;</a:t>
            </a:r>
          </a:p>
          <a:p>
            <a:endParaRPr lang="en-US" sz="1800" b="1">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1">
                <a:effectLst/>
                <a:latin typeface="Segoe UI" panose="020B0502040204020203" pitchFamily="34" charset="0"/>
                <a:ea typeface="Calibri" panose="020F0502020204030204" pitchFamily="34" charset="0"/>
              </a:rPr>
              <a:t>[Note: This capability is a subset of Dynamics Fraud Protection.]</a:t>
            </a:r>
          </a:p>
          <a:p>
            <a:endParaRPr lang="en-US" sz="1800" b="1">
              <a:effectLst/>
              <a:latin typeface="Segoe UI" panose="020B0502040204020203"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856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b="0"/>
              <a:t>Security and compliance</a:t>
            </a:r>
          </a:p>
          <a:p>
            <a:endParaRPr lang="en-US" b="0"/>
          </a:p>
          <a:p>
            <a:r>
              <a:rPr lang="en-US" sz="1800">
                <a:effectLst/>
                <a:latin typeface="Calibri" panose="020F0502020204030204" pitchFamily="34" charset="0"/>
                <a:ea typeface="Calibri" panose="020F0502020204030204" pitchFamily="34" charset="0"/>
              </a:rPr>
              <a:t>Finally, I’d like to talk about our security and compliance capabilities.</a:t>
            </a:r>
            <a:endParaRPr lang="en-US" sz="1800" b="0">
              <a:effectLst/>
              <a:latin typeface="Calibri" panose="020F0502020204030204" pitchFamily="34" charset="0"/>
              <a:ea typeface="Calibri" panose="020F0502020204030204" pitchFamily="34" charset="0"/>
            </a:endParaRPr>
          </a:p>
          <a:p>
            <a:endParaRPr lang="en-US" sz="1800" b="0">
              <a:effectLst/>
              <a:latin typeface="Calibri" panose="020F0502020204030204" pitchFamily="34" charset="0"/>
            </a:endParaRPr>
          </a:p>
          <a:p>
            <a:r>
              <a:rPr lang="en-US" sz="1800" b="1">
                <a:effectLst/>
                <a:latin typeface="Calibri" panose="020F0502020204030204" pitchFamily="34" charset="0"/>
              </a:rPr>
              <a:t>&lt;click&gt;</a:t>
            </a:r>
          </a:p>
        </p:txBody>
      </p:sp>
    </p:spTree>
    <p:extLst>
      <p:ext uri="{BB962C8B-B14F-4D97-AF65-F5344CB8AC3E}">
        <p14:creationId xmlns:p14="http://schemas.microsoft.com/office/powerpoint/2010/main" val="7369184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800" b="1">
                <a:effectLst/>
                <a:latin typeface="Segoe UI" panose="020B0502040204020203" pitchFamily="34" charset="0"/>
                <a:ea typeface="Calibri" panose="020F0502020204030204" pitchFamily="34" charset="0"/>
              </a:rPr>
              <a:t>Slide title:</a:t>
            </a:r>
            <a:r>
              <a:rPr lang="en-US" sz="800" b="1">
                <a:effectLst/>
                <a:latin typeface="Segoe UI" panose="020B0502040204020203" pitchFamily="34" charset="0"/>
                <a:ea typeface="Calibri" panose="020F0502020204030204" pitchFamily="34" charset="0"/>
              </a:rPr>
              <a:t> </a:t>
            </a:r>
            <a:r>
              <a:rPr lang="en-US" sz="800" b="0">
                <a:effectLst/>
                <a:latin typeface="Segoe UI" panose="020B0502040204020203" pitchFamily="34" charset="0"/>
                <a:ea typeface="Calibri" panose="020F0502020204030204" pitchFamily="34" charset="0"/>
              </a:rPr>
              <a:t>Regulatory compliance assessments</a:t>
            </a:r>
          </a:p>
          <a:p>
            <a:endParaRPr lang="en-US" sz="800" b="0" kern="0">
              <a:solidFill>
                <a:srgbClr val="000000"/>
              </a:solidFill>
              <a:effectLst/>
              <a:latin typeface="Segoe UI" panose="020B0502040204020203" pitchFamily="34" charset="0"/>
              <a:cs typeface="Segoe UI Semibold" panose="020B0702040204020203" pitchFamily="34" charset="0"/>
            </a:endParaRPr>
          </a:p>
          <a:p>
            <a:r>
              <a:rPr lang="en-US" sz="1800" kern="0">
                <a:solidFill>
                  <a:srgbClr val="000000"/>
                </a:solidFill>
                <a:latin typeface="Segoe UI"/>
                <a:cs typeface="Segoe UI Semibold" panose="020B0702040204020203" pitchFamily="34" charset="0"/>
              </a:rPr>
              <a:t>Our regulatory compliance assessments enable you to assess, monitor, and help improve compliance posture with global, regional, and industry regulations and standards</a:t>
            </a:r>
            <a:endParaRPr kumimoji="0" lang="en-US" sz="18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Calibri" panose="020F0502020204030204" pitchFamily="34" charset="0"/>
              </a:rPr>
              <a:t>This capability provides the following:</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Speed up cloud risk assessments</a:t>
            </a:r>
            <a:r>
              <a:rPr lang="en-US" sz="1800">
                <a:effectLst/>
                <a:latin typeface="Calibri" panose="020F0502020204030204" pitchFamily="34" charset="0"/>
                <a:ea typeface="Calibri" panose="020F0502020204030204" pitchFamily="34" charset="0"/>
                <a:cs typeface="Calibri" panose="020F0502020204030204" pitchFamily="34" charset="0"/>
              </a:rPr>
              <a:t>: Help accelerate </a:t>
            </a:r>
            <a:r>
              <a:rPr lang="en-US" sz="1800" kern="0">
                <a:solidFill>
                  <a:srgbClr val="000000"/>
                </a:solidFill>
                <a:latin typeface="Segoe UI"/>
              </a:rPr>
              <a:t>your Microsoft cloud and vendor-related risks assessments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1800" b="1">
                <a:effectLst/>
                <a:latin typeface="Calibri" panose="020F0502020204030204" pitchFamily="34" charset="0"/>
                <a:ea typeface="Calibri" panose="020F0502020204030204" pitchFamily="34" charset="0"/>
                <a:cs typeface="Calibri" panose="020F0502020204030204" pitchFamily="34" charset="0"/>
              </a:rPr>
              <a:t>Align with industry standards:</a:t>
            </a:r>
            <a:r>
              <a:rPr lang="en-US" sz="1800">
                <a:effectLst/>
                <a:latin typeface="Calibri" panose="020F0502020204030204" pitchFamily="34" charset="0"/>
                <a:ea typeface="Calibri" panose="020F0502020204030204" pitchFamily="34" charset="0"/>
                <a:cs typeface="Calibri" panose="020F0502020204030204" pitchFamily="34" charset="0"/>
              </a:rPr>
              <a:t> </a:t>
            </a:r>
            <a:r>
              <a:rPr lang="en-US" sz="1800" kern="0">
                <a:solidFill>
                  <a:srgbClr val="000000"/>
                </a:solidFill>
                <a:latin typeface="Segoe UI"/>
              </a:rPr>
              <a:t>Leverage 40+ pre-built assessments for standards and regulations such as GDPR</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defRPr/>
            </a:pPr>
            <a:r>
              <a:rPr lang="en-US" sz="1800" b="1">
                <a:effectLst/>
                <a:latin typeface="Calibri" panose="020F0502020204030204" pitchFamily="34" charset="0"/>
                <a:ea typeface="Calibri" panose="020F0502020204030204" pitchFamily="34" charset="0"/>
              </a:rPr>
              <a:t>Optimize for better compliance: </a:t>
            </a:r>
            <a:r>
              <a:rPr lang="en-US" sz="1800" b="0" i="0" u="none" strike="noStrike" kern="0" cap="none" spc="0" normalizeH="0" baseline="0" noProof="0">
                <a:ln>
                  <a:noFill/>
                </a:ln>
                <a:solidFill>
                  <a:srgbClr val="000000"/>
                </a:solidFill>
                <a:effectLst/>
                <a:uLnTx/>
                <a:uFillTx/>
                <a:latin typeface="Segoe UI"/>
                <a:ea typeface="Calibri" panose="020F0502020204030204" pitchFamily="34" charset="0"/>
                <a:cs typeface="Segoe UI"/>
              </a:rPr>
              <a:t>Help i</a:t>
            </a:r>
            <a:r>
              <a:rPr lang="en-US" sz="1800" b="0" i="0" u="none" strike="noStrike" kern="0" cap="none" spc="0" normalizeH="0" baseline="0" noProof="0">
                <a:ln>
                  <a:noFill/>
                </a:ln>
                <a:solidFill>
                  <a:srgbClr val="000000"/>
                </a:solidFill>
                <a:effectLst/>
                <a:uLnTx/>
                <a:uFillTx/>
                <a:latin typeface="Segoe UI"/>
                <a:cs typeface="Segoe UI"/>
              </a:rPr>
              <a:t>mprove your overall compliance posture, enhancing security and privacy controls</a:t>
            </a:r>
            <a:endParaRPr lang="en-US" sz="1800">
              <a:effectLst/>
              <a:latin typeface="Calibri" panose="020F0502020204030204" pitchFamily="34" charset="0"/>
              <a:ea typeface="Calibri" panose="020F0502020204030204" pitchFamily="34" charset="0"/>
            </a:endParaRPr>
          </a:p>
          <a:p>
            <a:endParaRPr lang="en-US" sz="1800" b="1">
              <a:effectLst/>
              <a:latin typeface="Calibri" panose="020F0502020204030204" pitchFamily="34" charset="0"/>
              <a:ea typeface="Calibri" panose="020F0502020204030204" pitchFamily="34" charset="0"/>
            </a:endParaRPr>
          </a:p>
          <a:p>
            <a:r>
              <a:rPr lang="en-US" sz="1800" b="1">
                <a:effectLst/>
                <a:latin typeface="Segoe UI" panose="020B0502040204020203" pitchFamily="34" charset="0"/>
                <a:ea typeface="Calibri" panose="020F0502020204030204" pitchFamily="34" charset="0"/>
              </a:rPr>
              <a:t>&lt;click&gt;</a:t>
            </a:r>
          </a:p>
          <a:p>
            <a:endParaRPr lang="en-US" sz="1800" b="1">
              <a:effectLst/>
              <a:latin typeface="Segoe UI" panose="020B0502040204020203"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1">
                <a:effectLst/>
                <a:latin typeface="Segoe UI" panose="020B0502040204020203" pitchFamily="34" charset="0"/>
                <a:ea typeface="Calibri" panose="020F0502020204030204" pitchFamily="34" charset="0"/>
              </a:rPr>
              <a:t>[Note: This capability describes Microsoft Compliance Manager.]</a:t>
            </a:r>
          </a:p>
          <a:p>
            <a:endParaRPr lang="en-US" sz="1800" b="1">
              <a:effectLst/>
              <a:latin typeface="Segoe UI" panose="020B0502040204020203"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2772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800" b="1">
                <a:effectLst/>
                <a:latin typeface="Segoe UI" panose="020B0502040204020203" pitchFamily="34" charset="0"/>
                <a:ea typeface="Calibri" panose="020F0502020204030204" pitchFamily="34" charset="0"/>
              </a:rPr>
              <a:t>Slide title:</a:t>
            </a:r>
            <a:r>
              <a:rPr lang="en-US" sz="1800" b="1">
                <a:effectLst/>
                <a:latin typeface="Segoe UI" panose="020B0502040204020203" pitchFamily="34" charset="0"/>
                <a:ea typeface="Calibri" panose="020F0502020204030204" pitchFamily="34" charset="0"/>
              </a:rPr>
              <a:t> </a:t>
            </a:r>
            <a:r>
              <a:rPr lang="en-US" sz="1800" b="0">
                <a:effectLst/>
                <a:latin typeface="Segoe UI" panose="020B0502040204020203" pitchFamily="34" charset="0"/>
                <a:ea typeface="Calibri" panose="020F0502020204030204" pitchFamily="34" charset="0"/>
              </a:rPr>
              <a:t>Risk assurance and support</a:t>
            </a: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rPr>
              <a:t>Microsoft has a track record of nearly 10 years of deep engagements with worldwide regulators and customers addressing regulatory compliance topics that are of strategic importance to the industry. </a:t>
            </a:r>
          </a:p>
          <a:p>
            <a:pPr marL="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rPr>
              <a:t>Our compliance program provides customers with a white glove service delivered through a dedicated team of industry, engineering, and legal and corporate affairs subject matter experts that broadly support your risks, audit, and compliance teams in addressing financial services regulatory compliance, cybersecurity, and privacy topics. The program both offers strategic support on how to best address regulatory challenges as well as helps to address any related topics in the greatest level of detail. </a:t>
            </a:r>
          </a:p>
          <a:p>
            <a:pPr marL="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rPr>
              <a:t>The program features:</a:t>
            </a:r>
          </a:p>
          <a:p>
            <a:pPr marL="342900" marR="0" lvl="0" indent="-342900">
              <a:lnSpc>
                <a:spcPct val="105000"/>
              </a:lnSpc>
              <a:spcBef>
                <a:spcPts val="0"/>
              </a:spcBef>
              <a:spcAft>
                <a:spcPts val="800"/>
              </a:spcAft>
              <a:buFont typeface="Arial" panose="020B0604020202020204" pitchFamily="34" charset="0"/>
              <a:buChar char="•"/>
              <a:tabLst>
                <a:tab pos="457200" algn="l"/>
              </a:tabLst>
            </a:pPr>
            <a:r>
              <a:rPr lang="en-US" sz="1800" b="1">
                <a:effectLst/>
                <a:latin typeface="Calibri" panose="020F0502020204030204" pitchFamily="34" charset="0"/>
                <a:ea typeface="Times New Roman" panose="02020603050405020304" pitchFamily="18" charset="0"/>
                <a:cs typeface="Times New Roman" panose="02020603050405020304" pitchFamily="18" charset="0"/>
              </a:rPr>
              <a:t>Compliance Summit and Community: </a:t>
            </a:r>
            <a:r>
              <a:rPr lang="en-US" sz="1800">
                <a:effectLst/>
                <a:latin typeface="Calibri" panose="020F0502020204030204" pitchFamily="34" charset="0"/>
                <a:ea typeface="Times New Roman" panose="02020603050405020304" pitchFamily="18" charset="0"/>
                <a:cs typeface="Times New Roman" panose="02020603050405020304" pitchFamily="18" charset="0"/>
              </a:rPr>
              <a:t>Engage and learn from peers in the industry as well as discuss directly with regulators trending issues around the use of cloud. We built a deep and trusted relationship with financial services regulators and have been organizing compliance summits with Microsoft leadership, regulators, and customers for 9 years. Through summits, webinars and other events you have an exclusive opportunity to engage directly with your peers in the industry as well as with regulators from over 50 countries worldwide.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800"/>
              </a:spcAft>
              <a:buFont typeface="Arial" panose="020B0604020202020204" pitchFamily="34" charset="0"/>
              <a:buChar char="•"/>
              <a:tabLst>
                <a:tab pos="457200" algn="l"/>
              </a:tabLst>
            </a:pPr>
            <a:r>
              <a:rPr lang="en-US" sz="1800" b="1">
                <a:effectLst/>
                <a:latin typeface="Calibri" panose="020F0502020204030204" pitchFamily="34" charset="0"/>
                <a:ea typeface="Times New Roman" panose="02020603050405020304" pitchFamily="18" charset="0"/>
                <a:cs typeface="Times New Roman" panose="02020603050405020304" pitchFamily="18" charset="0"/>
              </a:rPr>
              <a:t>Ask an expert: </a:t>
            </a:r>
            <a:r>
              <a:rPr lang="en-US" sz="1800">
                <a:effectLst/>
                <a:latin typeface="Calibri" panose="020F0502020204030204" pitchFamily="34" charset="0"/>
                <a:ea typeface="Times New Roman" panose="02020603050405020304" pitchFamily="18" charset="0"/>
                <a:cs typeface="Times New Roman" panose="02020603050405020304" pitchFamily="18" charset="0"/>
              </a:rPr>
              <a:t>Support risk stakeholders including cybersecurity, legal, compliance, operational risk and audit to accelerate their assessment and approval cycles around the use of Microsoft cloud services. Engage directly with Microsoft subject matter experts and get the best possible answers to compliance questions in great detail. Quickly identify the right documentation resource with their help. And submit risk assessments questionnaires to a team of Microsoft experts as needed.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800"/>
              </a:spcAft>
              <a:buFont typeface="Arial" panose="020B0604020202020204" pitchFamily="34" charset="0"/>
              <a:buChar char="•"/>
              <a:tabLst>
                <a:tab pos="457200" algn="l"/>
              </a:tabLst>
            </a:pPr>
            <a:r>
              <a:rPr lang="en-US" sz="1800" b="1">
                <a:effectLst/>
                <a:latin typeface="Calibri" panose="020F0502020204030204" pitchFamily="34" charset="0"/>
                <a:ea typeface="Times New Roman" panose="02020603050405020304" pitchFamily="18" charset="0"/>
                <a:cs typeface="Times New Roman" panose="02020603050405020304" pitchFamily="18" charset="0"/>
              </a:rPr>
              <a:t>Proactive risk assurance: </a:t>
            </a:r>
            <a:r>
              <a:rPr lang="en-US" sz="1800">
                <a:effectLst/>
                <a:latin typeface="Calibri" panose="020F0502020204030204" pitchFamily="34" charset="0"/>
                <a:ea typeface="Times New Roman" panose="02020603050405020304" pitchFamily="18" charset="0"/>
                <a:cs typeface="Times New Roman" panose="02020603050405020304" pitchFamily="18" charset="0"/>
              </a:rPr>
              <a:t>Stay updated on regulatory changes and important changes to our Online Services. This includes walk-throughs of curated audit artifacts and sharing outcomes from audits.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800"/>
              </a:spcAft>
              <a:buFont typeface="Arial" panose="020B0604020202020204" pitchFamily="34" charset="0"/>
              <a:buChar char="•"/>
              <a:tabLst>
                <a:tab pos="457200" algn="l"/>
              </a:tabLst>
            </a:pPr>
            <a:r>
              <a:rPr lang="en-US" sz="1800" b="1">
                <a:effectLst/>
                <a:latin typeface="Calibri" panose="020F0502020204030204" pitchFamily="34" charset="0"/>
                <a:ea typeface="Times New Roman" panose="02020603050405020304" pitchFamily="18" charset="0"/>
                <a:cs typeface="Times New Roman" panose="02020603050405020304" pitchFamily="18" charset="0"/>
              </a:rPr>
              <a:t>Concierge and learning paths: </a:t>
            </a:r>
            <a:r>
              <a:rPr lang="en-US" sz="1800">
                <a:effectLst/>
                <a:latin typeface="Calibri" panose="020F0502020204030204" pitchFamily="34" charset="0"/>
                <a:ea typeface="Times New Roman" panose="02020603050405020304" pitchFamily="18" charset="0"/>
                <a:cs typeface="Times New Roman" panose="02020603050405020304" pitchFamily="18" charset="0"/>
              </a:rPr>
              <a:t>Upskill on cloud risk assessment and navigate our rich set of documentation resources and compliance tools.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a:effectLst/>
                <a:latin typeface="Calibri" panose="020F0502020204030204" pitchFamily="34" charset="0"/>
                <a:ea typeface="Calibri" panose="020F0502020204030204" pitchFamily="34" charset="0"/>
              </a:rPr>
              <a:t>In the past 8 years, we’ve engaged over 120 financial services regulators, and over 150 customers are enrolled in this program.</a:t>
            </a:r>
          </a:p>
          <a:p>
            <a:pPr marL="0" marR="0">
              <a:spcBef>
                <a:spcPts val="0"/>
              </a:spcBef>
              <a:spcAft>
                <a:spcPts val="0"/>
              </a:spcAft>
            </a:pPr>
            <a:endParaRPr lang="en-US" sz="1800" b="1">
              <a:effectLst/>
              <a:latin typeface="Calibri" panose="020F0502020204030204" pitchFamily="34" charset="0"/>
              <a:ea typeface="Calibri" panose="020F0502020204030204" pitchFamily="34" charset="0"/>
            </a:endParaRPr>
          </a:p>
          <a:p>
            <a:pPr marL="0" marR="0">
              <a:spcBef>
                <a:spcPts val="0"/>
              </a:spcBef>
              <a:spcAft>
                <a:spcPts val="0"/>
              </a:spcAft>
            </a:pPr>
            <a:r>
              <a:rPr lang="en-US" sz="1800" b="1">
                <a:effectLst/>
                <a:latin typeface="Calibri" panose="020F0502020204030204" pitchFamily="34" charset="0"/>
                <a:ea typeface="Calibri" panose="020F0502020204030204" pitchFamily="34" charset="0"/>
              </a:rPr>
              <a:t>&lt;click&gt;</a:t>
            </a:r>
          </a:p>
          <a:p>
            <a:pPr marL="0" marR="0">
              <a:spcBef>
                <a:spcPts val="0"/>
              </a:spcBef>
              <a:spcAft>
                <a:spcPts val="0"/>
              </a:spcAft>
            </a:pPr>
            <a:endParaRPr lang="en-US" sz="1800">
              <a:effectLst/>
              <a:latin typeface="Calibri" panose="020F0502020204030204" pitchFamily="34" charset="0"/>
              <a:ea typeface="Calibri" panose="020F0502020204030204" pitchFamily="34" charset="0"/>
            </a:endParaRPr>
          </a:p>
          <a:p>
            <a:pPr marL="0" marR="0">
              <a:spcBef>
                <a:spcPts val="0"/>
              </a:spcBef>
              <a:spcAft>
                <a:spcPts val="0"/>
              </a:spcAft>
            </a:pPr>
            <a:r>
              <a:rPr lang="en-US" sz="1800" i="1">
                <a:effectLst/>
                <a:latin typeface="Calibri" panose="020F0502020204030204" pitchFamily="34" charset="0"/>
                <a:ea typeface="Calibri" panose="020F0502020204030204" pitchFamily="34" charset="0"/>
              </a:rPr>
              <a:t>[Note: This capability describes Financial Services Compliance Program.]</a:t>
            </a:r>
            <a:endParaRPr lang="en-US" sz="1800">
              <a:effectLst/>
              <a:latin typeface="Calibri" panose="020F0502020204030204" pitchFamily="34" charset="0"/>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0285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a:defRPr/>
            </a:pPr>
            <a:r>
              <a:rPr kumimoji="0" lang="en-US" sz="1200" b="1" i="1" u="sng" strike="noStrike" kern="1200" cap="none" spc="0" normalizeH="0" baseline="0" noProof="0">
                <a:ln>
                  <a:noFill/>
                </a:ln>
                <a:solidFill>
                  <a:schemeClr val="tx1"/>
                </a:solidFill>
                <a:effectLst/>
                <a:uLnTx/>
                <a:uFillTx/>
                <a:latin typeface="Segoe UI"/>
                <a:ea typeface="Segoe UI" pitchFamily="34" charset="0"/>
                <a:cs typeface="Segoe UI"/>
              </a:rPr>
              <a:t>Guidance</a:t>
            </a:r>
          </a:p>
          <a:p>
            <a:pPr>
              <a:defRPr/>
            </a:pPr>
            <a:endParaRPr kumimoji="0" lang="en-US" sz="1200" b="1" i="1" u="none" strike="noStrike" kern="1200" cap="none" spc="0" normalizeH="0" baseline="0" noProof="0">
              <a:ln>
                <a:noFill/>
              </a:ln>
              <a:solidFill>
                <a:schemeClr val="tx1"/>
              </a:solidFill>
              <a:effectLst/>
              <a:uLnTx/>
              <a:uFillTx/>
              <a:latin typeface="Segoe UI"/>
              <a:ea typeface="Segoe UI" pitchFamily="34" charset="0"/>
              <a:cs typeface="Segoe UI"/>
            </a:endParaRPr>
          </a:p>
          <a:p>
            <a:pPr>
              <a:defRPr/>
            </a:pPr>
            <a:r>
              <a:rPr kumimoji="0" lang="en-US" sz="1200" b="1" i="1" u="none" strike="noStrike" kern="1200" cap="none" spc="0" normalizeH="0" baseline="0" noProof="0">
                <a:ln>
                  <a:noFill/>
                </a:ln>
                <a:solidFill>
                  <a:schemeClr val="tx1"/>
                </a:solidFill>
                <a:effectLst/>
                <a:uLnTx/>
                <a:uFillTx/>
                <a:latin typeface="Segoe UI"/>
                <a:ea typeface="Segoe UI" pitchFamily="34" charset="0"/>
                <a:cs typeface="Segoe UI"/>
              </a:rPr>
              <a:t>Setup</a:t>
            </a:r>
            <a:r>
              <a:rPr lang="en-US" i="1">
                <a:latin typeface="Segoe UI"/>
                <a:ea typeface="Segoe UI" pitchFamily="34" charset="0"/>
                <a:cs typeface="Segoe UI"/>
              </a:rPr>
              <a:t> </a:t>
            </a:r>
            <a:endPar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*Should always follow Wheel – unwrap details to explain pieces more fully and answer the question “What is the Cloud for Financial Services?”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Ground Cloud for FS in technology, how MS comes together to deliver what is represented in wheel</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The slide is engineering-validated to confirm that the products represented are, in fact, included in the packaging under each capability</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a:ea typeface="Segoe UI" pitchFamily="34" charset="0"/>
                <a:cs typeface="Segoe UI"/>
              </a:rPr>
              <a:t>Please do NOT use this slide for these purposes</a:t>
            </a:r>
            <a:endParaRPr lang="en-US" sz="1200" b="1"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Not intended for discussion around what a customer has to buy. Every customer is different, refer to business planning assets for those discussions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indent="-171450">
              <a:buFontTx/>
              <a:buChar char="-"/>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Not intended for deep per-capability architecture </a:t>
            </a:r>
            <a:r>
              <a:rPr lang="en-US" i="1">
                <a:latin typeface="Segoe UI"/>
                <a:ea typeface="Segoe UI" pitchFamily="34" charset="0"/>
                <a:cs typeface="Segoe UI"/>
              </a:rPr>
              <a:t>discussion, refer</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to capability architectures for that</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a:ea typeface="Segoe UI" pitchFamily="34" charset="0"/>
                <a:cs typeface="Segoe UI"/>
              </a:rPr>
              <a:t>Goal of this Slide</a:t>
            </a:r>
            <a:endParaRPr lang="en-US" sz="1200" b="1"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This slide</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represents which MS products come together to address industry prioritized scenarios (for retail banking for now) through the Cloud for FS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note that Industry Prioritized Scenarios may be removed if preferred</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reflects required and recommended capabilities/pieces to deploy the Cloud for FS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highlights the differentiated aspects of the Cloud for FS that drive customer value</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indicates 3</a:t>
            </a:r>
            <a:r>
              <a:rPr kumimoji="0" lang="en-US" sz="1200" b="0" i="1" u="none" strike="noStrike" kern="1200" cap="none" spc="0" normalizeH="0" baseline="30000" noProof="0">
                <a:ln>
                  <a:noFill/>
                </a:ln>
                <a:solidFill>
                  <a:schemeClr val="tx1"/>
                </a:solidFill>
                <a:effectLst/>
                <a:uLnTx/>
                <a:uFillTx/>
                <a:latin typeface="Segoe UI"/>
                <a:ea typeface="Segoe UI" pitchFamily="34" charset="0"/>
                <a:cs typeface="Segoe UI"/>
              </a:rPr>
              <a:t>rd</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party extensions – opportunity for lead-in to partner conversations (can note that MS is not/will not be a core banking solution)</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Partner solutions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lvl="1" indent="-171450">
              <a:buFontTx/>
              <a:buChar char="-"/>
              <a:defRPr/>
            </a:pPr>
            <a:r>
              <a:rPr lang="en-US" i="1">
                <a:latin typeface="Segoe UI"/>
                <a:ea typeface="Segoe UI" pitchFamily="34" charset="0"/>
                <a:cs typeface="Segoe UI"/>
              </a:rPr>
              <a:t>connect</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to same Microsoft core technologies and</a:t>
            </a:r>
            <a:r>
              <a:rPr lang="en-US" i="1">
                <a:latin typeface="Segoe UI"/>
                <a:ea typeface="Segoe UI" pitchFamily="34" charset="0"/>
                <a:cs typeface="Segoe UI"/>
              </a:rPr>
              <a:t> retail banking</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data model</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ISV partnerships adhere to same security and compliance certification as our first party capabilities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i="1">
                <a:latin typeface="Segoe UI"/>
                <a:ea typeface="Segoe UI" pitchFamily="34" charset="0"/>
                <a:cs typeface="Segoe UI"/>
              </a:rPr>
              <a:t>capabilities</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may integrate with existing third party core banking solutions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628650" lvl="1" indent="-171450">
              <a:buFontTx/>
              <a:buChar char="-"/>
              <a:defRPr/>
            </a:pPr>
            <a:r>
              <a:rPr lang="en-US" i="1">
                <a:latin typeface="Segoe UI"/>
                <a:ea typeface="Segoe UI" pitchFamily="34" charset="0"/>
                <a:cs typeface="Segoe UI"/>
              </a:rPr>
              <a:t>reflect extensibility points for customers into their own proprietary or planned technical solutions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628650" lvl="1" indent="-171450">
              <a:buChar char="-"/>
              <a:defRPr/>
            </a:pPr>
            <a:endParaRPr lang="en-US" i="1">
              <a:latin typeface="Segoe UI"/>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chemeClr val="tx1"/>
                </a:solidFill>
                <a:effectLst/>
                <a:uLnTx/>
                <a:uFillTx/>
                <a:latin typeface="Segoe UI"/>
                <a:ea typeface="Segoe UI" pitchFamily="34" charset="0"/>
                <a:cs typeface="Segoe UI"/>
              </a:rPr>
              <a:t>Slide structure</a:t>
            </a:r>
            <a:endParaRPr lang="en-US" sz="1200" b="1"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Dark blue – core MS cloud stack</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Medium blue – what makes this industry cloud special/unique, differentiated aspects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Purple – where ISV and SI partnerships connect</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indent="-171450">
              <a:buFontTx/>
              <a:buChar char="-"/>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Cloud for FS Microsoft and partner capabilities/applications sit atop MS core technology,</a:t>
            </a:r>
            <a:r>
              <a:rPr lang="en-US" i="1">
                <a:latin typeface="Segoe UI"/>
                <a:ea typeface="Segoe UI" pitchFamily="34" charset="0"/>
                <a:cs typeface="Segoe UI"/>
              </a:rPr>
              <a:t> retail banking</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data model, consistent security and compliance requirements, and may integrate with third party bank customer core banking solutions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indent="-171450">
              <a:buFontTx/>
              <a:buChar char="-"/>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Structure above</a:t>
            </a:r>
            <a:r>
              <a:rPr lang="en-US" i="1">
                <a:latin typeface="Segoe UI"/>
                <a:ea typeface="Segoe UI" pitchFamily="34" charset="0"/>
                <a:cs typeface="Segoe UI"/>
              </a:rPr>
              <a:t> the retail banking data</a:t>
            </a: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 model represents interoperability on common platform/baseline, enabling customers to derive insights and run applications that work with each other in real time to support consumer and employee needs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1" u="none" strike="noStrike" kern="1200" cap="none" spc="0" normalizeH="0" baseline="0" noProof="0">
                <a:ln>
                  <a:noFill/>
                </a:ln>
                <a:solidFill>
                  <a:schemeClr val="tx1"/>
                </a:solidFill>
                <a:effectLst/>
                <a:uLnTx/>
                <a:uFillTx/>
                <a:latin typeface="Segoe UI"/>
                <a:ea typeface="Segoe UI" pitchFamily="34" charset="0"/>
                <a:cs typeface="Segoe UI"/>
              </a:rPr>
              <a:t>Security and Compliance solutions on left offer unique value prop to address industry needs</a:t>
            </a:r>
            <a:endParaRPr lang="en-US" sz="1200" b="0" i="1" u="none" strike="noStrike" kern="1200" cap="none" spc="0" normalizeH="0" baseline="0" noProof="0">
              <a:ln>
                <a:noFill/>
              </a:ln>
              <a:solidFill>
                <a:schemeClr val="tx1"/>
              </a:solidFill>
              <a:effectLst/>
              <a:uLnTx/>
              <a:uFillTx/>
              <a:latin typeface="Segoe UI"/>
              <a:ea typeface="Segoe UI" pitchFamily="34" charset="0"/>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EDBF80-D4A2-E548-96ED-482B076E38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8730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indent="0">
              <a:lnSpc>
                <a:spcPct val="90000"/>
              </a:lnSpc>
              <a:spcAft>
                <a:spcPts val="400"/>
              </a:spcAft>
              <a:buFont typeface="Arial" panose="020B0604020202020204" pitchFamily="34" charset="0"/>
              <a:buNone/>
              <a:defRPr/>
            </a:pPr>
            <a:r>
              <a:rPr lang="en-US" b="1"/>
              <a:t>Slide title: </a:t>
            </a:r>
            <a:r>
              <a:rPr lang="en-US" b="0"/>
              <a:t>Industry standards and certifications</a:t>
            </a:r>
          </a:p>
          <a:p>
            <a:pPr marL="0" indent="0">
              <a:lnSpc>
                <a:spcPct val="90000"/>
              </a:lnSpc>
              <a:spcAft>
                <a:spcPts val="400"/>
              </a:spcAft>
              <a:buFont typeface="Arial" panose="020B0604020202020204" pitchFamily="34" charset="0"/>
              <a:buNone/>
              <a:defRPr/>
            </a:pPr>
            <a:endParaRPr lang="en-US" b="0"/>
          </a:p>
          <a:p>
            <a:pPr marL="0" indent="0">
              <a:lnSpc>
                <a:spcPct val="90000"/>
              </a:lnSpc>
              <a:spcAft>
                <a:spcPts val="400"/>
              </a:spcAft>
              <a:buFont typeface="Arial" panose="020B0604020202020204" pitchFamily="34" charset="0"/>
              <a:buNone/>
              <a:defRPr/>
            </a:pPr>
            <a:r>
              <a:rPr lang="en-US" b="0"/>
              <a:t>Microsoft offers extensive compliance coverage in the industry with 90+ compliance offerings spanning global, industry, regional, and government needs.</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See </a:t>
            </a:r>
            <a:r>
              <a:rPr kumimoji="0" lang="en-US" sz="1200" b="0" i="0" u="none" strike="noStrike" kern="1200" cap="none" spc="0" normalizeH="0" baseline="0" noProof="0">
                <a:ln>
                  <a:noFill/>
                </a:ln>
                <a:solidFill>
                  <a:srgbClr val="1A1A1A"/>
                </a:solidFill>
                <a:effectLst/>
                <a:uLnTx/>
                <a:uFillTx/>
                <a:latin typeface="Segoe UI"/>
                <a:ea typeface="+mn-ea"/>
                <a:cs typeface="+mn-cs"/>
                <a:hlinkClick r:id="rId3"/>
              </a:rPr>
              <a:t>https://aka.ms/AzureCompliance</a:t>
            </a:r>
            <a:r>
              <a:rPr kumimoji="0" lang="en-US" sz="1200" b="0" i="0" u="none" strike="noStrike" kern="1200" cap="none" spc="0" normalizeH="0" baseline="0" noProof="0">
                <a:ln>
                  <a:noFill/>
                </a:ln>
                <a:solidFill>
                  <a:srgbClr val="1A1A1A"/>
                </a:solidFill>
                <a:effectLst/>
                <a:uLnTx/>
                <a:uFillTx/>
                <a:latin typeface="Segoe UI"/>
                <a:ea typeface="+mn-ea"/>
                <a:cs typeface="+mn-cs"/>
              </a:rPr>
              <a:t> </a:t>
            </a:r>
            <a:r>
              <a:rPr lang="en-US"/>
              <a:t>for more information.</a:t>
            </a:r>
          </a:p>
          <a:p>
            <a:endParaRPr lang="en-US"/>
          </a:p>
          <a:p>
            <a:r>
              <a:rPr lang="en-US" b="1"/>
              <a:t>&lt;click&gt;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19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600"/>
              </a:spcBef>
              <a:spcAft>
                <a:spcPts val="600"/>
              </a:spcAft>
              <a:buClrTx/>
              <a:buSzTx/>
              <a:buFontTx/>
              <a:buNone/>
              <a:tabLst>
                <a:tab pos="1391285" algn="l"/>
              </a:tabLst>
              <a:defRPr/>
            </a:pPr>
            <a:r>
              <a:rPr kumimoji="0" lang="en-US" sz="800" b="1"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Slide title: </a:t>
            </a: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Microsoft Cloud for Financial Service strengths</a:t>
            </a:r>
          </a:p>
          <a:p>
            <a:pPr marL="0" marR="0" lvl="0" indent="0" algn="l" defTabSz="914400" rtl="0" eaLnBrk="1" fontAlgn="auto" latinLnBrk="0" hangingPunct="1">
              <a:lnSpc>
                <a:spcPct val="107000"/>
              </a:lnSpc>
              <a:spcBef>
                <a:spcPts val="600"/>
              </a:spcBef>
              <a:spcAft>
                <a:spcPts val="600"/>
              </a:spcAft>
              <a:buClrTx/>
              <a:buSzTx/>
              <a:buFontTx/>
              <a:buNone/>
              <a:tabLst>
                <a:tab pos="1391285" algn="l"/>
              </a:tabLst>
              <a:defRPr/>
            </a:pPr>
            <a:endPar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endParaRPr>
          </a:p>
          <a:p>
            <a:pPr marL="0" marR="0" lvl="0" indent="0" algn="l" defTabSz="914400" rtl="0" eaLnBrk="1" fontAlgn="auto" latinLnBrk="0" hangingPunct="1">
              <a:lnSpc>
                <a:spcPct val="107000"/>
              </a:lnSpc>
              <a:spcBef>
                <a:spcPts val="600"/>
              </a:spcBef>
              <a:spcAft>
                <a:spcPts val="600"/>
              </a:spcAft>
              <a:buClrTx/>
              <a:buSzTx/>
              <a:buFontTx/>
              <a:buNone/>
              <a:tabLst>
                <a:tab pos="1391285" algn="l"/>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So, what makes Microsoft Cloud for Financial Services unique?:</a:t>
            </a:r>
          </a:p>
          <a:p>
            <a:pPr algn="l"/>
            <a:endParaRPr lang="en-US" sz="1000" b="0" i="0">
              <a:effectLst/>
              <a:latin typeface="Segoe UI" panose="020B0502040204020203" pitchFamily="34" charset="0"/>
            </a:endParaRPr>
          </a:p>
          <a:p>
            <a:pPr marL="342900" indent="-342900" algn="l">
              <a:buAutoNum type="arabicPeriod"/>
            </a:pPr>
            <a:r>
              <a:rPr lang="en-US" sz="1000" b="0" i="0">
                <a:effectLst/>
                <a:latin typeface="Times New Roman" panose="02020603050405020304" pitchFamily="18" charset="0"/>
              </a:rPr>
              <a:t>First, trust in </a:t>
            </a:r>
            <a:r>
              <a:rPr lang="en-US" sz="1000" b="1" i="0">
                <a:effectLst/>
                <a:latin typeface="Times New Roman" panose="02020603050405020304" pitchFamily="18" charset="0"/>
              </a:rPr>
              <a:t>business model alignment</a:t>
            </a:r>
            <a:r>
              <a:rPr lang="en-US" sz="1000" b="0" i="0">
                <a:effectLst/>
                <a:latin typeface="Times New Roman" panose="02020603050405020304" pitchFamily="18" charset="0"/>
              </a:rPr>
              <a:t>. No one wants to be dependent on a provider that sells them technology on one end and competes with them on the other. Microsoft will always be a trusted adviser, a co-innovator and a partner. </a:t>
            </a:r>
          </a:p>
          <a:p>
            <a:pPr marL="342900" indent="-342900" algn="l">
              <a:buAutoNum type="arabicPeriod"/>
            </a:pPr>
            <a:r>
              <a:rPr lang="en-US" sz="1000" b="0" i="0">
                <a:effectLst/>
                <a:latin typeface="Times New Roman" panose="02020603050405020304" pitchFamily="18" charset="0"/>
              </a:rPr>
              <a:t>Second, </a:t>
            </a:r>
            <a:r>
              <a:rPr lang="en-US" sz="1000" b="1" i="0">
                <a:effectLst/>
                <a:latin typeface="Times New Roman" panose="02020603050405020304" pitchFamily="18" charset="0"/>
              </a:rPr>
              <a:t>your data belongs to you</a:t>
            </a:r>
            <a:r>
              <a:rPr lang="en-US" sz="1000" b="0" i="0">
                <a:effectLst/>
                <a:latin typeface="Times New Roman" panose="02020603050405020304" pitchFamily="18" charset="0"/>
              </a:rPr>
              <a:t>, not to us. We work with you to help you harness the data to build the predictive and analytical power required for your own competitive advantage. </a:t>
            </a:r>
          </a:p>
          <a:p>
            <a:pPr marL="342900" marR="0" lvl="0" indent="-342900" fontAlgn="ctr">
              <a:lnSpc>
                <a:spcPct val="107000"/>
              </a:lnSpc>
              <a:spcBef>
                <a:spcPts val="600"/>
              </a:spcBef>
              <a:spcAft>
                <a:spcPts val="600"/>
              </a:spcAft>
              <a:buFont typeface="+mj-lt"/>
              <a:buAutoNum type="arabicPeriod"/>
            </a:pPr>
            <a:r>
              <a:rPr lang="en-US" sz="1000" b="0" i="0">
                <a:effectLst/>
                <a:latin typeface="Times New Roman" panose="02020603050405020304" pitchFamily="18" charset="0"/>
              </a:rPr>
              <a:t>Third, </a:t>
            </a:r>
            <a:r>
              <a:rPr lang="en-US" sz="1000" b="1" i="0">
                <a:effectLst/>
                <a:latin typeface="Times New Roman" panose="02020603050405020304" pitchFamily="18" charset="0"/>
              </a:rPr>
              <a:t>empowerment begins with trust. </a:t>
            </a:r>
            <a:r>
              <a:rPr lang="en-US" sz="1200" b="0" i="0">
                <a:effectLst/>
                <a:latin typeface="Segoe UI" panose="020B0502040204020203" pitchFamily="34" charset="0"/>
              </a:rPr>
              <a:t>To create a safer world empowered by digital transformation, </a:t>
            </a:r>
            <a:r>
              <a:rPr lang="en-US" sz="1000">
                <a:effectLst/>
                <a:latin typeface="Segoe UI" panose="020B0502040204020203" pitchFamily="34" charset="0"/>
                <a:ea typeface="Times New Roman" panose="02020603050405020304" pitchFamily="18" charset="0"/>
                <a:cs typeface="Arial" panose="020B0604020202020204" pitchFamily="34" charset="0"/>
              </a:rPr>
              <a:t>we adhere to industry security and privacy standards to in turn enable you to manage your data footprint and create your own governance.</a:t>
            </a:r>
          </a:p>
          <a:p>
            <a:pPr marL="342900" marR="0" lvl="0" indent="-342900" fontAlgn="ctr">
              <a:lnSpc>
                <a:spcPct val="107000"/>
              </a:lnSpc>
              <a:spcBef>
                <a:spcPts val="600"/>
              </a:spcBef>
              <a:spcAft>
                <a:spcPts val="600"/>
              </a:spcAft>
              <a:buFont typeface="+mj-lt"/>
              <a:buAutoNum type="arabicPeriod"/>
            </a:pPr>
            <a:r>
              <a:rPr lang="en-US" sz="1000" b="0" i="0">
                <a:effectLst/>
                <a:latin typeface="Times New Roman" panose="02020603050405020304" pitchFamily="18" charset="0"/>
              </a:rPr>
              <a:t>Fourth, we recognize every </a:t>
            </a:r>
            <a:r>
              <a:rPr lang="en-US" sz="1000" b="1" i="0">
                <a:effectLst/>
                <a:latin typeface="Times New Roman" panose="02020603050405020304" pitchFamily="18" charset="0"/>
              </a:rPr>
              <a:t>industry is unique</a:t>
            </a:r>
            <a:r>
              <a:rPr lang="en-US" sz="1000" b="0" i="0">
                <a:effectLst/>
                <a:latin typeface="Times New Roman" panose="02020603050405020304" pitchFamily="18" charset="0"/>
              </a:rPr>
              <a:t>. Our aim is to deliver solutions tailored to their specific needs. We listen deeply to you and employ experts who bring industry perspective to all stages of our product development, as well as our customer engagement. Additionally, the capabilities are composable - </a:t>
            </a:r>
            <a:r>
              <a:rPr lang="en-US" sz="1000" b="0" i="0">
                <a:effectLst/>
                <a:latin typeface="Segoe UI" panose="020B0502040204020203" pitchFamily="34" charset="0"/>
              </a:rPr>
              <a:t>you</a:t>
            </a:r>
            <a:r>
              <a:rPr lang="en-US" sz="1000">
                <a:effectLst/>
                <a:latin typeface="Segoe UI" panose="020B0502040204020203" pitchFamily="34" charset="0"/>
                <a:ea typeface="Calibri" panose="020F0502020204030204" pitchFamily="34" charset="0"/>
              </a:rPr>
              <a:t> can start where you are and integrate new capabilities from the Microsoft Cloud for Financial Services.</a:t>
            </a:r>
            <a:endParaRPr lang="en-US" sz="1200" b="0" i="0">
              <a:effectLst/>
              <a:latin typeface="Segoe UI" panose="020B0502040204020203" pitchFamily="34" charset="0"/>
            </a:endParaRPr>
          </a:p>
          <a:p>
            <a:pPr marL="342900" indent="-342900" algn="l">
              <a:buAutoNum type="arabicPeriod"/>
            </a:pPr>
            <a:r>
              <a:rPr lang="en-US" sz="1000" b="0" i="0">
                <a:effectLst/>
                <a:latin typeface="Times New Roman" panose="02020603050405020304" pitchFamily="18" charset="0"/>
              </a:rPr>
              <a:t>Finally, our offerings can be customized by a global ecosystem of </a:t>
            </a:r>
            <a:r>
              <a:rPr lang="en-US" sz="1000" b="1" i="0">
                <a:effectLst/>
                <a:latin typeface="Times New Roman" panose="02020603050405020304" pitchFamily="18" charset="0"/>
              </a:rPr>
              <a:t>trusted partners</a:t>
            </a:r>
            <a:r>
              <a:rPr lang="en-US" sz="1000" b="0" i="0">
                <a:effectLst/>
                <a:latin typeface="Times New Roman" panose="02020603050405020304" pitchFamily="18" charset="0"/>
              </a:rPr>
              <a:t>. We work with leading ISVs and system integrators, so you have the complete solutions you need to address your unique business challenges.</a:t>
            </a:r>
            <a:endParaRPr lang="en-US" sz="1200" b="0" i="0">
              <a:effectLst/>
              <a:latin typeface="Segoe UI" panose="020B0502040204020203" pitchFamily="34" charset="0"/>
            </a:endParaRPr>
          </a:p>
          <a:p>
            <a:pPr marL="0" marR="0" lvl="0" indent="0" algn="l" defTabSz="914400" rtl="0" eaLnBrk="1" fontAlgn="auto" latinLnBrk="0" hangingPunct="1">
              <a:lnSpc>
                <a:spcPct val="107000"/>
              </a:lnSpc>
              <a:spcBef>
                <a:spcPts val="600"/>
              </a:spcBef>
              <a:spcAft>
                <a:spcPts val="600"/>
              </a:spcAft>
              <a:buClrTx/>
              <a:buSzTx/>
              <a:buFont typeface="Arial" panose="020B0604020202020204" pitchFamily="34" charset="0"/>
              <a:buNone/>
              <a:tabLst>
                <a:tab pos="1391285" algn="l"/>
              </a:tabLst>
              <a:defRPr/>
            </a:pPr>
            <a:endParaRPr kumimoji="0" lang="en-US" sz="800" b="1"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endParaRPr>
          </a:p>
          <a:p>
            <a:pPr marL="0" marR="0" lvl="0" indent="0" algn="l" defTabSz="914400" rtl="0" eaLnBrk="1" fontAlgn="auto" latinLnBrk="0" hangingPunct="1">
              <a:lnSpc>
                <a:spcPct val="107000"/>
              </a:lnSpc>
              <a:spcBef>
                <a:spcPts val="600"/>
              </a:spcBef>
              <a:spcAft>
                <a:spcPts val="600"/>
              </a:spcAft>
              <a:buClrTx/>
              <a:buSzTx/>
              <a:buFont typeface="Arial" panose="020B0604020202020204" pitchFamily="34" charset="0"/>
              <a:buNone/>
              <a:tabLst>
                <a:tab pos="1391285" algn="l"/>
              </a:tabLst>
              <a:defRPr/>
            </a:pPr>
            <a:r>
              <a:rPr kumimoji="0" lang="en-US" sz="800" b="1"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mn-cs"/>
              </a:rPr>
              <a:t>&lt;click&gt;</a:t>
            </a:r>
          </a:p>
        </p:txBody>
      </p:sp>
    </p:spTree>
    <p:extLst>
      <p:ext uri="{BB962C8B-B14F-4D97-AF65-F5344CB8AC3E}">
        <p14:creationId xmlns:p14="http://schemas.microsoft.com/office/powerpoint/2010/main" val="1914843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algn="l"/>
            <a:r>
              <a:rPr lang="en-US" sz="1200" b="1" i="0">
                <a:effectLst/>
                <a:latin typeface="Segoe UI"/>
                <a:cs typeface="Segoe UI"/>
              </a:rPr>
              <a:t>Slide title: </a:t>
            </a:r>
            <a:r>
              <a:rPr lang="en-US" sz="3200"/>
              <a:t>The COVID-19 pandemic was a catalyst for change and shifting business priorities</a:t>
            </a:r>
          </a:p>
          <a:p>
            <a:endParaRPr lang="en-US" sz="1200" b="1">
              <a:latin typeface="Segoe UI"/>
              <a:cs typeface="Segoe UI"/>
            </a:endParaRPr>
          </a:p>
          <a:p>
            <a:pPr>
              <a:lnSpc>
                <a:spcPct val="107000"/>
              </a:lnSpc>
              <a:spcAft>
                <a:spcPts val="800"/>
              </a:spcAft>
            </a:pPr>
            <a:r>
              <a:rPr lang="en-US" sz="1200"/>
              <a:t>Top of mind today is the way that the pandemic has shifted the industry.</a:t>
            </a:r>
            <a:endParaRPr lang="en-US"/>
          </a:p>
          <a:p>
            <a:pPr>
              <a:lnSpc>
                <a:spcPct val="107000"/>
              </a:lnSpc>
              <a:spcAft>
                <a:spcPts val="800"/>
              </a:spcAft>
            </a:pPr>
            <a:endParaRPr lang="en-US" sz="1200"/>
          </a:p>
          <a:p>
            <a:pPr>
              <a:lnSpc>
                <a:spcPct val="107000"/>
              </a:lnSpc>
              <a:spcAft>
                <a:spcPts val="800"/>
              </a:spcAft>
            </a:pPr>
            <a:r>
              <a:rPr lang="en-US" sz="1200"/>
              <a:t>We’ve heard from banks like you that you are looking for support with the following:</a:t>
            </a:r>
            <a:endParaRPr lang="en-US" sz="1200">
              <a:cs typeface="Calibri" panose="020F0502020204030204"/>
            </a:endParaRPr>
          </a:p>
          <a:p>
            <a:pPr marL="342900" indent="-342900">
              <a:lnSpc>
                <a:spcPct val="107000"/>
              </a:lnSpc>
              <a:spcAft>
                <a:spcPts val="800"/>
              </a:spcAft>
              <a:buFont typeface="Arial" panose="020B0604020202020204" pitchFamily="34" charset="0"/>
              <a:buChar char="•"/>
            </a:pPr>
            <a:r>
              <a:rPr lang="en-US" sz="1200" b="1"/>
              <a:t>Customer engagement</a:t>
            </a:r>
            <a:r>
              <a:rPr lang="en-US" sz="1200"/>
              <a:t>: </a:t>
            </a:r>
            <a:r>
              <a:rPr lang="en-US" sz="1800">
                <a:effectLst/>
                <a:latin typeface="Calibri" panose="020F0502020204030204" pitchFamily="34" charset="0"/>
              </a:rPr>
              <a:t>C</a:t>
            </a:r>
            <a:r>
              <a:rPr lang="en-US" sz="1800">
                <a:effectLst/>
                <a:latin typeface="Calibri" panose="020F0502020204030204" pitchFamily="34" charset="0"/>
                <a:ea typeface="Times New Roman" panose="02020603050405020304" pitchFamily="18" charset="0"/>
              </a:rPr>
              <a:t>ustomers are leveraging digital engagement channels more than ever. </a:t>
            </a:r>
            <a:r>
              <a:rPr lang="en-US" sz="1800" u="sng">
                <a:effectLst/>
                <a:latin typeface="Calibri" panose="020F0502020204030204" pitchFamily="34" charset="0"/>
                <a:ea typeface="Times New Roman" panose="02020603050405020304" pitchFamily="18" charset="0"/>
              </a:rPr>
              <a:t>This rise in adoption of digital during the pandemic has driven financial services organizations to expedite their digital transformation agendas</a:t>
            </a:r>
            <a:r>
              <a:rPr lang="en-US" sz="1800">
                <a:effectLst/>
                <a:latin typeface="Calibri" panose="020F0502020204030204" pitchFamily="34" charset="0"/>
                <a:ea typeface="Times New Roman" panose="02020603050405020304" pitchFamily="18" charset="0"/>
              </a:rPr>
              <a:t>. In a recent </a:t>
            </a:r>
            <a:r>
              <a:rPr lang="en-US" sz="1800" err="1">
                <a:effectLst/>
                <a:latin typeface="Calibri" panose="020F0502020204030204" pitchFamily="34" charset="0"/>
                <a:ea typeface="Times New Roman" panose="02020603050405020304" pitchFamily="18" charset="0"/>
              </a:rPr>
              <a:t>Celent</a:t>
            </a:r>
            <a:r>
              <a:rPr lang="en-US" sz="1800">
                <a:effectLst/>
                <a:latin typeface="Calibri" panose="020F0502020204030204" pitchFamily="34" charset="0"/>
                <a:ea typeface="Times New Roman" panose="02020603050405020304" pitchFamily="18" charset="0"/>
              </a:rPr>
              <a:t> global research, 75% of bank respondents have seen budgets grow </a:t>
            </a:r>
            <a:r>
              <a:rPr lang="en-US" sz="1800">
                <a:effectLst/>
                <a:highlight>
                  <a:srgbClr val="FFFF00"/>
                </a:highlight>
                <a:latin typeface="Calibri" panose="020F0502020204030204" pitchFamily="34" charset="0"/>
                <a:ea typeface="Times New Roman" panose="02020603050405020304" pitchFamily="18" charset="0"/>
              </a:rPr>
              <a:t>for digital banking enhancements for self service as well as assisted channels. Digital-forward financial services institutions are leading the way when it comes to investing in digital experiences for high-value offerings such as lending.</a:t>
            </a:r>
          </a:p>
          <a:p>
            <a:pPr marL="342900" indent="-342900">
              <a:lnSpc>
                <a:spcPct val="107000"/>
              </a:lnSpc>
              <a:spcAft>
                <a:spcPts val="800"/>
              </a:spcAft>
              <a:buFont typeface="Arial" panose="020B0604020202020204" pitchFamily="34" charset="0"/>
              <a:buChar char="•"/>
            </a:pPr>
            <a:r>
              <a:rPr lang="en-US" sz="1200" b="1"/>
              <a:t>Employee experience</a:t>
            </a:r>
            <a:r>
              <a:rPr lang="en-US" sz="1200"/>
              <a:t>: </a:t>
            </a:r>
            <a:r>
              <a:rPr lang="en-US" sz="1800">
                <a:effectLst/>
                <a:highlight>
                  <a:srgbClr val="FFFF00"/>
                </a:highlight>
                <a:latin typeface="Calibri" panose="020F0502020204030204" pitchFamily="34" charset="0"/>
                <a:ea typeface="Times New Roman" panose="02020603050405020304" pitchFamily="18" charset="0"/>
              </a:rPr>
              <a:t>The pandemic swings have spurred the need to be flexible to adapt to changing work patterns. </a:t>
            </a:r>
            <a:r>
              <a:rPr lang="en-US" sz="1800" u="sng">
                <a:effectLst/>
                <a:highlight>
                  <a:srgbClr val="FFFF00"/>
                </a:highlight>
                <a:latin typeface="Calibri" panose="020F0502020204030204" pitchFamily="34" charset="0"/>
                <a:ea typeface="Times New Roman" panose="02020603050405020304" pitchFamily="18" charset="0"/>
              </a:rPr>
              <a:t>While financial services institutions have embraced digital tools for communications and collaboration, we hear there is more needed to help employees, especially those in the front office serving customers, become successful in their roles.</a:t>
            </a:r>
          </a:p>
          <a:p>
            <a:pPr marL="342900" indent="-342900">
              <a:lnSpc>
                <a:spcPct val="107000"/>
              </a:lnSpc>
              <a:spcAft>
                <a:spcPts val="800"/>
              </a:spcAft>
              <a:buFont typeface="Arial" panose="020B0604020202020204" pitchFamily="34" charset="0"/>
              <a:buChar char="•"/>
            </a:pPr>
            <a:r>
              <a:rPr lang="en-US" sz="1800" b="1" i="0">
                <a:effectLst/>
                <a:latin typeface="Segoe UI" panose="020B0502040204020203" pitchFamily="34" charset="0"/>
              </a:rPr>
              <a:t>Value creation:</a:t>
            </a:r>
            <a:r>
              <a:rPr lang="en-US" sz="1800" b="0" i="0">
                <a:effectLst/>
                <a:latin typeface="Segoe UI" panose="020B0502040204020203" pitchFamily="34" charset="0"/>
              </a:rPr>
              <a:t> Global interest rates hovering near zero pressures profitability with inflation as a concern. </a:t>
            </a:r>
            <a:r>
              <a:rPr lang="en-US" sz="1800" b="0" i="0">
                <a:effectLst/>
                <a:highlight>
                  <a:srgbClr val="FFFF00"/>
                </a:highlight>
                <a:latin typeface="Calibri" panose="020F0502020204030204" pitchFamily="34" charset="0"/>
              </a:rPr>
              <a:t> Banks, insurers, and other financial services organizations</a:t>
            </a:r>
            <a:r>
              <a:rPr lang="en-US" sz="1800">
                <a:effectLst/>
                <a:highlight>
                  <a:srgbClr val="FFFF00"/>
                </a:highlight>
                <a:latin typeface="Calibri" panose="020F0502020204030204" pitchFamily="34" charset="0"/>
                <a:ea typeface="Times New Roman" panose="02020603050405020304" pitchFamily="18" charset="0"/>
              </a:rPr>
              <a:t> like you are looking for opportunities to unlock value creation for long-term benefits and to lead with differentiation.</a:t>
            </a:r>
          </a:p>
          <a:p>
            <a:pPr marL="342900" indent="-342900">
              <a:lnSpc>
                <a:spcPct val="107000"/>
              </a:lnSpc>
              <a:spcAft>
                <a:spcPts val="800"/>
              </a:spcAft>
              <a:buFont typeface="Arial" panose="020B0604020202020204" pitchFamily="34" charset="0"/>
              <a:buChar char="•"/>
            </a:pPr>
            <a:r>
              <a:rPr lang="en-US" sz="1200" b="1"/>
              <a:t>Fraud protection</a:t>
            </a:r>
            <a:r>
              <a:rPr lang="en-US" sz="1200"/>
              <a:t>: </a:t>
            </a:r>
            <a:r>
              <a:rPr lang="en-US" sz="1200" u="none">
                <a:solidFill>
                  <a:schemeClr val="accent3"/>
                </a:solidFill>
              </a:rPr>
              <a:t>In 2020, there were </a:t>
            </a:r>
            <a:r>
              <a:rPr lang="en-US" b="0" i="0">
                <a:solidFill>
                  <a:srgbClr val="333333"/>
                </a:solidFill>
                <a:effectLst/>
                <a:latin typeface="Avenir"/>
              </a:rPr>
              <a:t>393,207 reports of credit card fraud in the US. Account and purchase fraud not only affect consumers but also adversely impact the credibility and reputation of financial institutions. With fraud on the rise, many are looking for new approaches to fraud protection.</a:t>
            </a:r>
            <a:endParaRPr lang="en-US" sz="1200" b="0" u="sng">
              <a:cs typeface="Calibri"/>
            </a:endParaRPr>
          </a:p>
          <a:p>
            <a:pPr marL="342900" indent="-342900">
              <a:lnSpc>
                <a:spcPct val="107000"/>
              </a:lnSpc>
              <a:spcAft>
                <a:spcPts val="800"/>
              </a:spcAft>
              <a:buFont typeface="Arial" panose="020B0604020202020204" pitchFamily="34" charset="0"/>
              <a:buChar char="•"/>
            </a:pPr>
            <a:r>
              <a:rPr lang="en-US" sz="1200" b="1"/>
              <a:t>Security and compliance: </a:t>
            </a:r>
            <a:r>
              <a:rPr lang="en-US" sz="1200"/>
              <a:t>The industry is experiencing a level of regulatory scrutiny that is unprecedented in its intensity. </a:t>
            </a:r>
            <a:r>
              <a:rPr lang="en-US" sz="1200">
                <a:effectLst/>
              </a:rPr>
              <a:t>Financial </a:t>
            </a:r>
            <a:r>
              <a:rPr lang="en-US" sz="1200"/>
              <a:t>institutions that best manage their regulatory and compliance data will be on a path to stronger risk management and improved operational efficiency</a:t>
            </a:r>
            <a:r>
              <a:rPr lang="en-US" sz="1200">
                <a:effectLst/>
              </a:rPr>
              <a:t>.</a:t>
            </a:r>
            <a:r>
              <a:rPr lang="en-US" sz="1200"/>
              <a:t> </a:t>
            </a:r>
            <a:endParaRPr lang="en-US"/>
          </a:p>
          <a:p>
            <a:pPr marL="342900" indent="-342900">
              <a:lnSpc>
                <a:spcPct val="107000"/>
              </a:lnSpc>
              <a:spcAft>
                <a:spcPts val="800"/>
              </a:spcAft>
              <a:buFont typeface="Arial" panose="020B0604020202020204" pitchFamily="34" charset="0"/>
              <a:buChar char="•"/>
            </a:pPr>
            <a:endParaRPr lang="en-US" sz="1200">
              <a:cs typeface="Calibri"/>
            </a:endParaRPr>
          </a:p>
          <a:p>
            <a:pPr marL="0" marR="0" lvl="0" indent="0">
              <a:lnSpc>
                <a:spcPct val="107000"/>
              </a:lnSpc>
              <a:spcBef>
                <a:spcPts val="0"/>
              </a:spcBef>
              <a:spcAft>
                <a:spcPts val="800"/>
              </a:spcAft>
              <a:buFont typeface="Arial" panose="020B0604020202020204" pitchFamily="34" charset="0"/>
              <a:buNone/>
              <a:tabLst>
                <a:tab pos="457200" algn="l"/>
              </a:tabLst>
            </a:pPr>
            <a:r>
              <a:rPr lang="en-US" sz="1200" b="1">
                <a:latin typeface="Calibri"/>
                <a:ea typeface="Calibri" panose="020F0502020204030204" pitchFamily="34" charset="0"/>
                <a:cs typeface="Calibri"/>
              </a:rPr>
              <a:t>&lt;click&gt;</a:t>
            </a:r>
            <a:endParaRPr lang="en-US" sz="1200" b="1">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1423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16" marR="0" lvl="0" indent="0" algn="l" defTabSz="9139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76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a:t>Thank you</a:t>
            </a:r>
          </a:p>
          <a:p>
            <a:endParaRPr lang="en-US"/>
          </a:p>
        </p:txBody>
      </p:sp>
      <p:sp>
        <p:nvSpPr>
          <p:cNvPr id="4" name="Slide Number Placeholder 3"/>
          <p:cNvSpPr>
            <a:spLocks noGrp="1"/>
          </p:cNvSpPr>
          <p:nvPr>
            <p:ph type="sldNum" sz="quarter" idx="10"/>
          </p:nvPr>
        </p:nvSpPr>
        <p:spPr>
          <a:xfrm>
            <a:off x="4143587" y="56481905"/>
            <a:ext cx="3169920" cy="2983596"/>
          </a:xfrm>
          <a:prstGeom prst="rect">
            <a:avLst/>
          </a:prstGeom>
        </p:spPr>
        <p:txBody>
          <a:bodyPr/>
          <a:lstStyle/>
          <a:p>
            <a:pPr defTabSz="1855958">
              <a:defRPr/>
            </a:pPr>
            <a:fld id="{49D94F05-9B80-47A2-8DE1-8B8D9CE8625B}" type="slidenum">
              <a:rPr lang="en-US">
                <a:solidFill>
                  <a:prstClr val="black"/>
                </a:solidFill>
                <a:latin typeface="Calibri" panose="020F0502020204030204"/>
              </a:rPr>
              <a:pPr defTabSz="1855958">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37587666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a:t>With the pandemic and other disruptions in the industry, banks’ priorities are shifting.</a:t>
            </a:r>
          </a:p>
          <a:p>
            <a:endParaRPr lang="en-US"/>
          </a:p>
          <a:p>
            <a:r>
              <a:rPr lang="en-US"/>
              <a:t>Today financial services organizations are focused on:</a:t>
            </a:r>
          </a:p>
          <a:p>
            <a:pPr marL="171450" indent="-171450">
              <a:buFont typeface="Arial" panose="020B0604020202020204" pitchFamily="34" charset="0"/>
              <a:buChar char="•"/>
            </a:pPr>
            <a:r>
              <a:rPr lang="en-US" b="1"/>
              <a:t>Enhancing client experience: </a:t>
            </a:r>
            <a:r>
              <a:rPr lang="en-US" b="0"/>
              <a:t>With the pandemic driving so much disruption in the industry, financial services organizations are looking for ways to enhance resilience. For instance, in the insurance realm, 95% of leaders say they are accelerating or looking to accelerate digital transformation to drive greater resilience. </a:t>
            </a:r>
            <a:endParaRPr lang="en-US" sz="1200">
              <a:cs typeface="Segoe UI" panose="020B0502040204020203" pitchFamily="34" charset="0"/>
            </a:endParaRPr>
          </a:p>
          <a:p>
            <a:pPr marL="171450" indent="-171450">
              <a:buFont typeface="Arial" panose="020B0604020202020204" pitchFamily="34" charset="0"/>
              <a:buChar char="•"/>
            </a:pPr>
            <a:r>
              <a:rPr lang="en-US" b="1"/>
              <a:t>Enabling digital collaboration:</a:t>
            </a:r>
            <a:r>
              <a:rPr lang="en-US"/>
              <a:t> Financial services organizations also recognize that digital collaboration could unlock significant value creation. According to McKinsey, “</a:t>
            </a:r>
            <a:r>
              <a:rPr lang="en-US" b="0" i="0">
                <a:solidFill>
                  <a:srgbClr val="333333"/>
                </a:solidFill>
                <a:effectLst/>
                <a:latin typeface="McKinsey Sans"/>
              </a:rPr>
              <a:t>assuming that core business processes which represent 15 to 20 percent of spending could be streamlined to improve productivity by 8 to 10 percent (e.g., eliminating unneeded back-and-forth), the result of scaling up to the entire global banking industry might generate new value of $30 billion or more.”</a:t>
            </a:r>
            <a:endParaRPr lang="en-US"/>
          </a:p>
          <a:p>
            <a:endParaRPr lang="en-US"/>
          </a:p>
          <a:p>
            <a:r>
              <a:rPr lang="en-US"/>
              <a:t>But financial services organizations are finding that their technology is holding them back.</a:t>
            </a:r>
          </a:p>
          <a:p>
            <a:pPr marL="171450" indent="-171450">
              <a:buFont typeface="Arial" panose="020B0604020202020204" pitchFamily="34" charset="0"/>
              <a:buChar char="•"/>
            </a:pPr>
            <a:r>
              <a:rPr lang="en-US" b="1"/>
              <a:t>Data access challenges: </a:t>
            </a:r>
            <a:r>
              <a:rPr lang="en-US"/>
              <a:t>They are often saddled with dozens or even hundreds of data silos that prevent them from, for example, creating unified customer profiles that could enable personalization to enhance the customer experience. In fact, global </a:t>
            </a:r>
            <a:r>
              <a:rPr lang="en-US" sz="1200">
                <a:cs typeface="Segoe UI" panose="020B0502040204020203" pitchFamily="34" charset="0"/>
              </a:rPr>
              <a:t>organizations report having up to 600 different internal data repositories</a:t>
            </a:r>
          </a:p>
          <a:p>
            <a:pPr marL="171450" indent="-171450">
              <a:buFont typeface="Arial" panose="020B0604020202020204" pitchFamily="34" charset="0"/>
              <a:buChar char="•"/>
            </a:pPr>
            <a:r>
              <a:rPr lang="en-US" sz="1200" b="1">
                <a:cs typeface="Segoe UI" panose="020B0502040204020203" pitchFamily="34" charset="0"/>
              </a:rPr>
              <a:t>Security concerns:</a:t>
            </a:r>
            <a:r>
              <a:rPr lang="en-US" sz="1200">
                <a:cs typeface="Segoe UI" panose="020B0502040204020203" pitchFamily="34" charset="0"/>
              </a:rPr>
              <a:t> Security concerns create additional complexity in addressing banks’ new priorities. 83% of leaders at US banks say cybersecurity is their top risk concern.</a:t>
            </a:r>
            <a:endParaRPr lang="en-US"/>
          </a:p>
          <a:p>
            <a:pPr algn="l"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a:p>
            <a:pPr algn="l" defTabSz="932472" fontAlgn="base">
              <a:spcBef>
                <a:spcPct val="0"/>
              </a:spcBef>
              <a:spcAft>
                <a:spcPct val="0"/>
              </a:spcAft>
            </a:pPr>
            <a:r>
              <a:rPr lang="en-US" sz="1200">
                <a:gradFill>
                  <a:gsLst>
                    <a:gs pos="0">
                      <a:srgbClr val="FFFFFF"/>
                    </a:gs>
                    <a:gs pos="100000">
                      <a:srgbClr val="FFFFFF"/>
                    </a:gs>
                  </a:gsLst>
                  <a:lin ang="5400000" scaled="0"/>
                </a:gradFill>
                <a:cs typeface="Segoe UI" pitchFamily="34" charset="0"/>
              </a:rPr>
              <a:t>It’s no wonder banks are struggling to meet their evolving priorities. Fortunately, these barriers are not insurmountable.</a:t>
            </a:r>
          </a:p>
          <a:p>
            <a:pPr algn="l" defTabSz="932472" fontAlgn="base">
              <a:spcBef>
                <a:spcPct val="0"/>
              </a:spcBef>
              <a:spcAft>
                <a:spcPct val="0"/>
              </a:spcAft>
            </a:pPr>
            <a:endParaRPr lang="en-US" sz="1200">
              <a:gradFill>
                <a:gsLst>
                  <a:gs pos="0">
                    <a:srgbClr val="FFFFFF"/>
                  </a:gs>
                  <a:gs pos="100000">
                    <a:srgbClr val="FFFFFF"/>
                  </a:gs>
                </a:gsLst>
                <a:lin ang="5400000" scaled="0"/>
              </a:gradFill>
              <a:cs typeface="Segoe UI" pitchFamily="34" charset="0"/>
            </a:endParaRPr>
          </a:p>
          <a:p>
            <a:pPr algn="l" defTabSz="932472" fontAlgn="base">
              <a:spcBef>
                <a:spcPct val="0"/>
              </a:spcBef>
              <a:spcAft>
                <a:spcPct val="0"/>
              </a:spcAft>
            </a:pPr>
            <a:r>
              <a:rPr lang="en-US" sz="1200" b="1">
                <a:gradFill>
                  <a:gsLst>
                    <a:gs pos="0">
                      <a:srgbClr val="FFFFFF"/>
                    </a:gs>
                    <a:gs pos="100000">
                      <a:srgbClr val="FFFFFF"/>
                    </a:gs>
                  </a:gsLst>
                  <a:lin ang="5400000" scaled="0"/>
                </a:gradFill>
                <a:cs typeface="Segoe UI" pitchFamily="34" charset="0"/>
              </a:rPr>
              <a:t>&lt;click&gt;</a:t>
            </a:r>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2232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a:t>Unified customer profile</a:t>
            </a:r>
          </a:p>
          <a:p>
            <a:endParaRPr lang="en-US"/>
          </a:p>
          <a:p>
            <a:r>
              <a:rPr lang="en-US"/>
              <a:t>[Seller guidance: Walk through the architecture starting at the bottom and answer any questions the customer has.]</a:t>
            </a:r>
          </a:p>
          <a:p>
            <a:endParaRPr lang="en-US"/>
          </a:p>
          <a:p>
            <a:r>
              <a:rPr lang="en-US" b="1"/>
              <a:t>&lt;click&gt;</a:t>
            </a:r>
          </a:p>
          <a:p>
            <a:endParaRPr lang="en-US"/>
          </a:p>
        </p:txBody>
      </p:sp>
    </p:spTree>
    <p:extLst>
      <p:ext uri="{BB962C8B-B14F-4D97-AF65-F5344CB8AC3E}">
        <p14:creationId xmlns:p14="http://schemas.microsoft.com/office/powerpoint/2010/main" val="3330564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Slide title: </a:t>
            </a:r>
            <a:r>
              <a:rPr lang="en-US"/>
              <a:t>Customer onboarding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[Seller guidance: Walk through the architecture starting at the bottom and answer any questions the customer has.]</a:t>
            </a:r>
          </a:p>
          <a:p>
            <a:endParaRPr lang="en-US"/>
          </a:p>
          <a:p>
            <a:r>
              <a:rPr lang="en-US" b="1"/>
              <a:t>&lt;click&gt;</a:t>
            </a:r>
          </a:p>
          <a:p>
            <a:endParaRPr lang="en-US"/>
          </a:p>
        </p:txBody>
      </p:sp>
    </p:spTree>
    <p:extLst>
      <p:ext uri="{BB962C8B-B14F-4D97-AF65-F5344CB8AC3E}">
        <p14:creationId xmlns:p14="http://schemas.microsoft.com/office/powerpoint/2010/main" val="17532950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b="0"/>
              <a:t>Collaboration manager</a:t>
            </a:r>
          </a:p>
          <a:p>
            <a:endParaRPr lang="en-US" b="0"/>
          </a:p>
          <a:p>
            <a:r>
              <a:rPr lang="en-US" b="0"/>
              <a:t>[Seller guidance: Note - </a:t>
            </a:r>
            <a:r>
              <a:rPr lang="en-US"/>
              <a:t>Dynamics 365 applications sit at the integration service level or sometimes the system of record itself. Integration with Customer Onboarding is possible through this integration service.]</a:t>
            </a:r>
          </a:p>
          <a:p>
            <a:endParaRPr lang="en-US"/>
          </a:p>
          <a:p>
            <a:r>
              <a:rPr lang="en-US" b="1"/>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55674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Slide title: </a:t>
            </a:r>
            <a:r>
              <a:rPr lang="en-US"/>
              <a:t>Banking customer 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[Seller guidance: Walk through the architecture starting at the bottom and answer any questions the customer has.]</a:t>
            </a:r>
          </a:p>
          <a:p>
            <a:endParaRPr lang="en-US"/>
          </a:p>
          <a:p>
            <a:r>
              <a:rPr lang="en-US" b="1"/>
              <a:t>&lt;click&gt;</a:t>
            </a:r>
          </a:p>
          <a:p>
            <a:endParaRPr lang="en-US"/>
          </a:p>
        </p:txBody>
      </p:sp>
    </p:spTree>
    <p:extLst>
      <p:ext uri="{BB962C8B-B14F-4D97-AF65-F5344CB8AC3E}">
        <p14:creationId xmlns:p14="http://schemas.microsoft.com/office/powerpoint/2010/main" val="4280172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Slide title: </a:t>
            </a:r>
            <a:r>
              <a:rPr lang="en-US"/>
              <a:t>Banking customer engagement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[Seller guidance: Walk through the architecture starting at the bottom and answer any questions the customer has.]</a:t>
            </a:r>
          </a:p>
          <a:p>
            <a:endParaRPr lang="en-US"/>
          </a:p>
          <a:p>
            <a:r>
              <a:rPr lang="en-US" b="1"/>
              <a:t>&lt;click&gt;</a:t>
            </a:r>
          </a:p>
          <a:p>
            <a:endParaRPr lang="en-US"/>
          </a:p>
        </p:txBody>
      </p:sp>
    </p:spTree>
    <p:extLst>
      <p:ext uri="{BB962C8B-B14F-4D97-AF65-F5344CB8AC3E}">
        <p14:creationId xmlns:p14="http://schemas.microsoft.com/office/powerpoint/2010/main" val="38155198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b="0"/>
              <a:t>Financial services regulatory compliance</a:t>
            </a:r>
          </a:p>
          <a:p>
            <a:endParaRPr lang="en-US" b="0"/>
          </a:p>
          <a:p>
            <a:r>
              <a:rPr lang="en-US" b="0" i="1"/>
              <a:t>[Seller guidance: this slide highlights the compliance tools specific for financial services. See additional information below. If you prefer to have more information on the slide, there’s an alternate version of this slide in the appendix]</a:t>
            </a:r>
          </a:p>
          <a:p>
            <a:endParaRPr lang="en-US" b="0"/>
          </a:p>
          <a:p>
            <a:r>
              <a:rPr lang="en-US" b="0"/>
              <a:t>Microsoft offers integrated compliance tools specifically designed for financial services, including:</a:t>
            </a:r>
          </a:p>
          <a:p>
            <a:pPr marL="171450" indent="-171450">
              <a:buFont typeface="Arial" panose="020B0604020202020204" pitchFamily="34" charset="0"/>
              <a:buChar char="•"/>
            </a:pPr>
            <a:r>
              <a:rPr lang="en-US" b="0"/>
              <a:t>Regulatory compliance checklists for key markets</a:t>
            </a:r>
          </a:p>
          <a:p>
            <a:pPr marL="171450" indent="-171450">
              <a:buFont typeface="Arial" panose="020B0604020202020204" pitchFamily="34" charset="0"/>
              <a:buChar char="•"/>
            </a:pPr>
            <a:r>
              <a:rPr lang="en-US" b="0"/>
              <a:t>In-region data storage and multi-geo capabilities</a:t>
            </a:r>
          </a:p>
          <a:p>
            <a:pPr marL="171450" indent="-171450">
              <a:buFont typeface="Arial" panose="020B0604020202020204" pitchFamily="34" charset="0"/>
              <a:buChar char="•"/>
            </a:pPr>
            <a:r>
              <a:rPr lang="en-US" b="0"/>
              <a:t>WORM storage, surveillance, and SEC 17a-4 compliance</a:t>
            </a:r>
          </a:p>
          <a:p>
            <a:pPr marL="171450" indent="-171450">
              <a:buFont typeface="Arial" panose="020B0604020202020204" pitchFamily="34" charset="0"/>
              <a:buChar char="•"/>
            </a:pPr>
            <a:r>
              <a:rPr lang="en-US" b="0"/>
              <a:t>eDiscovery, investigations support, and audit logging</a:t>
            </a:r>
          </a:p>
          <a:p>
            <a:pPr marL="171450" indent="-171450">
              <a:buFont typeface="Arial" panose="020B0604020202020204" pitchFamily="34" charset="0"/>
              <a:buChar char="•"/>
            </a:pPr>
            <a:r>
              <a:rPr kumimoji="0" lang="en-US" sz="12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Payment Card Industry compliance (PCI DSS)</a:t>
            </a:r>
          </a:p>
          <a:p>
            <a:pPr marL="171450" indent="-171450">
              <a:buFont typeface="Arial" panose="020B0604020202020204" pitchFamily="34" charset="0"/>
              <a:buChar char="•"/>
            </a:pPr>
            <a:r>
              <a:rPr kumimoji="0" lang="en-US" sz="12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Information barriers</a:t>
            </a:r>
            <a:endParaRPr lang="en-US" b="0"/>
          </a:p>
          <a:p>
            <a:endParaRPr lang="en-US" b="0"/>
          </a:p>
          <a:p>
            <a:r>
              <a:rPr lang="en-US" b="1"/>
              <a:t>&lt;click&gt;</a:t>
            </a:r>
          </a:p>
          <a:p>
            <a:endParaRPr lang="en-US"/>
          </a:p>
          <a:p>
            <a:r>
              <a:rPr lang="en-US" i="1"/>
              <a:t>More information:</a:t>
            </a:r>
          </a:p>
          <a:p>
            <a:pPr marL="171450" indent="-171450">
              <a:buFont typeface="Arial" panose="020B0604020202020204" pitchFamily="34" charset="0"/>
              <a:buChar char="•"/>
            </a:pPr>
            <a:r>
              <a:rPr lang="en-US"/>
              <a:t>Leverage regulatory compliance checklists to help ensure your cloud services meet the applicable regulatory requirements across all your regions.</a:t>
            </a:r>
          </a:p>
          <a:p>
            <a:pPr marL="171450" indent="-171450">
              <a:buFont typeface="Arial" panose="020B0604020202020204" pitchFamily="34" charset="0"/>
              <a:buChar char="•"/>
            </a:pPr>
            <a:r>
              <a:rPr lang="en-US" sz="1200">
                <a:solidFill>
                  <a:schemeClr val="accent1"/>
                </a:solidFill>
                <a:latin typeface="+mj-lt"/>
                <a:ea typeface="Segoe UI" pitchFamily="34" charset="0"/>
                <a:cs typeface="Segoe UI" pitchFamily="34" charset="0"/>
              </a:rPr>
              <a:t>In-region data storage and multi-geo </a:t>
            </a:r>
            <a:r>
              <a:rPr lang="en-US" sz="1200">
                <a:solidFill>
                  <a:schemeClr val="tx1"/>
                </a:solidFill>
                <a:latin typeface="+mj-lt"/>
                <a:ea typeface="Segoe UI" pitchFamily="34" charset="0"/>
                <a:cs typeface="Segoe UI" pitchFamily="34" charset="0"/>
              </a:rPr>
              <a:t>capabilities empower you to provision and store data at rest in the geo locations that you've chosen to meet data residency requirements</a:t>
            </a:r>
          </a:p>
          <a:p>
            <a:pPr marL="171450" indent="-171450">
              <a:buFont typeface="Arial" panose="020B0604020202020204" pitchFamily="34" charset="0"/>
              <a:buChar char="•"/>
            </a:pPr>
            <a:r>
              <a:rPr lang="en-US" sz="1200">
                <a:solidFill>
                  <a:schemeClr val="tx1"/>
                </a:solidFill>
                <a:latin typeface="+mj-lt"/>
                <a:ea typeface="Segoe UI" pitchFamily="34" charset="0"/>
                <a:cs typeface="Segoe UI" pitchFamily="34" charset="0"/>
              </a:rPr>
              <a:t>Microsoft 365 includes archiving features that enable regulated customers, including broker-dealers, to store data in a manner that helps them </a:t>
            </a:r>
            <a:r>
              <a:rPr lang="en-US" sz="1200">
                <a:solidFill>
                  <a:schemeClr val="accent1"/>
                </a:solidFill>
                <a:latin typeface="+mj-lt"/>
                <a:ea typeface="Segoe UI" pitchFamily="34" charset="0"/>
                <a:cs typeface="Segoe UI" pitchFamily="34" charset="0"/>
              </a:rPr>
              <a:t>comply with SEC 17a-4 </a:t>
            </a:r>
            <a:r>
              <a:rPr lang="en-US" sz="1200">
                <a:solidFill>
                  <a:schemeClr val="tx1"/>
                </a:solidFill>
                <a:latin typeface="+mj-lt"/>
                <a:ea typeface="Segoe UI" pitchFamily="34" charset="0"/>
                <a:cs typeface="Segoe UI" pitchFamily="34" charset="0"/>
              </a:rPr>
              <a:t>requirements for records retention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mj-lt"/>
                <a:ea typeface="Segoe UI" pitchFamily="34" charset="0"/>
                <a:cs typeface="Segoe UI" pitchFamily="34" charset="0"/>
              </a:rPr>
              <a:t>Enhance compliance with built-in tools for </a:t>
            </a:r>
            <a:r>
              <a:rPr lang="en-US" sz="1200">
                <a:solidFill>
                  <a:schemeClr val="accent1"/>
                </a:solidFill>
                <a:latin typeface="+mj-lt"/>
                <a:ea typeface="Segoe UI" pitchFamily="34" charset="0"/>
                <a:cs typeface="Segoe UI" pitchFamily="34" charset="0"/>
              </a:rPr>
              <a:t>in-cloud data preservation, eDiscovery, investigations support and audit logging</a:t>
            </a:r>
            <a:r>
              <a:rPr lang="en-US" sz="1200">
                <a:solidFill>
                  <a:schemeClr val="tx1"/>
                </a:solidFill>
                <a:latin typeface="+mj-lt"/>
                <a:ea typeface="Segoe UI" pitchFamily="34" charset="0"/>
                <a:cs typeface="Segoe UI" pitchFamily="34" charset="0"/>
              </a:rPr>
              <a:t>. Search for content across your applications and identify, hold, and export content in line with regulatory expectations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mj-lt"/>
                <a:cs typeface="Segoe UI" pitchFamily="34" charset="0"/>
              </a:rPr>
              <a:t>Azure, OneDrive for Business, and SharePoint Online are certified as </a:t>
            </a:r>
            <a:r>
              <a:rPr lang="en-US" sz="1200" b="0">
                <a:solidFill>
                  <a:schemeClr val="accent1"/>
                </a:solidFill>
                <a:latin typeface="+mj-lt"/>
                <a:cs typeface="Segoe UI" pitchFamily="34" charset="0"/>
              </a:rPr>
              <a:t>compliant under PCI</a:t>
            </a:r>
            <a:r>
              <a:rPr lang="en-US" sz="1200">
                <a:solidFill>
                  <a:schemeClr val="tx1"/>
                </a:solidFill>
                <a:latin typeface="+mj-lt"/>
                <a:cs typeface="Segoe UI" pitchFamily="34" charset="0"/>
              </a:rPr>
              <a:t> DSS version 3.2 at Service Provider Level 1 (the highest volume of transactions, more than 6 million a year)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accent1"/>
                </a:solidFill>
                <a:latin typeface="+mj-lt"/>
                <a:cs typeface="Segoe UI" pitchFamily="34" charset="0"/>
              </a:rPr>
              <a:t>Information barriers </a:t>
            </a:r>
            <a:r>
              <a:rPr lang="en-US" sz="1200">
                <a:solidFill>
                  <a:schemeClr val="tx1"/>
                </a:solidFill>
                <a:latin typeface="+mj-lt"/>
                <a:cs typeface="Segoe UI" pitchFamily="34" charset="0"/>
              </a:rPr>
              <a:t>enable administrators to restrict communication and collaboration among specific groups of users when necessary, to avoid conflicts of interest within your organization</a:t>
            </a:r>
            <a:endParaRPr lang="en-US"/>
          </a:p>
          <a:p>
            <a:pPr marL="171450" indent="-171450">
              <a:buFont typeface="Arial" panose="020B0604020202020204" pitchFamily="34" charset="0"/>
              <a:buChar char="•"/>
            </a:pPr>
            <a:endParaRPr lang="en-US"/>
          </a:p>
        </p:txBody>
      </p:sp>
    </p:spTree>
    <p:extLst>
      <p:ext uri="{BB962C8B-B14F-4D97-AF65-F5344CB8AC3E}">
        <p14:creationId xmlns:p14="http://schemas.microsoft.com/office/powerpoint/2010/main" val="3064606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1"/>
              <a:t>Slide title: </a:t>
            </a:r>
            <a:r>
              <a:rPr lang="en-US" sz="1200"/>
              <a:t>As a result, banks are looking for a new approach to pave the way for the future</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base"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Calibri" panose="020F0502020204030204" pitchFamily="34" charset="0"/>
              </a:rPr>
              <a:t>With these priorities in mind, banks are prioritizing cloud services to drive digital transformation because of the ability to speed up deployment, lower complexity, and manage upfront investment.</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cs typeface="Calibri" panose="020F050202020403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800" b="1">
                <a:effectLst/>
              </a:rPr>
              <a:t>&lt;click&gt;</a:t>
            </a:r>
            <a:endParaRPr lang="en-US" sz="1200">
              <a:solidFill>
                <a:schemeClr val="tx1"/>
              </a:solidFill>
              <a:ea typeface="Segoe UI" pitchFamily="34" charset="0"/>
              <a:cs typeface="Segoe UI"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4028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4800" b="1">
                <a:effectLst/>
                <a:latin typeface="Segoe UI" panose="020B0502040204020203" pitchFamily="34" charset="0"/>
                <a:ea typeface="Calibri" panose="020F0502020204030204" pitchFamily="34" charset="0"/>
              </a:rPr>
              <a:t>Slide title: </a:t>
            </a:r>
            <a:r>
              <a:rPr lang="en-US" sz="4800" b="0">
                <a:effectLst/>
                <a:latin typeface="Segoe UI" panose="020B0502040204020203" pitchFamily="34" charset="0"/>
                <a:ea typeface="Calibri" panose="020F0502020204030204" pitchFamily="34" charset="0"/>
              </a:rPr>
              <a:t>Microsoft Cloud for Financial Services</a:t>
            </a:r>
          </a:p>
          <a:p>
            <a:pPr marL="0" marR="0">
              <a:lnSpc>
                <a:spcPct val="107000"/>
              </a:lnSpc>
              <a:spcBef>
                <a:spcPts val="0"/>
              </a:spcBef>
              <a:spcAft>
                <a:spcPts val="800"/>
              </a:spcAft>
            </a:pPr>
            <a:endParaRPr lang="en-US" sz="4800" b="0">
              <a:effectLst/>
              <a:latin typeface="Segoe UI" panose="020B0502040204020203" pitchFamily="34" charset="0"/>
              <a:ea typeface="Calibri" panose="020F0502020204030204" pitchFamily="34" charset="0"/>
            </a:endParaRPr>
          </a:p>
          <a:p>
            <a:pPr marL="0" marR="0">
              <a:lnSpc>
                <a:spcPct val="107000"/>
              </a:lnSpc>
              <a:spcBef>
                <a:spcPts val="0"/>
              </a:spcBef>
              <a:spcAft>
                <a:spcPts val="800"/>
              </a:spcAft>
            </a:pPr>
            <a:r>
              <a:rPr lang="en-US" sz="1800">
                <a:effectLst/>
              </a:rPr>
              <a:t>In response to your focus on cloud services, Microsoft has prioritized developing services specific to the industry.</a:t>
            </a:r>
          </a:p>
          <a:p>
            <a:pPr marL="0" marR="0">
              <a:lnSpc>
                <a:spcPct val="107000"/>
              </a:lnSpc>
              <a:spcBef>
                <a:spcPts val="0"/>
              </a:spcBef>
              <a:spcAft>
                <a:spcPts val="800"/>
              </a:spcAft>
            </a:pPr>
            <a:endParaRPr lang="en-US" sz="1800">
              <a:effectLst/>
            </a:endParaRPr>
          </a:p>
          <a:p>
            <a:pPr algn="l"/>
            <a:r>
              <a:rPr lang="en-US" sz="2800" b="0" i="0">
                <a:effectLst/>
                <a:latin typeface="Segoe UI" panose="020B0502040204020203" pitchFamily="34" charset="0"/>
              </a:rPr>
              <a:t>Today, I’m excited to share the Microsoft Cloud for Financial Services, built on a foundation of privacy, security, and regulatory compliance across Microsoft and the partner ecosystem.</a:t>
            </a:r>
          </a:p>
          <a:p>
            <a:pPr marL="0" marR="0">
              <a:lnSpc>
                <a:spcPct val="107000"/>
              </a:lnSpc>
              <a:spcBef>
                <a:spcPts val="0"/>
              </a:spcBef>
              <a:spcAft>
                <a:spcPts val="800"/>
              </a:spcAft>
            </a:pPr>
            <a:endParaRPr lang="en-US" sz="4800">
              <a:solidFill>
                <a:srgbClr val="000000"/>
              </a:solidFill>
              <a:effectLst/>
              <a:latin typeface="Segoe UI" panose="020B0502040204020203" pitchFamily="34" charset="0"/>
              <a:ea typeface="+mn-ea"/>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4800">
                <a:solidFill>
                  <a:srgbClr val="000000"/>
                </a:solidFill>
                <a:effectLst/>
                <a:latin typeface="Segoe UI" panose="020B0502040204020203" pitchFamily="34" charset="0"/>
                <a:ea typeface="Calibri" panose="020F0502020204030204" pitchFamily="34" charset="0"/>
              </a:rPr>
              <a:t>As with all our offerings, here we’re focused on trust, and </a:t>
            </a:r>
            <a:r>
              <a:rPr kumimoji="0" lang="en-US" sz="1800" b="0" i="0" u="none" strike="noStrike" kern="1200" cap="none" spc="0" normalizeH="0" baseline="0" noProof="0">
                <a:ln>
                  <a:noFill/>
                </a:ln>
                <a:solidFill>
                  <a:srgbClr val="FFFFFF"/>
                </a:solidFill>
                <a:effectLst/>
                <a:uLnTx/>
                <a:uFillTx/>
                <a:latin typeface="Segoe UI"/>
                <a:ea typeface="+mn-ea"/>
                <a:cs typeface="Segoe UI"/>
              </a:rPr>
              <a:t>we adhere to security and privacy standards to place you in control over security, encryption, and governance.</a:t>
            </a:r>
          </a:p>
          <a:p>
            <a:pPr marL="0" marR="0" lvl="0" indent="0" algn="l" defTabSz="914400" rtl="0" eaLnBrk="1" fontAlgn="auto" latinLnBrk="0" hangingPunct="1">
              <a:lnSpc>
                <a:spcPct val="107000"/>
              </a:lnSpc>
              <a:spcBef>
                <a:spcPts val="0"/>
              </a:spcBef>
              <a:spcAft>
                <a:spcPts val="8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In addition, the Cloud for Financial Services is built on an industry data model which helps ease interoperability and unifies data to help accelerate insights and business workflows.</a:t>
            </a:r>
            <a:endParaRPr lang="en-US" sz="1800">
              <a:effectLst/>
            </a:endParaRPr>
          </a:p>
          <a:p>
            <a:pPr marL="0" marR="0">
              <a:lnSpc>
                <a:spcPct val="107000"/>
              </a:lnSpc>
              <a:spcBef>
                <a:spcPts val="0"/>
              </a:spcBef>
              <a:spcAft>
                <a:spcPts val="0"/>
              </a:spcAft>
            </a:pPr>
            <a:r>
              <a:rPr lang="en-US" sz="1800">
                <a:effectLst/>
              </a:rPr>
              <a:t> </a:t>
            </a:r>
          </a:p>
          <a:p>
            <a:pPr marL="0" marR="0">
              <a:lnSpc>
                <a:spcPct val="107000"/>
              </a:lnSpc>
              <a:spcBef>
                <a:spcPts val="0"/>
              </a:spcBef>
              <a:spcAft>
                <a:spcPts val="0"/>
              </a:spcAft>
            </a:pPr>
            <a:r>
              <a:rPr lang="en-US" sz="1800">
                <a:effectLst/>
              </a:rPr>
              <a:t>Built on this essential foundation, the Cloud for Financial Services helps manage data to deliver differentiated experiences, empower employees, and help combat financial crime:</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endParaRPr lang="en-US" sz="1800" b="1">
              <a:effectLst/>
            </a:endParaRP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800" b="0">
                <a:effectLst/>
              </a:rPr>
              <a:t>First, we focus on </a:t>
            </a:r>
            <a:r>
              <a:rPr lang="en-US" sz="1800" b="1">
                <a:effectLst/>
              </a:rPr>
              <a:t>customer experience: </a:t>
            </a:r>
            <a:r>
              <a:rPr lang="en-US" sz="1800" b="0">
                <a:effectLst/>
              </a:rPr>
              <a:t>We help you provide tools to help a</a:t>
            </a:r>
            <a:r>
              <a:rPr lang="en-US" sz="1800">
                <a:solidFill>
                  <a:srgbClr val="000000"/>
                </a:solidFill>
                <a:latin typeface="Segoe UI"/>
              </a:rPr>
              <a:t>ccelerate customer growth, profitability, and loyalty through more relevant and personalized interactions along with deeper customer insights</a:t>
            </a:r>
            <a:r>
              <a:rPr lang="en-US" sz="1800">
                <a:effectLst/>
              </a:rPr>
              <a:t>  </a:t>
            </a:r>
          </a:p>
          <a:p>
            <a:pPr marL="0" marR="0" lvl="0" indent="0">
              <a:lnSpc>
                <a:spcPct val="107000"/>
              </a:lnSpc>
              <a:spcBef>
                <a:spcPts val="0"/>
              </a:spcBef>
              <a:spcAft>
                <a:spcPts val="0"/>
              </a:spcAft>
              <a:buFont typeface="Symbol" panose="05050102010706020507" pitchFamily="18" charset="2"/>
              <a:buNone/>
            </a:pPr>
            <a:endParaRPr lang="en-US" sz="1800" b="1">
              <a:effectLst/>
            </a:endParaRPr>
          </a:p>
          <a:p>
            <a:pPr marL="0" marR="0" lvl="0" indent="0">
              <a:lnSpc>
                <a:spcPct val="107000"/>
              </a:lnSpc>
              <a:spcBef>
                <a:spcPts val="0"/>
              </a:spcBef>
              <a:spcAft>
                <a:spcPts val="0"/>
              </a:spcAft>
              <a:buFont typeface="Symbol" panose="05050102010706020507" pitchFamily="18" charset="2"/>
              <a:buNone/>
            </a:pPr>
            <a:r>
              <a:rPr lang="en-US" sz="1800" b="0">
                <a:effectLst/>
              </a:rPr>
              <a:t>Next, </a:t>
            </a:r>
            <a:r>
              <a:rPr lang="en-US" sz="1800" b="1">
                <a:effectLst/>
              </a:rPr>
              <a:t>empowering employees through teamwork: </a:t>
            </a:r>
            <a:r>
              <a:rPr lang="en-US" sz="1800" b="0">
                <a:effectLst/>
              </a:rPr>
              <a:t>We h</a:t>
            </a:r>
            <a:r>
              <a:rPr lang="en-US" sz="1800" b="0">
                <a:solidFill>
                  <a:srgbClr val="000000"/>
                </a:solidFill>
                <a:effectLst/>
                <a:latin typeface="Segoe UI"/>
              </a:rPr>
              <a:t>elp you </a:t>
            </a:r>
            <a:r>
              <a:rPr lang="en-US" sz="1800">
                <a:solidFill>
                  <a:srgbClr val="000000"/>
                </a:solidFill>
                <a:latin typeface="Segoe UI"/>
              </a:rPr>
              <a:t>fuel</a:t>
            </a:r>
            <a:r>
              <a:rPr kumimoji="0" lang="en-US" sz="1800" b="0" i="0" u="none" strike="noStrike" kern="1200" cap="none" spc="0" normalizeH="0" baseline="0" noProof="0">
                <a:ln>
                  <a:noFill/>
                </a:ln>
                <a:solidFill>
                  <a:srgbClr val="000000"/>
                </a:solidFill>
                <a:effectLst/>
                <a:uLnTx/>
                <a:uFillTx/>
                <a:latin typeface="Segoe UI"/>
                <a:ea typeface="+mn-ea"/>
                <a:cs typeface="+mn-cs"/>
              </a:rPr>
              <a:t> employee productivity, enhance </a:t>
            </a:r>
            <a:r>
              <a:rPr lang="en-US" sz="1800">
                <a:solidFill>
                  <a:srgbClr val="000000"/>
                </a:solidFill>
                <a:latin typeface="Segoe UI"/>
              </a:rPr>
              <a:t>process</a:t>
            </a:r>
            <a:r>
              <a:rPr kumimoji="0" lang="en-US" sz="1800" b="0" i="0" u="none" strike="noStrike" kern="1200" cap="none" spc="0" normalizeH="0" baseline="0" noProof="0">
                <a:ln>
                  <a:noFill/>
                </a:ln>
                <a:solidFill>
                  <a:srgbClr val="000000"/>
                </a:solidFill>
                <a:effectLst/>
                <a:uLnTx/>
                <a:uFillTx/>
                <a:latin typeface="Segoe UI"/>
                <a:ea typeface="+mn-ea"/>
                <a:cs typeface="+mn-cs"/>
              </a:rPr>
              <a:t> efficiencies, and strengthen customer connections through automation, collaboration, and communications</a:t>
            </a:r>
          </a:p>
          <a:p>
            <a:pPr marL="0" marR="0" lvl="0" indent="0">
              <a:lnSpc>
                <a:spcPct val="107000"/>
              </a:lnSpc>
              <a:spcBef>
                <a:spcPts val="0"/>
              </a:spcBef>
              <a:spcAft>
                <a:spcPts val="0"/>
              </a:spcAft>
              <a:buFont typeface="Symbol" panose="05050102010706020507" pitchFamily="18" charset="2"/>
              <a:buNone/>
            </a:pPr>
            <a:endParaRPr lang="en-US" sz="1800" b="1">
              <a:effectLst/>
            </a:endParaRPr>
          </a:p>
          <a:p>
            <a:pPr marL="0" marR="0" lvl="0" indent="0">
              <a:lnSpc>
                <a:spcPct val="107000"/>
              </a:lnSpc>
              <a:spcBef>
                <a:spcPts val="0"/>
              </a:spcBef>
              <a:spcAft>
                <a:spcPts val="0"/>
              </a:spcAft>
              <a:buFont typeface="Symbol" panose="05050102010706020507" pitchFamily="18" charset="2"/>
              <a:buNone/>
            </a:pPr>
            <a:r>
              <a:rPr lang="en-US" sz="1800" b="0">
                <a:effectLst/>
              </a:rPr>
              <a:t>Last but not least, </a:t>
            </a:r>
            <a:r>
              <a:rPr lang="en-US" sz="1800" b="1">
                <a:effectLst/>
              </a:rPr>
              <a:t>combatting financial crime: </a:t>
            </a:r>
            <a:r>
              <a:rPr lang="en-US" sz="1800" b="0">
                <a:effectLst/>
              </a:rPr>
              <a:t>With this, we help you e</a:t>
            </a:r>
            <a:r>
              <a:rPr lang="en-US" sz="4800">
                <a:solidFill>
                  <a:srgbClr val="000000"/>
                </a:solidFill>
                <a:latin typeface="Segoe UI"/>
              </a:rPr>
              <a:t>nhance customer experience, lower account fraud, and boost profitability </a:t>
            </a:r>
          </a:p>
          <a:p>
            <a:pPr marL="457200" marR="0">
              <a:lnSpc>
                <a:spcPct val="107000"/>
              </a:lnSpc>
              <a:spcBef>
                <a:spcPts val="0"/>
              </a:spcBef>
              <a:spcAft>
                <a:spcPts val="0"/>
              </a:spcAft>
            </a:pPr>
            <a:r>
              <a:rPr lang="en-US" sz="1800">
                <a:effectLst/>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896354" rtl="0" eaLnBrk="1" fontAlgn="auto" latinLnBrk="0" hangingPunct="1">
              <a:lnSpc>
                <a:spcPct val="100000"/>
              </a:lnSpc>
              <a:spcBef>
                <a:spcPts val="588"/>
              </a:spcBef>
              <a:spcAft>
                <a:spcPts val="0"/>
              </a:spcAft>
              <a:buClrTx/>
              <a:buSzPct val="90000"/>
              <a:buFontTx/>
              <a:buNone/>
              <a:tabLst/>
              <a:defRPr/>
            </a:pPr>
            <a:r>
              <a:rPr lang="en-US" sz="1800" b="1">
                <a:effectLst/>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2FA2CBF-EC70-4271-84FB-8F68075B0BE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4865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7000"/>
              </a:lnSpc>
              <a:spcBef>
                <a:spcPts val="0"/>
              </a:spcBef>
              <a:spcAft>
                <a:spcPts val="0"/>
              </a:spcAft>
            </a:pPr>
            <a:r>
              <a:rPr lang="en-US" b="1"/>
              <a:t>Slide title:</a:t>
            </a:r>
            <a:r>
              <a:rPr lang="en-US" b="0"/>
              <a:t> Microsoft Cloud for Financial Services</a:t>
            </a:r>
          </a:p>
          <a:p>
            <a:pPr marL="0" marR="0">
              <a:lnSpc>
                <a:spcPct val="107000"/>
              </a:lnSpc>
              <a:spcBef>
                <a:spcPts val="0"/>
              </a:spcBef>
              <a:spcAft>
                <a:spcPts val="0"/>
              </a:spcAft>
            </a:pPr>
            <a:endParaRPr lang="en-US" sz="1200" b="0">
              <a:effectLst/>
            </a:endParaRPr>
          </a:p>
          <a:p>
            <a:pPr marL="0" marR="0">
              <a:lnSpc>
                <a:spcPct val="107000"/>
              </a:lnSpc>
              <a:spcBef>
                <a:spcPts val="0"/>
              </a:spcBef>
              <a:spcAft>
                <a:spcPts val="0"/>
              </a:spcAft>
            </a:pPr>
            <a:r>
              <a:rPr lang="en-US" sz="1200">
                <a:effectLst/>
              </a:rPr>
              <a:t>Now let's take a closer look at </a:t>
            </a:r>
            <a:r>
              <a:rPr lang="en-US" sz="1200">
                <a:effectLst/>
                <a:highlight>
                  <a:srgbClr val="FFFF00"/>
                </a:highlight>
              </a:rPr>
              <a:t>the capabilities around the value chain.</a:t>
            </a:r>
            <a:endParaRPr lang="en-US" sz="1200">
              <a:effectLst/>
            </a:endParaRPr>
          </a:p>
          <a:p>
            <a:pPr marL="0" marR="0">
              <a:lnSpc>
                <a:spcPct val="107000"/>
              </a:lnSpc>
              <a:spcBef>
                <a:spcPts val="0"/>
              </a:spcBef>
              <a:spcAft>
                <a:spcPts val="0"/>
              </a:spcAft>
            </a:pPr>
            <a:r>
              <a:rPr lang="en-US" sz="1200">
                <a:effectLst/>
              </a:rPr>
              <a:t> </a:t>
            </a:r>
          </a:p>
          <a:p>
            <a:pPr marL="0" marR="0">
              <a:lnSpc>
                <a:spcPct val="107000"/>
              </a:lnSpc>
              <a:spcBef>
                <a:spcPts val="0"/>
              </a:spcBef>
              <a:spcAft>
                <a:spcPts val="0"/>
              </a:spcAft>
            </a:pPr>
            <a:r>
              <a:rPr lang="en-US" sz="1200">
                <a:effectLst/>
              </a:rPr>
              <a:t>We start with </a:t>
            </a:r>
            <a:r>
              <a:rPr lang="en-US" sz="1200" b="1">
                <a:effectLst/>
              </a:rPr>
              <a:t>delivering a differentiated customer experience and empowering employees</a:t>
            </a:r>
            <a:r>
              <a:rPr lang="en-US" sz="1200">
                <a:effectLst/>
              </a:rPr>
              <a:t>. We recognize that these are intertwined, so we’ve created capabilities that are just as effective for each.</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First, we have </a:t>
            </a:r>
            <a:r>
              <a:rPr lang="en-US" sz="1200" b="1">
                <a:effectLst/>
              </a:rPr>
              <a:t>unified customer profile</a:t>
            </a:r>
            <a:r>
              <a:rPr lang="en-US" sz="1200">
                <a:effectLst/>
              </a:rPr>
              <a:t>. With this capability, your employees have a comprehensive view of the customer which helps them tailor customer experiences.</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Next, we have </a:t>
            </a:r>
            <a:r>
              <a:rPr lang="en-US" sz="1200" b="1">
                <a:effectLst/>
              </a:rPr>
              <a:t>customer onboarding</a:t>
            </a:r>
            <a:r>
              <a:rPr lang="en-US" sz="1200">
                <a:effectLst/>
              </a:rPr>
              <a:t>. Customer onboarding </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provides customers with easy-access loan apps and self-service tools, streamlining the loan process to help enhance customer experience and loyalty.</a:t>
            </a:r>
          </a:p>
          <a:p>
            <a:pPr marL="0" marR="0">
              <a:lnSpc>
                <a:spcPct val="107000"/>
              </a:lnSpc>
              <a:spcBef>
                <a:spcPts val="0"/>
              </a:spcBef>
              <a:spcAft>
                <a:spcPts val="0"/>
              </a:spcAft>
            </a:pPr>
            <a:endPar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a:lnSpc>
                <a:spcPct val="107000"/>
              </a:lnSpc>
              <a:spcBef>
                <a:spcPts val="0"/>
              </a:spcBef>
              <a:spcAft>
                <a:spcPts val="0"/>
              </a:spcAft>
            </a:pPr>
            <a:r>
              <a:rPr lang="en-US" sz="1200" b="1">
                <a:effectLst/>
              </a:rPr>
              <a:t>Collaboration manager </a:t>
            </a:r>
            <a:r>
              <a:rPr lang="en-US" sz="1200">
                <a:effectLst/>
              </a:rPr>
              <a:t>is another key capability. It enables </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automation, collaboration, and communications to help accelerate lending processes, minimize errors, and enhance customer experience</a:t>
            </a:r>
            <a:endParaRPr lang="en-US" sz="1200">
              <a:effectLst/>
            </a:endParaRP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Finally, we have </a:t>
            </a:r>
            <a:r>
              <a:rPr lang="en-US" sz="1200" b="1">
                <a:effectLst/>
              </a:rPr>
              <a:t>banking customer engagement</a:t>
            </a:r>
            <a:r>
              <a:rPr lang="en-US" sz="1200">
                <a:effectLst/>
              </a:rPr>
              <a:t>, which helps personalize </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customer </a:t>
            </a:r>
            <a:r>
              <a:rPr lang="en-US" sz="1200" kern="0">
                <a:solidFill>
                  <a:srgbClr val="000000"/>
                </a:solidFill>
                <a:latin typeface="Segoe UI"/>
                <a:cs typeface="Segoe UI Semibold" panose="020B0702040204020203" pitchFamily="34" charset="0"/>
              </a:rPr>
              <a:t>interactions with relevant financial information to accelerate </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time to resolution.</a:t>
            </a:r>
            <a:endParaRPr lang="en-US" sz="1200">
              <a:effectLst/>
            </a:endParaRPr>
          </a:p>
          <a:p>
            <a:pPr marL="0" marR="0">
              <a:lnSpc>
                <a:spcPct val="107000"/>
              </a:lnSpc>
              <a:spcBef>
                <a:spcPts val="0"/>
              </a:spcBef>
              <a:spcAft>
                <a:spcPts val="0"/>
              </a:spcAft>
            </a:pPr>
            <a:endParaRPr lang="en-US" sz="1200">
              <a:effectLst/>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a:effectLst/>
              </a:rPr>
              <a:t>Up next, we focus on </a:t>
            </a:r>
            <a:r>
              <a:rPr lang="en-US" sz="1200" b="1">
                <a:effectLst/>
              </a:rPr>
              <a:t>combatting financial crime</a:t>
            </a:r>
            <a:r>
              <a:rPr lang="en-US" sz="1200">
                <a:effectLst/>
              </a:rPr>
              <a:t>. We have two connected capabilities here: The first is </a:t>
            </a:r>
            <a:r>
              <a:rPr lang="en-US" sz="1200" b="1">
                <a:effectLst/>
              </a:rPr>
              <a:t>account protection</a:t>
            </a:r>
            <a:r>
              <a:rPr lang="en-US" sz="1200">
                <a:effectLst/>
              </a:rPr>
              <a:t>, which </a:t>
            </a:r>
            <a:r>
              <a:rPr kumimoji="0" lang="en-US" sz="1200" b="0" i="0" u="none" strike="noStrike" kern="0" cap="none" normalizeH="0" baseline="0" noProof="0">
                <a:ln>
                  <a:noFill/>
                </a:ln>
                <a:solidFill>
                  <a:schemeClr val="tx1"/>
                </a:solidFill>
                <a:effectLst/>
                <a:uLnTx/>
                <a:uFillTx/>
                <a:cs typeface="Segoe UI Semibold" panose="020B0702040204020203" pitchFamily="34" charset="0"/>
              </a:rPr>
              <a:t>helps prevent fraudulent digital account creation and account takeover</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a:t>
            </a: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Next, we have </a:t>
            </a:r>
            <a:r>
              <a:rPr kumimoji="0" lang="en-US" sz="1200" b="1"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purchase protection </a:t>
            </a:r>
            <a:r>
              <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rPr>
              <a:t>which </a:t>
            </a:r>
            <a:r>
              <a:rPr kumimoji="0" lang="en-US" sz="1200" b="0" i="0" u="none" strike="noStrike" kern="0" cap="none" spc="0" normalizeH="0" baseline="0" noProof="0">
                <a:ln>
                  <a:noFill/>
                </a:ln>
                <a:solidFill>
                  <a:schemeClr val="tx1"/>
                </a:solidFill>
                <a:effectLst/>
                <a:uLnTx/>
                <a:uFillTx/>
                <a:latin typeface="Segoe UI"/>
                <a:ea typeface="+mn-ea"/>
                <a:cs typeface="Segoe UI Semibold" panose="020B0702040204020203" pitchFamily="34" charset="0"/>
              </a:rPr>
              <a:t>helps </a:t>
            </a:r>
            <a:r>
              <a:rPr lang="en-US" sz="1200" kern="0">
                <a:solidFill>
                  <a:schemeClr val="tx1"/>
                </a:solidFill>
                <a:cs typeface="Segoe UI Semibold" panose="020B0702040204020203" pitchFamily="34" charset="0"/>
              </a:rPr>
              <a:t>provide</a:t>
            </a:r>
            <a:r>
              <a:rPr kumimoji="0" lang="en-US" sz="1200" b="0" i="0" u="none" strike="noStrike" kern="0" cap="none" normalizeH="0" baseline="0" noProof="0">
                <a:ln>
                  <a:noFill/>
                </a:ln>
                <a:solidFill>
                  <a:schemeClr val="tx1"/>
                </a:solidFill>
                <a:effectLst/>
                <a:uLnTx/>
                <a:uFillTx/>
                <a:cs typeface="Segoe UI Semibold" panose="020B0702040204020203" pitchFamily="34" charset="0"/>
              </a:rPr>
              <a:t> a differentiated experience for merchants to improve revenue and retention.</a:t>
            </a:r>
            <a:endParaRPr kumimoji="0" lang="en-US" sz="1200"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Our offering wouldn’t be complete without robust </a:t>
            </a:r>
            <a:r>
              <a:rPr lang="en-US" sz="1200" b="1">
                <a:effectLst/>
              </a:rPr>
              <a:t>security and compliance </a:t>
            </a:r>
            <a:r>
              <a:rPr lang="en-US" sz="1200">
                <a:effectLst/>
              </a:rPr>
              <a:t>capabilities.</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We offer </a:t>
            </a:r>
            <a:r>
              <a:rPr lang="en-US" sz="1200" b="1">
                <a:effectLst/>
              </a:rPr>
              <a:t>regulatory compliance assessments</a:t>
            </a:r>
            <a:r>
              <a:rPr lang="en-US" sz="1200" b="0">
                <a:effectLst/>
              </a:rPr>
              <a:t>, which are a must-have in this highly regulated industry. This capability enables you to assess, </a:t>
            </a:r>
            <a:r>
              <a:rPr lang="en-US" sz="1200" kern="0">
                <a:solidFill>
                  <a:srgbClr val="000000"/>
                </a:solidFill>
                <a:latin typeface="Segoe UI"/>
                <a:cs typeface="Segoe UI Semibold" panose="020B0702040204020203" pitchFamily="34" charset="0"/>
              </a:rPr>
              <a:t>monitor, and help improve compliance posture with global, regional, and industry regulations and standards.</a:t>
            </a:r>
          </a:p>
          <a:p>
            <a:pPr marL="0" marR="0">
              <a:lnSpc>
                <a:spcPct val="107000"/>
              </a:lnSpc>
              <a:spcBef>
                <a:spcPts val="0"/>
              </a:spcBef>
              <a:spcAft>
                <a:spcPts val="0"/>
              </a:spcAft>
            </a:pPr>
            <a:endParaRPr lang="en-US" sz="1200" kern="0">
              <a:solidFill>
                <a:srgbClr val="000000"/>
              </a:solidFill>
              <a:effectLst/>
              <a:latin typeface="Segoe UI"/>
              <a:cs typeface="Segoe UI Semibold" panose="020B0702040204020203" pitchFamily="34" charset="0"/>
            </a:endParaRPr>
          </a:p>
          <a:p>
            <a:pPr marL="0" marR="0">
              <a:lnSpc>
                <a:spcPct val="107000"/>
              </a:lnSpc>
              <a:spcBef>
                <a:spcPts val="0"/>
              </a:spcBef>
              <a:spcAft>
                <a:spcPts val="0"/>
              </a:spcAft>
            </a:pPr>
            <a:r>
              <a:rPr lang="en-US" sz="1200">
                <a:effectLst/>
              </a:rPr>
              <a:t>We also offer </a:t>
            </a:r>
            <a:r>
              <a:rPr lang="en-US" sz="1200" b="1">
                <a:effectLst/>
              </a:rPr>
              <a:t>risk assurance and support</a:t>
            </a:r>
            <a:r>
              <a:rPr lang="en-US" sz="1200">
                <a:effectLst/>
              </a:rPr>
              <a:t>, a white </a:t>
            </a:r>
            <a:r>
              <a:rPr lang="en-US" sz="1200" kern="0">
                <a:solidFill>
                  <a:srgbClr val="000000"/>
                </a:solidFill>
                <a:latin typeface="Segoe UI"/>
                <a:cs typeface="Segoe UI Semibold" panose="020B0702040204020203" pitchFamily="34" charset="0"/>
              </a:rPr>
              <a:t>glove service to support risk, audit, and compliance teams in addressing financial services regulatory compliance, cybersecurity, and privacy.</a:t>
            </a:r>
            <a:endParaRPr lang="en-US" sz="1200">
              <a:effectLst/>
            </a:endParaRP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As I mentioned, these capabilities are built on a few key foundational elements that are tailored to the financial service industry. The first is our </a:t>
            </a:r>
            <a:r>
              <a:rPr lang="en-US" sz="1200" b="1">
                <a:effectLst/>
              </a:rPr>
              <a:t>data model and connectors</a:t>
            </a:r>
            <a:r>
              <a:rPr lang="en-US" sz="1200">
                <a:effectLst/>
              </a:rPr>
              <a:t>. This is what enables the connection between our capabilities and your data and ensures interoperability of our solutions with your solutions and partner solutions.</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That brings me to my next point: the </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power of the Microsoft Cloud for Financial Services doesn’t stop with our first-party technologies and solutions. Our extensive </a:t>
            </a: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mn-cs"/>
              </a:rPr>
              <a:t>ecosystem of partners </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rPr>
              <a:t>extends the cloud’s capabilities even further, ensuring you can find a solution to fit your needs that builds on our technologies.</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a:effectLst/>
              </a:rPr>
              <a:t>And beneath it all is the </a:t>
            </a:r>
            <a:r>
              <a:rPr lang="en-US" sz="1200" b="1">
                <a:effectLst/>
              </a:rPr>
              <a:t>Microsoft Cloud</a:t>
            </a:r>
            <a:r>
              <a:rPr lang="en-US" sz="1200">
                <a:effectLst/>
              </a:rPr>
              <a:t>. You can depend on our trusted cloud services to power all these capabilities.</a:t>
            </a:r>
          </a:p>
          <a:p>
            <a:pPr marL="0" marR="0">
              <a:lnSpc>
                <a:spcPct val="107000"/>
              </a:lnSpc>
              <a:spcBef>
                <a:spcPts val="0"/>
              </a:spcBef>
              <a:spcAft>
                <a:spcPts val="0"/>
              </a:spcAft>
            </a:pPr>
            <a:endParaRPr lang="en-US" sz="1200">
              <a:effectLst/>
            </a:endParaRPr>
          </a:p>
          <a:p>
            <a:pPr marL="0" marR="0">
              <a:lnSpc>
                <a:spcPct val="107000"/>
              </a:lnSpc>
              <a:spcBef>
                <a:spcPts val="0"/>
              </a:spcBef>
              <a:spcAft>
                <a:spcPts val="0"/>
              </a:spcAft>
            </a:pPr>
            <a:r>
              <a:rPr lang="en-US" sz="1200" b="1">
                <a:effectLst/>
              </a:rPr>
              <a:t>&lt;click&gt;</a:t>
            </a:r>
          </a:p>
          <a:p>
            <a:endParaRPr lang="en-US"/>
          </a:p>
        </p:txBody>
      </p:sp>
    </p:spTree>
    <p:extLst>
      <p:ext uri="{BB962C8B-B14F-4D97-AF65-F5344CB8AC3E}">
        <p14:creationId xmlns:p14="http://schemas.microsoft.com/office/powerpoint/2010/main" val="26012627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b="0"/>
              <a:t>Customer and employee experience</a:t>
            </a:r>
          </a:p>
          <a:p>
            <a:endParaRPr lang="en-US" b="0"/>
          </a:p>
          <a:p>
            <a:r>
              <a:rPr lang="en-US" sz="1800">
                <a:effectLst/>
                <a:latin typeface="Calibri" panose="020F0502020204030204" pitchFamily="34" charset="0"/>
                <a:ea typeface="Calibri" panose="020F0502020204030204" pitchFamily="34" charset="0"/>
              </a:rPr>
              <a:t>We’ll start with the capabilities driving customer and employee experience.</a:t>
            </a:r>
            <a:endParaRPr lang="en-US" sz="1800" b="0">
              <a:effectLst/>
              <a:latin typeface="Calibri" panose="020F0502020204030204" pitchFamily="34" charset="0"/>
              <a:ea typeface="Calibri" panose="020F0502020204030204" pitchFamily="34" charset="0"/>
            </a:endParaRPr>
          </a:p>
          <a:p>
            <a:endParaRPr lang="en-US" sz="1800" b="0">
              <a:effectLst/>
              <a:latin typeface="Calibri" panose="020F0502020204030204" pitchFamily="34" charset="0"/>
            </a:endParaRPr>
          </a:p>
          <a:p>
            <a:r>
              <a:rPr lang="en-US" sz="1800" b="1">
                <a:effectLst/>
                <a:latin typeface="Calibri" panose="020F0502020204030204" pitchFamily="34" charset="0"/>
              </a:rPr>
              <a:t>&lt;click&gt;</a:t>
            </a:r>
          </a:p>
          <a:p>
            <a:endParaRPr lang="en-US" sz="1800" b="1">
              <a:effectLst/>
              <a:latin typeface="Calibri" panose="020F0502020204030204" pitchFamily="34" charset="0"/>
            </a:endParaRPr>
          </a:p>
          <a:p>
            <a:r>
              <a:rPr lang="en-US" sz="1800" b="1">
                <a:effectLst/>
                <a:latin typeface="Calibri" panose="020F0502020204030204" pitchFamily="34" charset="0"/>
              </a:rPr>
              <a:t>Source: </a:t>
            </a:r>
            <a:r>
              <a:rPr lang="en-US">
                <a:hlinkClick r:id="rId3"/>
              </a:rPr>
              <a:t>Microsoft Customer Story-Banco Sabadell allies with Microsoft to offer more personalized and agile service to its customers with Dynamics 365</a:t>
            </a:r>
            <a:r>
              <a:rPr lang="en-US" sz="1800" b="0">
                <a:effectLst/>
                <a:latin typeface="Calibri" panose="020F0502020204030204" pitchFamily="34" charset="0"/>
              </a:rPr>
              <a:t> - https://customers.microsoft.com/es-es/story/843645-sabadell-bank-markets-dynamics365-en-spain</a:t>
            </a:r>
            <a:endParaRPr lang="en-US" b="1"/>
          </a:p>
        </p:txBody>
      </p:sp>
    </p:spTree>
    <p:extLst>
      <p:ext uri="{BB962C8B-B14F-4D97-AF65-F5344CB8AC3E}">
        <p14:creationId xmlns:p14="http://schemas.microsoft.com/office/powerpoint/2010/main" val="3867998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31740" rtl="0" eaLnBrk="1" fontAlgn="auto" latinLnBrk="0" hangingPunct="1">
              <a:lnSpc>
                <a:spcPct val="90000"/>
              </a:lnSpc>
              <a:spcBef>
                <a:spcPts val="0"/>
              </a:spcBef>
              <a:spcAft>
                <a:spcPts val="339"/>
              </a:spcAft>
              <a:buClrTx/>
              <a:buSzTx/>
              <a:buFontTx/>
              <a:buNone/>
              <a:tabLst/>
              <a:defRPr/>
            </a:pPr>
            <a:r>
              <a:rPr kumimoji="0" lang="en-US" sz="1200" b="1"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Slide title: </a:t>
            </a:r>
            <a:r>
              <a:rPr lang="en-US"/>
              <a:t>Unified customer profile</a:t>
            </a:r>
          </a:p>
          <a:p>
            <a:pPr marL="0" marR="0" lvl="0" indent="0" algn="l" defTabSz="931740" rtl="0" eaLnBrk="1" fontAlgn="auto" latinLnBrk="0" hangingPunct="1">
              <a:lnSpc>
                <a:spcPct val="90000"/>
              </a:lnSpc>
              <a:spcBef>
                <a:spcPts val="0"/>
              </a:spcBef>
              <a:spcAft>
                <a:spcPts val="339"/>
              </a:spcAft>
              <a:buClrTx/>
              <a:buSzTx/>
              <a:buFontTx/>
              <a:buNone/>
              <a:tabLst/>
              <a:defRPr/>
            </a:pPr>
            <a:endParaRPr lang="en-US"/>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a:effectLst/>
                <a:latin typeface="Calibri" panose="020F0502020204030204" pitchFamily="34" charset="0"/>
                <a:ea typeface="Calibri" panose="020F0502020204030204" pitchFamily="34" charset="0"/>
                <a:cs typeface="Calibri" panose="020F0502020204030204" pitchFamily="34" charset="0"/>
              </a:rPr>
              <a:t>First up: Unified customer profile. This capability </a:t>
            </a:r>
            <a:r>
              <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rPr>
              <a:t>helps tailor customer experiences with a comprehensive view of the customer's financial situation and preferences.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With a unified customer profile, banks like yours can take advantage of cross-sell/up-sell opportunities, helping to increase customer lifetime value and loyalty.</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The tools you need?:</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r>
              <a:rPr lang="en-US" sz="1800">
                <a:effectLst/>
                <a:latin typeface="Calibri" panose="020F0502020204030204" pitchFamily="34" charset="0"/>
                <a:ea typeface="Calibri" panose="020F0502020204030204" pitchFamily="34" charset="0"/>
                <a:cs typeface="Calibri" panose="020F0502020204030204" pitchFamily="34" charset="0"/>
              </a:rPr>
              <a:t>Customer Insights: Financial details such as life events and household information come together to help create a single customer view. You can accomplish this with the help of Customer Insights, our customer data platform, which helps connect tools across your bank using a wide range of connectors. It has the functionality to mix, match, and merge to help you can unify customer information across these tools. It also allows you to add AI models so you can enrich this data. </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tab pos="457200" algn="l"/>
              </a:tabLst>
              <a:defRPr/>
            </a:pPr>
            <a:r>
              <a:rPr lang="en-US" sz="1800">
                <a:effectLst/>
                <a:latin typeface="Calibri" panose="020F0502020204030204" pitchFamily="34" charset="0"/>
                <a:ea typeface="Calibri" panose="020F0502020204030204" pitchFamily="34" charset="0"/>
                <a:cs typeface="Calibri" panose="020F0502020204030204" pitchFamily="34" charset="0"/>
              </a:rPr>
              <a:t>Summary view – </a:t>
            </a:r>
            <a:r>
              <a:rPr kumimoji="0" lang="en-US" sz="1800" b="0" i="0" u="none" strike="noStrike" kern="1200" cap="none" spc="0" normalizeH="0" baseline="0" noProof="0">
                <a:ln>
                  <a:noFill/>
                </a:ln>
                <a:solidFill>
                  <a:srgbClr val="3C3C41"/>
                </a:solidFill>
                <a:effectLst/>
                <a:uLnTx/>
                <a:uFillTx/>
                <a:latin typeface="Segoe UI"/>
                <a:ea typeface="+mn-ea"/>
                <a:cs typeface="+mn-cs"/>
              </a:rPr>
              <a:t>Capture a single, </a:t>
            </a:r>
            <a:r>
              <a:rPr lang="en-US" sz="1800">
                <a:solidFill>
                  <a:srgbClr val="3C3C41"/>
                </a:solidFill>
                <a:latin typeface="Segoe UI"/>
              </a:rPr>
              <a:t>unified yet intuitive view of the customer’s financial situation to help you quickly know customers and personalize their experiences</a:t>
            </a:r>
            <a:endParaRPr lang="en-US" sz="1800">
              <a:solidFill>
                <a:srgbClr val="3C3C41"/>
              </a:solidFill>
              <a:effectLst/>
              <a:latin typeface="Calibri" panose="020F0502020204030204" pitchFamily="34" charset="0"/>
              <a:cs typeface="Times New Roman" panose="02020603050405020304" pitchFamily="18" charset="0"/>
            </a:endParaRP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tab pos="457200" algn="l"/>
              </a:tabLst>
              <a:defRPr/>
            </a:pPr>
            <a:r>
              <a:rPr lang="en-US" sz="1800">
                <a:effectLst/>
                <a:latin typeface="Calibri" panose="020F0502020204030204" pitchFamily="34" charset="0"/>
                <a:ea typeface="Calibri" panose="020F0502020204030204" pitchFamily="34" charset="0"/>
                <a:cs typeface="Calibri" panose="020F0502020204030204" pitchFamily="34" charset="0"/>
              </a:rPr>
              <a:t>Banking segments – </a:t>
            </a:r>
            <a:r>
              <a:rPr kumimoji="0" lang="en-US" sz="1800" b="0" i="0" u="none" strike="noStrike" kern="1200" cap="none" spc="0" normalizeH="0" baseline="0" noProof="0">
                <a:ln>
                  <a:noFill/>
                </a:ln>
                <a:solidFill>
                  <a:srgbClr val="3C3C41"/>
                </a:solidFill>
                <a:effectLst/>
                <a:uLnTx/>
                <a:uFillTx/>
                <a:latin typeface="Segoe UI"/>
                <a:ea typeface="+mn-ea"/>
                <a:cs typeface="+mn-cs"/>
              </a:rPr>
              <a:t>By segmenting customers into groups that share similar values, financial standing etc., we help you focus on the right customers and opportunities to increase success</a:t>
            </a:r>
          </a:p>
          <a:p>
            <a:pPr marL="342900" marR="0" lvl="0" indent="-342900" algn="l" defTabSz="914400" rtl="0" eaLnBrk="1" fontAlgn="auto" latinLnBrk="0" hangingPunct="1">
              <a:lnSpc>
                <a:spcPct val="107000"/>
              </a:lnSpc>
              <a:spcBef>
                <a:spcPts val="0"/>
              </a:spcBef>
              <a:spcAft>
                <a:spcPts val="800"/>
              </a:spcAft>
              <a:buClrTx/>
              <a:buSzTx/>
              <a:buFont typeface="Symbol" panose="05050102010706020507" pitchFamily="18" charset="2"/>
              <a:buChar char=""/>
              <a:tabLst>
                <a:tab pos="457200" algn="l"/>
              </a:tabLst>
              <a:defRPr/>
            </a:pPr>
            <a:r>
              <a:rPr lang="en-US" sz="1800">
                <a:effectLst/>
                <a:latin typeface="Calibri" panose="020F0502020204030204" pitchFamily="34" charset="0"/>
                <a:ea typeface="Calibri" panose="020F0502020204030204" pitchFamily="34" charset="0"/>
              </a:rPr>
              <a:t>Churn risk – Adaptive AI helps you understand</a:t>
            </a:r>
            <a:r>
              <a:rPr kumimoji="0" lang="en-US" sz="1800" b="0" i="0" u="none" strike="noStrike" kern="1200" cap="none" spc="0" normalizeH="0" baseline="0" noProof="0">
                <a:ln>
                  <a:noFill/>
                </a:ln>
                <a:solidFill>
                  <a:srgbClr val="3C3C41"/>
                </a:solidFill>
                <a:effectLst/>
                <a:uLnTx/>
                <a:uFillTx/>
                <a:latin typeface="Segoe UI"/>
                <a:ea typeface="+mn-ea"/>
                <a:cs typeface="+mn-cs"/>
              </a:rPr>
              <a:t> the customer’s likelihood to churn to inform decisions, empowering agents to take pre-emptive actions and reduce risk of churn</a:t>
            </a:r>
            <a:endParaRPr lang="en-US" sz="1800">
              <a:effectLst/>
              <a:latin typeface="Calibri" panose="020F0502020204030204" pitchFamily="34" charset="0"/>
              <a:ea typeface="Calibri" panose="020F0502020204030204" pitchFamily="34" charset="0"/>
            </a:endParaRPr>
          </a:p>
          <a:p>
            <a:pPr marL="342900" marR="0" lvl="0" indent="-342900">
              <a:lnSpc>
                <a:spcPct val="107000"/>
              </a:lnSpc>
              <a:spcBef>
                <a:spcPts val="0"/>
              </a:spcBef>
              <a:spcAft>
                <a:spcPts val="800"/>
              </a:spcAft>
              <a:buFont typeface="Symbol" panose="05050102010706020507" pitchFamily="18" charset="2"/>
              <a:buChar char=""/>
              <a:tabLst>
                <a:tab pos="457200" algn="l"/>
              </a:tabLst>
            </a:pPr>
            <a:endParaRPr lang="en-US" sz="1800">
              <a:effectLst/>
              <a:latin typeface="Calibri" panose="020F0502020204030204" pitchFamily="34" charset="0"/>
            </a:endParaRPr>
          </a:p>
          <a:p>
            <a:pPr marL="0" marR="0" lvl="0" indent="0">
              <a:lnSpc>
                <a:spcPct val="107000"/>
              </a:lnSpc>
              <a:spcBef>
                <a:spcPts val="0"/>
              </a:spcBef>
              <a:spcAft>
                <a:spcPts val="800"/>
              </a:spcAft>
              <a:buFont typeface="Symbol" panose="05050102010706020507" pitchFamily="18" charset="2"/>
              <a:buNone/>
              <a:tabLst>
                <a:tab pos="457200" algn="l"/>
              </a:tabLst>
            </a:pPr>
            <a:r>
              <a:rPr lang="en-US" sz="1800" b="1">
                <a:effectLst/>
                <a:latin typeface="Calibri" panose="020F0502020204030204" pitchFamily="34" charset="0"/>
              </a:rPr>
              <a:t>&lt;click&gt;</a:t>
            </a:r>
            <a:endParaRPr lang="en-US" b="1"/>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7028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800" b="1">
                <a:effectLst/>
                <a:latin typeface="Segoe UI" panose="020B0502040204020203" pitchFamily="34" charset="0"/>
                <a:ea typeface="Calibri" panose="020F0502020204030204" pitchFamily="34" charset="0"/>
              </a:rPr>
              <a:t>Slide title: </a:t>
            </a:r>
            <a:r>
              <a:rPr lang="en-US" sz="1800" b="0">
                <a:effectLst/>
                <a:latin typeface="Segoe UI" panose="020B0502040204020203" pitchFamily="34" charset="0"/>
                <a:ea typeface="Calibri" panose="020F0502020204030204" pitchFamily="34" charset="0"/>
              </a:rPr>
              <a:t>Customer onboarding</a:t>
            </a:r>
          </a:p>
          <a:p>
            <a:endParaRPr lang="en-US" sz="1800" b="1">
              <a:effectLst/>
              <a:latin typeface="Segoe UI" panose="020B0502040204020203" pitchFamily="34" charset="0"/>
              <a:ea typeface="Calibri" panose="020F050202020403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Our customer onboarding capabilities provide customers with easy-access loan apps and self-service tools to help streamline the loan process and enhance customer experience and loyalty while increasing organizational and employee productivity.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In summary, enable seamless customer onboarding with:</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932295" rtl="0" eaLnBrk="1" fontAlgn="auto" latinLnBrk="0" hangingPunct="1">
              <a:lnSpc>
                <a:spcPct val="100000"/>
              </a:lnSpc>
              <a:spcBef>
                <a:spcPts val="1800"/>
              </a:spcBef>
              <a:spcAft>
                <a:spcPts val="0"/>
              </a:spcAft>
              <a:buClrTx/>
              <a:buSzTx/>
              <a:buFont typeface="Arial" panose="020B0604020202020204" pitchFamily="34" charset="0"/>
              <a:buChar char="•"/>
              <a:tabLst/>
              <a:defRPr sz="1800" b="0" i="0" u="none" strike="noStrike" kern="0" cap="none" spc="0" baseline="0">
                <a:solidFill>
                  <a:srgbClr val="000000"/>
                </a:solidFill>
                <a:uFillTx/>
              </a:defRPr>
            </a:pPr>
            <a:r>
              <a:rPr lang="en-US" sz="2400" b="1" kern="0">
                <a:solidFill>
                  <a:schemeClr val="accent1"/>
                </a:solidFill>
                <a:latin typeface="Segoe UI Semibold"/>
              </a:rPr>
              <a:t>Accelerated application process</a:t>
            </a:r>
            <a:r>
              <a:rPr kumimoji="0" lang="en-US" sz="2400" b="1" i="0" u="none" strike="noStrike" kern="0" cap="none" spc="0" normalizeH="0" baseline="0" noProof="0">
                <a:ln>
                  <a:noFill/>
                </a:ln>
                <a:solidFill>
                  <a:schemeClr val="accent1"/>
                </a:solidFill>
                <a:effectLst/>
                <a:uLnTx/>
                <a:uFillTx/>
                <a:latin typeface="Segoe UI Semibold"/>
              </a:rPr>
              <a:t>: </a:t>
            </a:r>
            <a:r>
              <a:rPr kumimoji="0" lang="en-US" sz="2400" b="0" i="0" u="none" strike="noStrike" kern="0" cap="none" spc="0" normalizeH="0" baseline="0" noProof="0">
                <a:ln>
                  <a:noFill/>
                </a:ln>
                <a:solidFill>
                  <a:schemeClr val="accent1"/>
                </a:solidFill>
                <a:effectLst/>
                <a:uLnTx/>
                <a:uFillTx/>
                <a:latin typeface="Segoe UI Semibold"/>
              </a:rPr>
              <a:t>Helps </a:t>
            </a:r>
            <a:r>
              <a:rPr lang="en-US" sz="1800" kern="0">
                <a:solidFill>
                  <a:srgbClr val="000000"/>
                </a:solidFill>
                <a:latin typeface="Segoe UI"/>
              </a:rPr>
              <a:t>Improve loyalty and satisfaction by enabling customers to efficiently apply for and keep track of a loan through mobile app or online portal</a:t>
            </a:r>
          </a:p>
          <a:p>
            <a:pPr marL="342900" marR="0" lvl="0" indent="-342900" algn="l" defTabSz="932295" rtl="0" eaLnBrk="1" fontAlgn="auto" latinLnBrk="0" hangingPunct="1">
              <a:lnSpc>
                <a:spcPct val="100000"/>
              </a:lnSpc>
              <a:spcBef>
                <a:spcPts val="1800"/>
              </a:spcBef>
              <a:spcAft>
                <a:spcPts val="0"/>
              </a:spcAft>
              <a:buClrTx/>
              <a:buSzTx/>
              <a:buFont typeface="Arial" panose="020B0604020202020204" pitchFamily="34" charset="0"/>
              <a:buChar char="•"/>
              <a:tabLst/>
              <a:defRPr sz="1800" b="0" i="0" u="none" strike="noStrike" kern="0" cap="none" spc="0" baseline="0">
                <a:solidFill>
                  <a:srgbClr val="000000"/>
                </a:solidFill>
                <a:uFillTx/>
              </a:defRPr>
            </a:pPr>
            <a:r>
              <a:rPr kumimoji="0" lang="en-US" sz="2400" b="1" i="0" u="none" strike="noStrike" kern="0" cap="none" spc="0" normalizeH="0" baseline="0" noProof="0">
                <a:ln>
                  <a:noFill/>
                </a:ln>
                <a:solidFill>
                  <a:schemeClr val="accent1"/>
                </a:solidFill>
                <a:effectLst/>
                <a:uLnTx/>
                <a:uFillTx/>
                <a:latin typeface="Segoe UI Semibold"/>
                <a:ea typeface="+mn-ea"/>
                <a:cs typeface="+mn-cs"/>
              </a:rPr>
              <a:t>Loan process management: </a:t>
            </a:r>
            <a:r>
              <a:rPr kumimoji="0" lang="en-US" sz="2400" b="0" i="0" u="none" strike="noStrike" kern="0" cap="none" spc="0" normalizeH="0" baseline="0" noProof="0">
                <a:ln>
                  <a:noFill/>
                </a:ln>
                <a:solidFill>
                  <a:schemeClr val="accent1"/>
                </a:solidFill>
                <a:effectLst/>
                <a:uLnTx/>
                <a:uFillTx/>
                <a:latin typeface="Segoe UI Semibold"/>
                <a:ea typeface="+mn-ea"/>
                <a:cs typeface="+mn-cs"/>
              </a:rPr>
              <a:t>Helps increase </a:t>
            </a:r>
            <a:r>
              <a:rPr lang="en-US" sz="1800" kern="0">
                <a:solidFill>
                  <a:srgbClr val="000000"/>
                </a:solidFill>
                <a:latin typeface="Segoe UI"/>
              </a:rPr>
              <a:t>productivity and ensure consistent customer experiences by enabling loan managers to monitor the loan process</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sz="1800" b="1">
                <a:effectLst/>
                <a:latin typeface="Calibri" panose="020F0502020204030204" pitchFamily="34" charset="0"/>
                <a:ea typeface="Calibri" panose="020F0502020204030204" pitchFamily="34" charset="0"/>
              </a:rPr>
              <a:t>&lt;click&gt;</a:t>
            </a:r>
            <a:endParaRPr lang="en-US" sz="800" b="1">
              <a:effectLst/>
              <a:ea typeface="Calibri" panose="020F0502020204030204"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2225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5000"/>
              </a:lnSpc>
              <a:spcBef>
                <a:spcPts val="0"/>
              </a:spcBef>
              <a:spcAft>
                <a:spcPts val="0"/>
              </a:spcAft>
            </a:pPr>
            <a:r>
              <a:rPr lang="en-US" sz="800" b="1">
                <a:effectLst/>
                <a:ea typeface="Calibri" panose="020F0502020204030204" pitchFamily="34" charset="0"/>
              </a:rPr>
              <a:t>Slide title: </a:t>
            </a:r>
            <a:r>
              <a:rPr lang="en-US" sz="800" b="0">
                <a:effectLst/>
                <a:ea typeface="Calibri" panose="020F0502020204030204" pitchFamily="34" charset="0"/>
              </a:rPr>
              <a:t>Collaboration manager</a:t>
            </a:r>
          </a:p>
          <a:p>
            <a:pPr marL="0" marR="0">
              <a:lnSpc>
                <a:spcPct val="105000"/>
              </a:lnSpc>
              <a:spcBef>
                <a:spcPts val="0"/>
              </a:spcBef>
              <a:spcAft>
                <a:spcPts val="0"/>
              </a:spcAft>
            </a:pPr>
            <a:endParaRPr lang="en-US" sz="800" b="1">
              <a:effectLst/>
              <a:ea typeface="Calibri" panose="020F0502020204030204" pitchFamily="34" charset="0"/>
            </a:endParaRPr>
          </a:p>
          <a:p>
            <a:pPr marL="0" marR="0">
              <a:lnSpc>
                <a:spcPct val="107000"/>
              </a:lnSpc>
              <a:spcBef>
                <a:spcPts val="0"/>
              </a:spcBef>
              <a:spcAft>
                <a:spcPts val="0"/>
              </a:spcAft>
            </a:pPr>
            <a:r>
              <a:rPr lang="en-US" sz="1800">
                <a:effectLst/>
                <a:latin typeface="Calibri" panose="020F0502020204030204" pitchFamily="34" charset="0"/>
                <a:ea typeface="Calibri" panose="020F0502020204030204" pitchFamily="34" charset="0"/>
                <a:cs typeface="Calibri" panose="020F0502020204030204" pitchFamily="34" charset="0"/>
              </a:rPr>
              <a:t>Next, we have Collaboration manager. Collaboration manager is designed to help banks seamlessly </a:t>
            </a:r>
            <a:r>
              <a:rPr lang="en-US" sz="1800">
                <a:effectLst/>
                <a:latin typeface="Segoe UI" panose="020B0502040204020203" pitchFamily="34" charset="0"/>
                <a:ea typeface="Calibri" panose="020F0502020204030204" pitchFamily="34" charset="0"/>
              </a:rPr>
              <a:t>bring collaboration into their lending workflows, improving process orchestration from front office to back office, and facilitating omnichannel communications with customers. Collaboration manager </a:t>
            </a:r>
            <a:r>
              <a:rPr lang="en-US" sz="1800">
                <a:effectLst/>
                <a:latin typeface="Calibri" panose="020F0502020204030204" pitchFamily="34" charset="0"/>
                <a:ea typeface="Calibri" panose="020F0502020204030204" pitchFamily="34" charset="0"/>
                <a:cs typeface="Calibri" panose="020F0502020204030204" pitchFamily="34" charset="0"/>
              </a:rPr>
              <a:t>helps improve organization and employee productivity, unlock value creation, and enhance customer experience. </a:t>
            </a:r>
          </a:p>
          <a:p>
            <a:pPr marL="0" marR="0">
              <a:lnSpc>
                <a:spcPct val="107000"/>
              </a:lnSpc>
              <a:spcBef>
                <a:spcPts val="0"/>
              </a:spcBef>
              <a:spcAft>
                <a:spcPts val="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Calibri" panose="020F0502020204030204" pitchFamily="34" charset="0"/>
              </a:rPr>
              <a:t>Here are a few highlights:</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Calibri" panose="020F0502020204030204" pitchFamily="34" charset="0"/>
              </a:rPr>
              <a:t>Lending automation: </a:t>
            </a:r>
            <a:r>
              <a:rPr lang="en-US" sz="1800" b="0">
                <a:effectLst/>
                <a:latin typeface="Calibri" panose="020F0502020204030204" pitchFamily="34" charset="0"/>
                <a:ea typeface="Calibri" panose="020F0502020204030204" pitchFamily="34" charset="0"/>
                <a:cs typeface="Calibri" panose="020F0502020204030204" pitchFamily="34" charset="0"/>
              </a:rPr>
              <a:t>Intelligent tools help orchestrate lending processes and streamline automation. They aggregate data from existing systems using pre-built connectors and you can customize using low- and pro-code tools</a:t>
            </a:r>
            <a:endParaRPr lang="en-US" sz="18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Arial" panose="020B0604020202020204" pitchFamily="34" charset="0"/>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Calibri" panose="020F0502020204030204" pitchFamily="34" charset="0"/>
              </a:rPr>
              <a:t>Cross team collaboration: </a:t>
            </a:r>
            <a:r>
              <a:rPr lang="en-US" sz="1800" b="0">
                <a:effectLst/>
                <a:latin typeface="Calibri" panose="020F0502020204030204" pitchFamily="34" charset="0"/>
                <a:ea typeface="Calibri" panose="020F0502020204030204" pitchFamily="34" charset="0"/>
                <a:cs typeface="Calibri" panose="020F0502020204030204" pitchFamily="34" charset="0"/>
              </a:rPr>
              <a:t>Intelligent dashboards help empower teams to collaboratively manage lending volume and centralize task and file management to enhance productivity</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Arial" panose="020B0604020202020204" pitchFamily="34" charset="0"/>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lnSpc>
                <a:spcPct val="107000"/>
              </a:lnSpc>
              <a:spcBef>
                <a:spcPts val="0"/>
              </a:spcBef>
              <a:spcAft>
                <a:spcPts val="0"/>
              </a:spcAft>
              <a:buFont typeface="Arial" panose="020B0604020202020204" pitchFamily="34" charset="0"/>
              <a:buChar char="•"/>
            </a:pPr>
            <a:r>
              <a:rPr lang="en-US" sz="1800" b="1">
                <a:effectLst/>
                <a:latin typeface="Calibri" panose="020F0502020204030204" pitchFamily="34" charset="0"/>
                <a:ea typeface="Calibri" panose="020F0502020204030204" pitchFamily="34" charset="0"/>
                <a:cs typeface="Calibri" panose="020F0502020204030204" pitchFamily="34" charset="0"/>
              </a:rPr>
              <a:t>Communications: </a:t>
            </a:r>
            <a:r>
              <a:rPr lang="en-US" sz="1800" b="0">
                <a:effectLst/>
                <a:latin typeface="Calibri" panose="020F0502020204030204" pitchFamily="34" charset="0"/>
                <a:ea typeface="Calibri" panose="020F0502020204030204" pitchFamily="34" charset="0"/>
                <a:cs typeface="Calibri" panose="020F0502020204030204" pitchFamily="34" charset="0"/>
              </a:rPr>
              <a:t>Communications features help support customers virtually while meeting security and compliance needs</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a:p>
            <a:pPr marL="0" lvl="0" indent="0">
              <a:buFont typeface="Arial" panose="020B0604020202020204" pitchFamily="34" charset="0"/>
              <a:buNone/>
            </a:pPr>
            <a:endParaRPr lang="en-US" sz="1800" b="1">
              <a:effectLst/>
              <a:latin typeface="Calibri" panose="020F0502020204030204" pitchFamily="34" charset="0"/>
            </a:endParaRPr>
          </a:p>
          <a:p>
            <a:pPr marL="0" lvl="0" indent="0">
              <a:buFont typeface="Arial" panose="020B0604020202020204" pitchFamily="34" charset="0"/>
              <a:buNone/>
            </a:pPr>
            <a:r>
              <a:rPr lang="en-US" sz="1800" b="1">
                <a:effectLst/>
                <a:latin typeface="Calibri" panose="020F0502020204030204" pitchFamily="34" charset="0"/>
              </a:rPr>
              <a:t>&lt;click&gt;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44881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5.jpeg"/><Relationship Id="rId7"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0.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9.jpeg"/><Relationship Id="rId7" Type="http://schemas.openxmlformats.org/officeDocument/2006/relationships/image" Target="../media/image12.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9.jpeg"/><Relationship Id="rId7" Type="http://schemas.openxmlformats.org/officeDocument/2006/relationships/image" Target="../media/image17.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quare photo (Black)">
    <p:bg>
      <p:bgRef idx="1001">
        <a:schemeClr val="bg1"/>
      </p:bgRef>
    </p:bg>
    <p:spTree>
      <p:nvGrpSpPr>
        <p:cNvPr id="1" name=""/>
        <p:cNvGrpSpPr/>
        <p:nvPr/>
      </p:nvGrpSpPr>
      <p:grpSpPr>
        <a:xfrm>
          <a:off x="0" y="0"/>
          <a:ext cx="0" cy="0"/>
          <a:chOff x="0" y="0"/>
          <a:chExt cx="0" cy="0"/>
        </a:xfrm>
      </p:grpSpPr>
      <p:pic>
        <p:nvPicPr>
          <p:cNvPr id="14" name="Picture 13" descr="A picture containing stage, table, sitting, glass&#10;&#10;Description automatically generated">
            <a:extLst>
              <a:ext uri="{FF2B5EF4-FFF2-40B4-BE49-F238E27FC236}">
                <a16:creationId xmlns:a16="http://schemas.microsoft.com/office/drawing/2014/main" id="{BD318D6D-F689-4763-9A75-6F7BAD1A2ED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1" y="0"/>
            <a:ext cx="12192000" cy="5076100"/>
          </a:xfrm>
          <a:custGeom>
            <a:avLst/>
            <a:gdLst>
              <a:gd name="connsiteX0" fmla="*/ 0 w 12192000"/>
              <a:gd name="connsiteY0" fmla="*/ 0 h 5076100"/>
              <a:gd name="connsiteX1" fmla="*/ 12192000 w 12192000"/>
              <a:gd name="connsiteY1" fmla="*/ 0 h 5076100"/>
              <a:gd name="connsiteX2" fmla="*/ 12192000 w 12192000"/>
              <a:gd name="connsiteY2" fmla="*/ 5076100 h 5076100"/>
              <a:gd name="connsiteX3" fmla="*/ 0 w 12192000"/>
              <a:gd name="connsiteY3" fmla="*/ 5076100 h 5076100"/>
            </a:gdLst>
            <a:ahLst/>
            <a:cxnLst>
              <a:cxn ang="0">
                <a:pos x="connsiteX0" y="connsiteY0"/>
              </a:cxn>
              <a:cxn ang="0">
                <a:pos x="connsiteX1" y="connsiteY1"/>
              </a:cxn>
              <a:cxn ang="0">
                <a:pos x="connsiteX2" y="connsiteY2"/>
              </a:cxn>
              <a:cxn ang="0">
                <a:pos x="connsiteX3" y="connsiteY3"/>
              </a:cxn>
            </a:cxnLst>
            <a:rect l="l" t="t" r="r" b="b"/>
            <a:pathLst>
              <a:path w="12192000" h="5076100">
                <a:moveTo>
                  <a:pt x="0" y="0"/>
                </a:moveTo>
                <a:lnTo>
                  <a:pt x="12192000" y="0"/>
                </a:lnTo>
                <a:lnTo>
                  <a:pt x="12192000" y="5076100"/>
                </a:lnTo>
                <a:lnTo>
                  <a:pt x="0" y="5076100"/>
                </a:lnTo>
                <a:close/>
              </a:path>
            </a:pathLst>
          </a:custGeom>
        </p:spPr>
      </p:pic>
      <p:sp>
        <p:nvSpPr>
          <p:cNvPr id="2" name="Rectangle 1">
            <a:extLst>
              <a:ext uri="{FF2B5EF4-FFF2-40B4-BE49-F238E27FC236}">
                <a16:creationId xmlns:a16="http://schemas.microsoft.com/office/drawing/2014/main" id="{688FF6FD-C58D-4D38-9636-00419B9014F5}"/>
              </a:ext>
            </a:extLst>
          </p:cNvPr>
          <p:cNvSpPr/>
          <p:nvPr userDrawn="1"/>
        </p:nvSpPr>
        <p:spPr bwMode="auto">
          <a:xfrm>
            <a:off x="0" y="5076100"/>
            <a:ext cx="12192000" cy="1781899"/>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8" name="Title 1">
            <a:extLst>
              <a:ext uri="{FF2B5EF4-FFF2-40B4-BE49-F238E27FC236}">
                <a16:creationId xmlns:a16="http://schemas.microsoft.com/office/drawing/2014/main" id="{2F7E2986-6A86-4C7C-B809-C07CD84F3360}"/>
              </a:ext>
            </a:extLst>
          </p:cNvPr>
          <p:cNvSpPr>
            <a:spLocks noGrp="1"/>
          </p:cNvSpPr>
          <p:nvPr>
            <p:ph type="title"/>
          </p:nvPr>
        </p:nvSpPr>
        <p:spPr>
          <a:xfrm>
            <a:off x="590868" y="5296551"/>
            <a:ext cx="11018520" cy="492443"/>
          </a:xfrm>
        </p:spPr>
        <p:txBody>
          <a:bodyPr vert="horz" wrap="square" lIns="0" tIns="0" rIns="0" bIns="0" rtlCol="0">
            <a:spAutoFit/>
          </a:bodyPr>
          <a:lstStyle>
            <a:lvl1pPr>
              <a:defRPr lang="en-IN" sz="3200" spc="0">
                <a:solidFill>
                  <a:sysClr val="windowText" lastClr="000000"/>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sp>
        <p:nvSpPr>
          <p:cNvPr id="17" name="Rectangle 16">
            <a:extLst>
              <a:ext uri="{FF2B5EF4-FFF2-40B4-BE49-F238E27FC236}">
                <a16:creationId xmlns:a16="http://schemas.microsoft.com/office/drawing/2014/main" id="{1D401BE6-7F60-44A1-8A91-D81D804C2FF1}"/>
              </a:ext>
            </a:extLst>
          </p:cNvPr>
          <p:cNvSpPr/>
          <p:nvPr userDrawn="1"/>
        </p:nvSpPr>
        <p:spPr bwMode="auto">
          <a:xfrm>
            <a:off x="-2" y="-1"/>
            <a:ext cx="12192000" cy="5076099"/>
          </a:xfrm>
          <a:prstGeom prst="rect">
            <a:avLst/>
          </a:prstGeom>
          <a:gradFill flip="none" rotWithShape="1">
            <a:gsLst>
              <a:gs pos="29000">
                <a:srgbClr val="000000">
                  <a:alpha val="20000"/>
                </a:srgbClr>
              </a:gs>
              <a:gs pos="0">
                <a:srgbClr val="000000">
                  <a:alpha val="40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2" descr="Image result for microsoft white logo">
            <a:extLst>
              <a:ext uri="{FF2B5EF4-FFF2-40B4-BE49-F238E27FC236}">
                <a16:creationId xmlns:a16="http://schemas.microsoft.com/office/drawing/2014/main" id="{18E7D4CD-A4E5-4FB6-A0E6-CACEEC4DF3E5}"/>
              </a:ext>
            </a:extLst>
          </p:cNvPr>
          <p:cNvPicPr>
            <a:picLocks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870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36">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No Foo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4055429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38554"/>
          </a:xfrm>
        </p:spPr>
        <p:txBody>
          <a:bodyPr/>
          <a:lstStyle>
            <a:lvl1pPr>
              <a:buNone/>
              <a:defRPr sz="22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tx1"/>
                </a:solidFill>
              </a:defRPr>
            </a:lvl1pPr>
          </a:lstStyle>
          <a:p>
            <a:r>
              <a:rPr lang="en-US"/>
              <a:t>Click to edit Master title style</a:t>
            </a:r>
          </a:p>
        </p:txBody>
      </p:sp>
      <p:pic>
        <p:nvPicPr>
          <p:cNvPr id="10" name="Picture 9" descr="A picture containing circuit, stage, computer&#10;&#10;Description automatically generated">
            <a:extLst>
              <a:ext uri="{FF2B5EF4-FFF2-40B4-BE49-F238E27FC236}">
                <a16:creationId xmlns:a16="http://schemas.microsoft.com/office/drawing/2014/main" id="{8F7DFC0A-E28D-4582-8858-499AAA54AAC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35652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2" name="Picture 11" descr="A person using a computer&#10;&#10;Description automatically generated">
            <a:extLst>
              <a:ext uri="{FF2B5EF4-FFF2-40B4-BE49-F238E27FC236}">
                <a16:creationId xmlns:a16="http://schemas.microsoft.com/office/drawing/2014/main" id="{51828D70-5256-4C7C-83CD-61D2817645E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t="-1"/>
          <a:stretch/>
        </p:blipFill>
        <p:spPr>
          <a:xfrm>
            <a:off x="890117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4" name="Picture 13" descr="A person sitting on a bed&#10;&#10;Description automatically generated">
            <a:extLst>
              <a:ext uri="{FF2B5EF4-FFF2-40B4-BE49-F238E27FC236}">
                <a16:creationId xmlns:a16="http://schemas.microsoft.com/office/drawing/2014/main" id="{1F84BFC7-353C-414A-8AC9-EEAD1B681804}"/>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t="-2"/>
          <a:stretch/>
        </p:blipFill>
        <p:spPr>
          <a:xfrm>
            <a:off x="58420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16" name="Picture 15" descr="A group of people looking at a computer&#10;&#10;Description automatically generated">
            <a:extLst>
              <a:ext uri="{FF2B5EF4-FFF2-40B4-BE49-F238E27FC236}">
                <a16:creationId xmlns:a16="http://schemas.microsoft.com/office/drawing/2014/main" id="{D87C71F3-3DD8-4807-BB61-787941A44A9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3" t="-1"/>
          <a:stretch/>
        </p:blipFill>
        <p:spPr>
          <a:xfrm>
            <a:off x="612885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sp>
        <p:nvSpPr>
          <p:cNvPr id="15" name="Slide Number Placeholder 3">
            <a:extLst>
              <a:ext uri="{FF2B5EF4-FFF2-40B4-BE49-F238E27FC236}">
                <a16:creationId xmlns:a16="http://schemas.microsoft.com/office/drawing/2014/main" id="{97858873-1F3B-4748-9A44-E027E2E3B9B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2" name="Footer Placeholder 1">
            <a:extLst>
              <a:ext uri="{FF2B5EF4-FFF2-40B4-BE49-F238E27FC236}">
                <a16:creationId xmlns:a16="http://schemas.microsoft.com/office/drawing/2014/main" id="{C5490DA1-C7DE-4EB4-A243-150F4523CB9A}"/>
              </a:ext>
            </a:extLst>
          </p:cNvPr>
          <p:cNvSpPr txBox="1">
            <a:spLocks/>
          </p:cNvSpPr>
          <p:nvPr userDrawn="1"/>
        </p:nvSpPr>
        <p:spPr>
          <a:xfrm>
            <a:off x="294703" y="6607631"/>
            <a:ext cx="1884935"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Microsoft Confidential—Internal only</a:t>
            </a:r>
          </a:p>
        </p:txBody>
      </p:sp>
    </p:spTree>
    <p:extLst>
      <p:ext uri="{BB962C8B-B14F-4D97-AF65-F5344CB8AC3E}">
        <p14:creationId xmlns:p14="http://schemas.microsoft.com/office/powerpoint/2010/main" val="4251527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62" name="Oval 61">
            <a:extLst>
              <a:ext uri="{FF2B5EF4-FFF2-40B4-BE49-F238E27FC236}">
                <a16:creationId xmlns:a16="http://schemas.microsoft.com/office/drawing/2014/main" id="{BE38AB98-ACB0-4A32-B20E-DDE714F4E3DE}"/>
              </a:ext>
            </a:extLst>
          </p:cNvPr>
          <p:cNvSpPr/>
          <p:nvPr/>
        </p:nvSpPr>
        <p:spPr bwMode="auto">
          <a:xfrm>
            <a:off x="9505296" y="1555981"/>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kern="0" noProof="0">
              <a:solidFill>
                <a:srgbClr val="FFFFFF"/>
              </a:solidFill>
              <a:latin typeface="Segoe UI"/>
              <a:cs typeface="Segoe UI" pitchFamily="34" charset="0"/>
            </a:endParaRPr>
          </a:p>
        </p:txBody>
      </p:sp>
      <p:sp>
        <p:nvSpPr>
          <p:cNvPr id="67" name="Oval 66">
            <a:extLst>
              <a:ext uri="{FF2B5EF4-FFF2-40B4-BE49-F238E27FC236}">
                <a16:creationId xmlns:a16="http://schemas.microsoft.com/office/drawing/2014/main" id="{9C13C9C4-D7D2-46D8-A1DE-65B4FAA98969}"/>
              </a:ext>
            </a:extLst>
          </p:cNvPr>
          <p:cNvSpPr/>
          <p:nvPr/>
        </p:nvSpPr>
        <p:spPr bwMode="auto">
          <a:xfrm>
            <a:off x="1855619" y="1555981"/>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kern="0" noProof="0">
              <a:solidFill>
                <a:srgbClr val="FFFFFF"/>
              </a:solidFill>
              <a:latin typeface="Segoe UI"/>
              <a:cs typeface="Segoe UI" pitchFamily="34" charset="0"/>
            </a:endParaRPr>
          </a:p>
        </p:txBody>
      </p:sp>
      <p:sp>
        <p:nvSpPr>
          <p:cNvPr id="78" name="Oval 77">
            <a:extLst>
              <a:ext uri="{FF2B5EF4-FFF2-40B4-BE49-F238E27FC236}">
                <a16:creationId xmlns:a16="http://schemas.microsoft.com/office/drawing/2014/main" id="{D817748A-A9EC-451A-A1E8-FBF046F17ADD}"/>
              </a:ext>
            </a:extLst>
          </p:cNvPr>
          <p:cNvSpPr/>
          <p:nvPr/>
        </p:nvSpPr>
        <p:spPr bwMode="auto">
          <a:xfrm>
            <a:off x="5680457" y="1555981"/>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kern="0" noProof="0">
              <a:solidFill>
                <a:srgbClr val="FFFFFF"/>
              </a:solidFill>
              <a:latin typeface="Segoe UI"/>
              <a:cs typeface="Segoe UI" pitchFamily="34" charset="0"/>
            </a:endParaRPr>
          </a:p>
        </p:txBody>
      </p:sp>
      <p:sp>
        <p:nvSpPr>
          <p:cNvPr id="108" name="Text Placeholder 107">
            <a:extLst>
              <a:ext uri="{FF2B5EF4-FFF2-40B4-BE49-F238E27FC236}">
                <a16:creationId xmlns:a16="http://schemas.microsoft.com/office/drawing/2014/main" id="{E2D8D62E-4581-434F-ABCC-404FA6AB06C5}"/>
              </a:ext>
            </a:extLst>
          </p:cNvPr>
          <p:cNvSpPr>
            <a:spLocks noGrp="1"/>
          </p:cNvSpPr>
          <p:nvPr>
            <p:ph type="body" sz="quarter" idx="12" hasCustomPrompt="1"/>
          </p:nvPr>
        </p:nvSpPr>
        <p:spPr>
          <a:xfrm>
            <a:off x="670962" y="2625522"/>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09" name="Text Placeholder 107">
            <a:extLst>
              <a:ext uri="{FF2B5EF4-FFF2-40B4-BE49-F238E27FC236}">
                <a16:creationId xmlns:a16="http://schemas.microsoft.com/office/drawing/2014/main" id="{34543432-937F-4263-81E1-EA52BC7D8CBB}"/>
              </a:ext>
            </a:extLst>
          </p:cNvPr>
          <p:cNvSpPr>
            <a:spLocks noGrp="1"/>
          </p:cNvSpPr>
          <p:nvPr>
            <p:ph type="body" sz="quarter" idx="13" hasCustomPrompt="1"/>
          </p:nvPr>
        </p:nvSpPr>
        <p:spPr>
          <a:xfrm>
            <a:off x="4495801" y="2625522"/>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1" name="Text Placeholder 107">
            <a:extLst>
              <a:ext uri="{FF2B5EF4-FFF2-40B4-BE49-F238E27FC236}">
                <a16:creationId xmlns:a16="http://schemas.microsoft.com/office/drawing/2014/main" id="{2ECCF19E-8B80-4567-8DC7-9ACD243CB696}"/>
              </a:ext>
            </a:extLst>
          </p:cNvPr>
          <p:cNvSpPr>
            <a:spLocks noGrp="1"/>
          </p:cNvSpPr>
          <p:nvPr>
            <p:ph type="body" sz="quarter" idx="14" hasCustomPrompt="1"/>
          </p:nvPr>
        </p:nvSpPr>
        <p:spPr>
          <a:xfrm>
            <a:off x="8320639" y="2625522"/>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7" name="Slide Number Placeholder 3">
            <a:extLst>
              <a:ext uri="{FF2B5EF4-FFF2-40B4-BE49-F238E27FC236}">
                <a16:creationId xmlns:a16="http://schemas.microsoft.com/office/drawing/2014/main" id="{7D737DFF-8B8F-44B2-934D-028A2F62F9E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2" name="Footer Placeholder 1">
            <a:extLst>
              <a:ext uri="{FF2B5EF4-FFF2-40B4-BE49-F238E27FC236}">
                <a16:creationId xmlns:a16="http://schemas.microsoft.com/office/drawing/2014/main" id="{00F41AC1-3254-47BD-80AC-25C5455A5F44}"/>
              </a:ext>
            </a:extLst>
          </p:cNvPr>
          <p:cNvSpPr txBox="1">
            <a:spLocks/>
          </p:cNvSpPr>
          <p:nvPr userDrawn="1"/>
        </p:nvSpPr>
        <p:spPr>
          <a:xfrm>
            <a:off x="294703" y="6607631"/>
            <a:ext cx="1884935"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Microsoft Confidential—Internal only</a:t>
            </a:r>
          </a:p>
        </p:txBody>
      </p:sp>
    </p:spTree>
    <p:extLst>
      <p:ext uri="{BB962C8B-B14F-4D97-AF65-F5344CB8AC3E}">
        <p14:creationId xmlns:p14="http://schemas.microsoft.com/office/powerpoint/2010/main" val="1103136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03" name="Text Placeholder 107">
            <a:extLst>
              <a:ext uri="{FF2B5EF4-FFF2-40B4-BE49-F238E27FC236}">
                <a16:creationId xmlns:a16="http://schemas.microsoft.com/office/drawing/2014/main" id="{2E8F3B82-B6A4-431A-B2EE-7F2B377F9C65}"/>
              </a:ext>
            </a:extLst>
          </p:cNvPr>
          <p:cNvSpPr>
            <a:spLocks noGrp="1"/>
          </p:cNvSpPr>
          <p:nvPr>
            <p:ph type="body" sz="quarter" idx="12" hasCustomPrompt="1"/>
          </p:nvPr>
        </p:nvSpPr>
        <p:spPr>
          <a:xfrm>
            <a:off x="1159765" y="1112684"/>
            <a:ext cx="3118104" cy="338554"/>
          </a:xfrm>
          <a:noFill/>
          <a:ln w="6350">
            <a:noFill/>
          </a:ln>
        </p:spPr>
        <p:txBody>
          <a:bodyPr wrap="square" anchor="ctr">
            <a:noAutofit/>
          </a:bodyPr>
          <a:lstStyle>
            <a:lvl1pPr algn="ctr">
              <a:buNone/>
              <a:defRPr kumimoji="0" lang="en-US" sz="2200" b="0" i="0" u="none" strike="noStrike" kern="0" cap="none" normalizeH="0" dirty="0">
                <a:ln>
                  <a:noFill/>
                </a:ln>
                <a:solidFill>
                  <a:schemeClr val="accent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a:t>Insert Text</a:t>
            </a:r>
          </a:p>
        </p:txBody>
      </p:sp>
      <p:sp>
        <p:nvSpPr>
          <p:cNvPr id="104" name="Text Placeholder 107">
            <a:extLst>
              <a:ext uri="{FF2B5EF4-FFF2-40B4-BE49-F238E27FC236}">
                <a16:creationId xmlns:a16="http://schemas.microsoft.com/office/drawing/2014/main" id="{FD27E6D1-015F-4A2D-9560-6EAB3B849B6D}"/>
              </a:ext>
            </a:extLst>
          </p:cNvPr>
          <p:cNvSpPr>
            <a:spLocks noGrp="1"/>
          </p:cNvSpPr>
          <p:nvPr>
            <p:ph type="body" sz="quarter" idx="13" hasCustomPrompt="1"/>
          </p:nvPr>
        </p:nvSpPr>
        <p:spPr>
          <a:xfrm>
            <a:off x="4529982" y="1112684"/>
            <a:ext cx="3118104" cy="338554"/>
          </a:xfrm>
          <a:noFill/>
          <a:ln w="6350">
            <a:noFill/>
          </a:ln>
        </p:spPr>
        <p:txBody>
          <a:bodyPr wrap="square" anchor="ctr">
            <a:noAutofit/>
          </a:bodyPr>
          <a:lstStyle>
            <a:lvl1pPr algn="ctr">
              <a:buNone/>
              <a:defRPr kumimoji="0" lang="en-US" sz="2200" b="0" i="0" u="none" strike="noStrike" kern="0" cap="none" normalizeH="0" dirty="0">
                <a:ln>
                  <a:noFill/>
                </a:ln>
                <a:solidFill>
                  <a:schemeClr val="accent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a:t>Insert Text</a:t>
            </a:r>
          </a:p>
        </p:txBody>
      </p:sp>
      <p:sp>
        <p:nvSpPr>
          <p:cNvPr id="105" name="Text Placeholder 107">
            <a:extLst>
              <a:ext uri="{FF2B5EF4-FFF2-40B4-BE49-F238E27FC236}">
                <a16:creationId xmlns:a16="http://schemas.microsoft.com/office/drawing/2014/main" id="{4C87E6B3-B386-44A0-BD4D-B903D91D05D3}"/>
              </a:ext>
            </a:extLst>
          </p:cNvPr>
          <p:cNvSpPr>
            <a:spLocks noGrp="1"/>
          </p:cNvSpPr>
          <p:nvPr>
            <p:ph type="body" sz="quarter" idx="14" hasCustomPrompt="1"/>
          </p:nvPr>
        </p:nvSpPr>
        <p:spPr>
          <a:xfrm>
            <a:off x="7914132" y="1112684"/>
            <a:ext cx="3118104" cy="338554"/>
          </a:xfrm>
          <a:noFill/>
          <a:ln w="6350">
            <a:noFill/>
          </a:ln>
        </p:spPr>
        <p:txBody>
          <a:bodyPr wrap="square" anchor="ctr">
            <a:noAutofit/>
          </a:bodyPr>
          <a:lstStyle>
            <a:lvl1pPr algn="ctr">
              <a:buNone/>
              <a:defRPr kumimoji="0" lang="en-US" sz="2200" b="0" i="0" u="none" strike="noStrike" kern="0" cap="none" normalizeH="0" dirty="0">
                <a:ln>
                  <a:noFill/>
                </a:ln>
                <a:solidFill>
                  <a:schemeClr val="accent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a:t>Insert Text</a:t>
            </a:r>
          </a:p>
        </p:txBody>
      </p:sp>
      <p:pic>
        <p:nvPicPr>
          <p:cNvPr id="116" name="Picture 115" descr="A picture containing game&#10;&#10;Description automatically generated">
            <a:extLst>
              <a:ext uri="{FF2B5EF4-FFF2-40B4-BE49-F238E27FC236}">
                <a16:creationId xmlns:a16="http://schemas.microsoft.com/office/drawing/2014/main" id="{6ACC1702-C833-4621-A17E-F8E156B4C08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
          <a:stretch/>
        </p:blipFill>
        <p:spPr>
          <a:xfrm>
            <a:off x="7914132" y="1595999"/>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118" name="Picture 117" descr="A picture containing man, looking, front, sitting&#10;&#10;Description automatically generated">
            <a:extLst>
              <a:ext uri="{FF2B5EF4-FFF2-40B4-BE49-F238E27FC236}">
                <a16:creationId xmlns:a16="http://schemas.microsoft.com/office/drawing/2014/main" id="{4CECFDD9-2097-4DD3-BE59-0A767D352DE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526498" y="1595999"/>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120" name="Picture 119" descr="A picture containing sport, swimming&#10;&#10;Description automatically generated">
            <a:extLst>
              <a:ext uri="{FF2B5EF4-FFF2-40B4-BE49-F238E27FC236}">
                <a16:creationId xmlns:a16="http://schemas.microsoft.com/office/drawing/2014/main" id="{26B44787-8311-4E5F-99B5-D798658AD56C}"/>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1156281" y="1596000"/>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lvl="0" defTabSz="914377"/>
            <a:endParaRPr lang="en-US" sz="2000" noProof="0">
              <a:solidFill>
                <a:srgbClr val="FFFFFF"/>
              </a:solidFill>
              <a:latin typeface="Segoe UI"/>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lvl="0" defTabSz="914377"/>
            <a:endParaRPr lang="en-US" sz="2000" noProof="0">
              <a:solidFill>
                <a:srgbClr val="FFFFFF"/>
              </a:solidFill>
              <a:latin typeface="Segoe UI"/>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lvl="0" defTabSz="914377"/>
            <a:endParaRPr lang="en-US" sz="2000" noProof="0">
              <a:solidFill>
                <a:srgbClr val="FFFFFF"/>
              </a:solidFill>
              <a:latin typeface="Segoe UI"/>
              <a:cs typeface="Segoe UI Semibold" panose="020B0702040204020203" pitchFamily="34" charset="0"/>
            </a:endParaRPr>
          </a:p>
        </p:txBody>
      </p:sp>
      <p:sp>
        <p:nvSpPr>
          <p:cNvPr id="15" name="Slide Number Placeholder 3">
            <a:extLst>
              <a:ext uri="{FF2B5EF4-FFF2-40B4-BE49-F238E27FC236}">
                <a16:creationId xmlns:a16="http://schemas.microsoft.com/office/drawing/2014/main" id="{8C8C3718-03CC-4A1F-8D21-E35A82781FE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2" name="Footer Placeholder 1">
            <a:extLst>
              <a:ext uri="{FF2B5EF4-FFF2-40B4-BE49-F238E27FC236}">
                <a16:creationId xmlns:a16="http://schemas.microsoft.com/office/drawing/2014/main" id="{2CA38AE5-CB18-4A54-A033-7471A29F31CA}"/>
              </a:ext>
            </a:extLst>
          </p:cNvPr>
          <p:cNvSpPr txBox="1">
            <a:spLocks/>
          </p:cNvSpPr>
          <p:nvPr userDrawn="1"/>
        </p:nvSpPr>
        <p:spPr>
          <a:xfrm>
            <a:off x="294703" y="6607631"/>
            <a:ext cx="1884935"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Microsoft Confidential—Internal only</a:t>
            </a:r>
          </a:p>
        </p:txBody>
      </p:sp>
    </p:spTree>
    <p:extLst>
      <p:ext uri="{BB962C8B-B14F-4D97-AF65-F5344CB8AC3E}">
        <p14:creationId xmlns:p14="http://schemas.microsoft.com/office/powerpoint/2010/main" val="2821058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62" name="Oval 61">
            <a:extLst>
              <a:ext uri="{FF2B5EF4-FFF2-40B4-BE49-F238E27FC236}">
                <a16:creationId xmlns:a16="http://schemas.microsoft.com/office/drawing/2014/main" id="{BE38AB98-ACB0-4A32-B20E-DDE714F4E3DE}"/>
              </a:ext>
            </a:extLst>
          </p:cNvPr>
          <p:cNvSpPr/>
          <p:nvPr/>
        </p:nvSpPr>
        <p:spPr bwMode="auto">
          <a:xfrm>
            <a:off x="9505296" y="2660065"/>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kern="0" noProof="0">
              <a:solidFill>
                <a:srgbClr val="FFFFFF"/>
              </a:solidFill>
              <a:latin typeface="Segoe UI"/>
              <a:cs typeface="Segoe UI" pitchFamily="34" charset="0"/>
            </a:endParaRPr>
          </a:p>
        </p:txBody>
      </p:sp>
      <p:sp>
        <p:nvSpPr>
          <p:cNvPr id="67" name="Oval 66">
            <a:extLst>
              <a:ext uri="{FF2B5EF4-FFF2-40B4-BE49-F238E27FC236}">
                <a16:creationId xmlns:a16="http://schemas.microsoft.com/office/drawing/2014/main" id="{9C13C9C4-D7D2-46D8-A1DE-65B4FAA98969}"/>
              </a:ext>
            </a:extLst>
          </p:cNvPr>
          <p:cNvSpPr/>
          <p:nvPr/>
        </p:nvSpPr>
        <p:spPr bwMode="auto">
          <a:xfrm>
            <a:off x="1855619" y="2660065"/>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kern="0" noProof="0">
              <a:solidFill>
                <a:srgbClr val="FFFFFF"/>
              </a:solidFill>
              <a:latin typeface="Segoe UI"/>
              <a:cs typeface="Segoe UI" pitchFamily="34" charset="0"/>
            </a:endParaRPr>
          </a:p>
        </p:txBody>
      </p:sp>
      <p:sp>
        <p:nvSpPr>
          <p:cNvPr id="78" name="Oval 77">
            <a:extLst>
              <a:ext uri="{FF2B5EF4-FFF2-40B4-BE49-F238E27FC236}">
                <a16:creationId xmlns:a16="http://schemas.microsoft.com/office/drawing/2014/main" id="{D817748A-A9EC-451A-A1E8-FBF046F17ADD}"/>
              </a:ext>
            </a:extLst>
          </p:cNvPr>
          <p:cNvSpPr/>
          <p:nvPr/>
        </p:nvSpPr>
        <p:spPr bwMode="auto">
          <a:xfrm>
            <a:off x="5680457" y="2660065"/>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kern="0" noProof="0">
              <a:solidFill>
                <a:srgbClr val="FFFFFF"/>
              </a:solidFill>
              <a:latin typeface="Segoe UI"/>
              <a:cs typeface="Segoe UI" pitchFamily="34" charset="0"/>
            </a:endParaRPr>
          </a:p>
        </p:txBody>
      </p:sp>
      <p:sp>
        <p:nvSpPr>
          <p:cNvPr id="108" name="Text Placeholder 107">
            <a:extLst>
              <a:ext uri="{FF2B5EF4-FFF2-40B4-BE49-F238E27FC236}">
                <a16:creationId xmlns:a16="http://schemas.microsoft.com/office/drawing/2014/main" id="{E2D8D62E-4581-434F-ABCC-404FA6AB06C5}"/>
              </a:ext>
            </a:extLst>
          </p:cNvPr>
          <p:cNvSpPr>
            <a:spLocks noGrp="1"/>
          </p:cNvSpPr>
          <p:nvPr>
            <p:ph type="body" sz="quarter" idx="12" hasCustomPrompt="1"/>
          </p:nvPr>
        </p:nvSpPr>
        <p:spPr>
          <a:xfrm>
            <a:off x="670962" y="3725467"/>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09" name="Text Placeholder 107">
            <a:extLst>
              <a:ext uri="{FF2B5EF4-FFF2-40B4-BE49-F238E27FC236}">
                <a16:creationId xmlns:a16="http://schemas.microsoft.com/office/drawing/2014/main" id="{34543432-937F-4263-81E1-EA52BC7D8CBB}"/>
              </a:ext>
            </a:extLst>
          </p:cNvPr>
          <p:cNvSpPr>
            <a:spLocks noGrp="1"/>
          </p:cNvSpPr>
          <p:nvPr>
            <p:ph type="body" sz="quarter" idx="13" hasCustomPrompt="1"/>
          </p:nvPr>
        </p:nvSpPr>
        <p:spPr>
          <a:xfrm>
            <a:off x="4495801" y="3725467"/>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1" name="Text Placeholder 107">
            <a:extLst>
              <a:ext uri="{FF2B5EF4-FFF2-40B4-BE49-F238E27FC236}">
                <a16:creationId xmlns:a16="http://schemas.microsoft.com/office/drawing/2014/main" id="{2ECCF19E-8B80-4567-8DC7-9ACD243CB696}"/>
              </a:ext>
            </a:extLst>
          </p:cNvPr>
          <p:cNvSpPr>
            <a:spLocks noGrp="1"/>
          </p:cNvSpPr>
          <p:nvPr>
            <p:ph type="body" sz="quarter" idx="14" hasCustomPrompt="1"/>
          </p:nvPr>
        </p:nvSpPr>
        <p:spPr>
          <a:xfrm>
            <a:off x="8320639" y="3725467"/>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Segoe UI Semibold"/>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4408797"/>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4408797"/>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4408797"/>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63" name="Text Placeholder 107">
            <a:extLst>
              <a:ext uri="{FF2B5EF4-FFF2-40B4-BE49-F238E27FC236}">
                <a16:creationId xmlns:a16="http://schemas.microsoft.com/office/drawing/2014/main" id="{3CF6A28B-E083-4543-A5E9-075011E8116C}"/>
              </a:ext>
            </a:extLst>
          </p:cNvPr>
          <p:cNvSpPr>
            <a:spLocks noGrp="1"/>
          </p:cNvSpPr>
          <p:nvPr>
            <p:ph type="body" sz="quarter" idx="18" hasCustomPrompt="1"/>
          </p:nvPr>
        </p:nvSpPr>
        <p:spPr>
          <a:xfrm>
            <a:off x="2705296" y="1077871"/>
            <a:ext cx="6781409" cy="307777"/>
          </a:xfrm>
        </p:spPr>
        <p:txBody>
          <a:bodyPr wrap="square">
            <a:spAutoFit/>
          </a:bodyPr>
          <a:lstStyle>
            <a:lvl1pPr algn="ctr">
              <a:buNone/>
              <a:defRPr kumimoji="0" lang="en-US" sz="2000" b="0" i="0" u="none" strike="noStrike" kern="0" cap="none" normalizeH="0" dirty="0">
                <a:ln>
                  <a:noFill/>
                </a:ln>
                <a:solidFill>
                  <a:schemeClr val="accent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0"/>
              </a:spcBef>
              <a:buSzTx/>
              <a:buFontTx/>
              <a:buNone/>
            </a:pPr>
            <a:r>
              <a:rPr lang="en-US"/>
              <a:t>Insert Text</a:t>
            </a:r>
          </a:p>
        </p:txBody>
      </p:sp>
      <p:sp>
        <p:nvSpPr>
          <p:cNvPr id="174" name="Text Placeholder 107">
            <a:extLst>
              <a:ext uri="{FF2B5EF4-FFF2-40B4-BE49-F238E27FC236}">
                <a16:creationId xmlns:a16="http://schemas.microsoft.com/office/drawing/2014/main" id="{2DE8B59A-185C-41AC-B73B-5A3EFEB0A2B4}"/>
              </a:ext>
            </a:extLst>
          </p:cNvPr>
          <p:cNvSpPr>
            <a:spLocks noGrp="1"/>
          </p:cNvSpPr>
          <p:nvPr>
            <p:ph type="body" sz="quarter" idx="19" hasCustomPrompt="1"/>
          </p:nvPr>
        </p:nvSpPr>
        <p:spPr>
          <a:xfrm>
            <a:off x="1214924" y="2044824"/>
            <a:ext cx="2112476" cy="369332"/>
          </a:xfrm>
        </p:spPr>
        <p:txBody>
          <a:bodyPr wrap="square">
            <a:spAutoFit/>
          </a:bodyPr>
          <a:lstStyle>
            <a:lvl1pPr algn="ctr">
              <a:buNone/>
              <a:defRPr kumimoji="0" lang="en-US" sz="2400" b="0" i="0" u="none" strike="noStrike" kern="0" cap="none" normalizeH="0" dirty="0">
                <a:ln>
                  <a:noFill/>
                </a:ln>
                <a:solidFill>
                  <a:schemeClr val="tx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defTabSz="914367">
              <a:spcBef>
                <a:spcPts val="0"/>
              </a:spcBef>
              <a:buSzTx/>
              <a:buFontTx/>
              <a:buNone/>
            </a:pPr>
            <a:r>
              <a:rPr lang="en-US"/>
              <a:t>Insert Text</a:t>
            </a:r>
          </a:p>
        </p:txBody>
      </p:sp>
      <p:sp>
        <p:nvSpPr>
          <p:cNvPr id="175" name="Text Placeholder 107">
            <a:extLst>
              <a:ext uri="{FF2B5EF4-FFF2-40B4-BE49-F238E27FC236}">
                <a16:creationId xmlns:a16="http://schemas.microsoft.com/office/drawing/2014/main" id="{ACA379A6-F540-49B7-9827-A33445AD15F2}"/>
              </a:ext>
            </a:extLst>
          </p:cNvPr>
          <p:cNvSpPr>
            <a:spLocks noGrp="1"/>
          </p:cNvSpPr>
          <p:nvPr>
            <p:ph type="body" sz="quarter" idx="20" hasCustomPrompt="1"/>
          </p:nvPr>
        </p:nvSpPr>
        <p:spPr>
          <a:xfrm>
            <a:off x="5039762" y="2044824"/>
            <a:ext cx="2112476" cy="369332"/>
          </a:xfrm>
        </p:spPr>
        <p:txBody>
          <a:bodyPr wrap="square">
            <a:spAutoFit/>
          </a:bodyPr>
          <a:lstStyle>
            <a:lvl1pPr algn="ctr">
              <a:buNone/>
              <a:defRPr kumimoji="0" lang="en-US" sz="2400" b="0" i="0" u="none" strike="noStrike" kern="0" cap="none" normalizeH="0" dirty="0">
                <a:ln>
                  <a:noFill/>
                </a:ln>
                <a:solidFill>
                  <a:schemeClr val="tx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defTabSz="914367">
              <a:spcBef>
                <a:spcPts val="0"/>
              </a:spcBef>
              <a:buSzTx/>
              <a:buFontTx/>
              <a:buNone/>
            </a:pPr>
            <a:r>
              <a:rPr lang="en-US"/>
              <a:t>Insert Text</a:t>
            </a:r>
          </a:p>
        </p:txBody>
      </p:sp>
      <p:sp>
        <p:nvSpPr>
          <p:cNvPr id="176" name="Text Placeholder 107">
            <a:extLst>
              <a:ext uri="{FF2B5EF4-FFF2-40B4-BE49-F238E27FC236}">
                <a16:creationId xmlns:a16="http://schemas.microsoft.com/office/drawing/2014/main" id="{6C98B81D-A760-4178-A0C9-7E7362DE815B}"/>
              </a:ext>
            </a:extLst>
          </p:cNvPr>
          <p:cNvSpPr>
            <a:spLocks noGrp="1"/>
          </p:cNvSpPr>
          <p:nvPr>
            <p:ph type="body" sz="quarter" idx="21" hasCustomPrompt="1"/>
          </p:nvPr>
        </p:nvSpPr>
        <p:spPr>
          <a:xfrm>
            <a:off x="8864600" y="2044824"/>
            <a:ext cx="2112476" cy="369332"/>
          </a:xfrm>
        </p:spPr>
        <p:txBody>
          <a:bodyPr wrap="square">
            <a:spAutoFit/>
          </a:bodyPr>
          <a:lstStyle>
            <a:lvl1pPr algn="ctr">
              <a:buNone/>
              <a:defRPr kumimoji="0" lang="en-US" sz="2400" b="0" i="0" u="none" strike="noStrike" kern="0" cap="none" normalizeH="0" dirty="0">
                <a:ln>
                  <a:noFill/>
                </a:ln>
                <a:solidFill>
                  <a:schemeClr val="tx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defTabSz="914367">
              <a:spcBef>
                <a:spcPts val="0"/>
              </a:spcBef>
              <a:buSzTx/>
              <a:buFontTx/>
              <a:buNone/>
            </a:pPr>
            <a:r>
              <a:rPr lang="en-US"/>
              <a:t>Insert Text</a:t>
            </a:r>
          </a:p>
        </p:txBody>
      </p:sp>
      <p:sp>
        <p:nvSpPr>
          <p:cNvPr id="23" name="Slide Number Placeholder 3">
            <a:extLst>
              <a:ext uri="{FF2B5EF4-FFF2-40B4-BE49-F238E27FC236}">
                <a16:creationId xmlns:a16="http://schemas.microsoft.com/office/drawing/2014/main" id="{27F06930-ACD4-46A5-A107-188D0400FCE4}"/>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816249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C04F6D5-3437-4A69-AAC8-79BD1E16A5F4}"/>
              </a:ext>
            </a:extLst>
          </p:cNvPr>
          <p:cNvSpPr txBox="1">
            <a:spLocks/>
          </p:cNvSpPr>
          <p:nvPr userDrawn="1"/>
        </p:nvSpPr>
        <p:spPr>
          <a:xfrm>
            <a:off x="587375" y="391584"/>
            <a:ext cx="11017250" cy="55403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tx1"/>
                </a:solidFill>
                <a:effectLst/>
                <a:uLnTx/>
                <a:uFillTx/>
                <a:latin typeface="Segoe UI Semibold"/>
                <a:ea typeface="+mn-ea"/>
                <a:cs typeface="Segoe UI" pitchFamily="34" charset="0"/>
              </a:rPr>
              <a:t>Partner opportunity</a:t>
            </a:r>
          </a:p>
        </p:txBody>
      </p:sp>
      <p:sp>
        <p:nvSpPr>
          <p:cNvPr id="15" name="Content Placeholder 2">
            <a:extLst>
              <a:ext uri="{FF2B5EF4-FFF2-40B4-BE49-F238E27FC236}">
                <a16:creationId xmlns:a16="http://schemas.microsoft.com/office/drawing/2014/main" id="{3CB4E62D-09AD-4591-8211-8345792431E7}"/>
              </a:ext>
            </a:extLst>
          </p:cNvPr>
          <p:cNvSpPr txBox="1">
            <a:spLocks/>
          </p:cNvSpPr>
          <p:nvPr userDrawn="1"/>
        </p:nvSpPr>
        <p:spPr>
          <a:xfrm>
            <a:off x="8320639" y="4408797"/>
            <a:ext cx="3200400" cy="1443364"/>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192"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chemeClr val="tx1"/>
                </a:solidFill>
                <a:effectLst/>
                <a:uLnTx/>
                <a:uFillTx/>
                <a:ea typeface="+mn-ea"/>
                <a:cs typeface="+mn-cs"/>
              </a:rPr>
              <a:t>Unlock new revenue opportunities by delivering high-value services for functional implementation, data governance, and adoption</a:t>
            </a:r>
          </a:p>
          <a:p>
            <a:pPr marL="0" marR="0" lvl="0" indent="0" algn="ctr" defTabSz="914192" rtl="0" eaLnBrk="1" fontAlgn="auto" latinLnBrk="0" hangingPunct="1">
              <a:lnSpc>
                <a:spcPct val="100000"/>
              </a:lnSpc>
              <a:spcBef>
                <a:spcPts val="588"/>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p:txBody>
      </p:sp>
      <p:sp>
        <p:nvSpPr>
          <p:cNvPr id="16" name="Content Placeholder 2">
            <a:extLst>
              <a:ext uri="{FF2B5EF4-FFF2-40B4-BE49-F238E27FC236}">
                <a16:creationId xmlns:a16="http://schemas.microsoft.com/office/drawing/2014/main" id="{EF18300C-F071-43C2-AC35-D7E9ABDECB38}"/>
              </a:ext>
            </a:extLst>
          </p:cNvPr>
          <p:cNvSpPr txBox="1">
            <a:spLocks/>
          </p:cNvSpPr>
          <p:nvPr userDrawn="1"/>
        </p:nvSpPr>
        <p:spPr>
          <a:xfrm>
            <a:off x="670962" y="4408797"/>
            <a:ext cx="3200400" cy="1443364"/>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lnSpc>
                <a:spcPct val="100000"/>
              </a:lnSpc>
              <a:spcBef>
                <a:spcPts val="588"/>
              </a:spcBef>
              <a:defRPr/>
            </a:pPr>
            <a:r>
              <a:rPr lang="en-US" sz="1800">
                <a:solidFill>
                  <a:schemeClr val="tx1"/>
                </a:solidFill>
              </a:rPr>
              <a:t>Enable inspired experiences and outcomes for care, collaboration, communication, and insights, building on a managed health platform</a:t>
            </a:r>
          </a:p>
          <a:p>
            <a:pPr marL="0" marR="0" lvl="0" indent="0" algn="ctr" defTabSz="914367" rtl="0" eaLnBrk="1" fontAlgn="auto" latinLnBrk="0" hangingPunct="1">
              <a:lnSpc>
                <a:spcPct val="100000"/>
              </a:lnSpc>
              <a:spcBef>
                <a:spcPts val="588"/>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a:p>
            <a:pPr marL="0" marR="0" lvl="0" indent="0" algn="ctr" defTabSz="914367" rtl="0" eaLnBrk="1" fontAlgn="auto" latinLnBrk="0" hangingPunct="1">
              <a:lnSpc>
                <a:spcPct val="100000"/>
              </a:lnSpc>
              <a:spcBef>
                <a:spcPts val="588"/>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a:ln>
                <a:noFill/>
              </a:ln>
              <a:solidFill>
                <a:schemeClr val="tx1"/>
              </a:solidFill>
              <a:effectLst/>
              <a:uLnTx/>
              <a:uFillTx/>
              <a:ea typeface="+mn-ea"/>
              <a:cs typeface="+mn-cs"/>
            </a:endParaRPr>
          </a:p>
        </p:txBody>
      </p:sp>
      <p:sp>
        <p:nvSpPr>
          <p:cNvPr id="17" name="Content Placeholder 2">
            <a:extLst>
              <a:ext uri="{FF2B5EF4-FFF2-40B4-BE49-F238E27FC236}">
                <a16:creationId xmlns:a16="http://schemas.microsoft.com/office/drawing/2014/main" id="{B81952B1-6AA9-4489-B56F-29E518A7C2B7}"/>
              </a:ext>
            </a:extLst>
          </p:cNvPr>
          <p:cNvSpPr txBox="1">
            <a:spLocks/>
          </p:cNvSpPr>
          <p:nvPr userDrawn="1"/>
        </p:nvSpPr>
        <p:spPr>
          <a:xfrm>
            <a:off x="4358640" y="4408797"/>
            <a:ext cx="3474720" cy="1443364"/>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solidFill>
                  <a:schemeClr val="tx1"/>
                </a:solidFill>
                <a:effectLst/>
                <a:uLnTx/>
                <a:uFillTx/>
                <a:ea typeface="+mn-ea"/>
                <a:cs typeface="+mn-cs"/>
              </a:rPr>
              <a:t>Accelerate development and time to market for vertical and LOB specific applications that bring the cloud capabilities to life</a:t>
            </a:r>
          </a:p>
        </p:txBody>
      </p:sp>
      <p:sp>
        <p:nvSpPr>
          <p:cNvPr id="18" name="Rectangle 17">
            <a:extLst>
              <a:ext uri="{FF2B5EF4-FFF2-40B4-BE49-F238E27FC236}">
                <a16:creationId xmlns:a16="http://schemas.microsoft.com/office/drawing/2014/main" id="{E681606D-2206-4BC5-AEAC-F440E73DE67A}"/>
              </a:ext>
            </a:extLst>
          </p:cNvPr>
          <p:cNvSpPr/>
          <p:nvPr userDrawn="1"/>
        </p:nvSpPr>
        <p:spPr>
          <a:xfrm>
            <a:off x="2723887" y="1077871"/>
            <a:ext cx="6744226" cy="707886"/>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Build, extend, and enrich a connected experience across data, workflow, and cloud scale analytics</a:t>
            </a:r>
            <a:endParaRPr kumimoji="0" lang="en-US" sz="1400" b="0" i="0" u="none" strike="noStrike" kern="1200" cap="none" spc="0" normalizeH="0" baseline="0" noProof="0">
              <a:ln>
                <a:noFill/>
              </a:ln>
              <a:solidFill>
                <a:schemeClr val="accent1"/>
              </a:solidFill>
              <a:effectLst/>
              <a:uLnTx/>
              <a:uFillTx/>
              <a:latin typeface="Segoe UI"/>
              <a:ea typeface="+mn-ea"/>
              <a:cs typeface="+mn-cs"/>
            </a:endParaRPr>
          </a:p>
        </p:txBody>
      </p:sp>
      <p:sp>
        <p:nvSpPr>
          <p:cNvPr id="19" name="Content Placeholder 2">
            <a:extLst>
              <a:ext uri="{FF2B5EF4-FFF2-40B4-BE49-F238E27FC236}">
                <a16:creationId xmlns:a16="http://schemas.microsoft.com/office/drawing/2014/main" id="{123FF56B-9E8E-432E-AF6E-9348A97D388E}"/>
              </a:ext>
            </a:extLst>
          </p:cNvPr>
          <p:cNvSpPr txBox="1">
            <a:spLocks/>
          </p:cNvSpPr>
          <p:nvPr userDrawn="1"/>
        </p:nvSpPr>
        <p:spPr>
          <a:xfrm>
            <a:off x="8320639" y="3725467"/>
            <a:ext cx="3200400" cy="672883"/>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chemeClr val="accent1"/>
                </a:solidFill>
                <a:effectLst/>
                <a:uLnTx/>
                <a:uFillTx/>
                <a:latin typeface="Segoe UI Semibold"/>
                <a:ea typeface="+mn-ea"/>
                <a:cs typeface="+mn-cs"/>
              </a:rPr>
              <a:t>Unlock revenue and services opportunities</a:t>
            </a:r>
          </a:p>
        </p:txBody>
      </p:sp>
      <p:sp>
        <p:nvSpPr>
          <p:cNvPr id="20" name="Content Placeholder 2">
            <a:extLst>
              <a:ext uri="{FF2B5EF4-FFF2-40B4-BE49-F238E27FC236}">
                <a16:creationId xmlns:a16="http://schemas.microsoft.com/office/drawing/2014/main" id="{0AAF3515-8B35-48CC-A2E0-116317E5CB4D}"/>
              </a:ext>
            </a:extLst>
          </p:cNvPr>
          <p:cNvSpPr txBox="1">
            <a:spLocks/>
          </p:cNvSpPr>
          <p:nvPr userDrawn="1"/>
        </p:nvSpPr>
        <p:spPr>
          <a:xfrm>
            <a:off x="670962" y="3725467"/>
            <a:ext cx="3291840" cy="672883"/>
          </a:xfrm>
          <a:prstGeom prst="rect">
            <a:avLst/>
          </a:prstGeom>
        </p:spPr>
        <p:txBody>
          <a:bodyPr wrap="square" lIns="0" tIns="0" rIns="0" bIns="0">
            <a:noAutofit/>
          </a:bodyPr>
          <a:lst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defTabSz="896354">
              <a:lnSpc>
                <a:spcPct val="100000"/>
              </a:lnSpc>
              <a:spcBef>
                <a:spcPts val="588"/>
              </a:spcBef>
              <a:defRPr/>
            </a:pPr>
            <a:r>
              <a:rPr lang="en-US" sz="2000">
                <a:solidFill>
                  <a:schemeClr val="accent1"/>
                </a:solidFill>
                <a:latin typeface="Segoe UI Semibold"/>
              </a:rPr>
              <a:t>Build on healthcare-specific standards &amp; capabilities</a:t>
            </a:r>
          </a:p>
        </p:txBody>
      </p:sp>
      <p:sp>
        <p:nvSpPr>
          <p:cNvPr id="21" name="Content Placeholder 2">
            <a:extLst>
              <a:ext uri="{FF2B5EF4-FFF2-40B4-BE49-F238E27FC236}">
                <a16:creationId xmlns:a16="http://schemas.microsoft.com/office/drawing/2014/main" id="{1EB945F2-DB7D-47D2-8F5E-5F32155069F9}"/>
              </a:ext>
            </a:extLst>
          </p:cNvPr>
          <p:cNvSpPr txBox="1">
            <a:spLocks/>
          </p:cNvSpPr>
          <p:nvPr userDrawn="1"/>
        </p:nvSpPr>
        <p:spPr>
          <a:xfrm>
            <a:off x="4495800" y="3725467"/>
            <a:ext cx="3200400" cy="672883"/>
          </a:xfrm>
          <a:prstGeom prst="rect">
            <a:avLst/>
          </a:prstGeom>
        </p:spPr>
        <p:txBody>
          <a:bodyPr vert="horz" wrap="square"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54" rtl="0" eaLnBrk="1" fontAlgn="auto" latinLnBrk="0" hangingPunct="1">
              <a:lnSpc>
                <a:spcPct val="100000"/>
              </a:lnSpc>
              <a:spcBef>
                <a:spcPts val="588"/>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chemeClr val="accent1"/>
                </a:solidFill>
                <a:effectLst/>
                <a:uLnTx/>
                <a:uFillTx/>
                <a:latin typeface="Segoe UI Semibold"/>
                <a:ea typeface="+mn-ea"/>
                <a:cs typeface="+mn-cs"/>
              </a:rPr>
              <a:t>Accelerate development and time to market</a:t>
            </a:r>
          </a:p>
        </p:txBody>
      </p:sp>
      <p:grpSp>
        <p:nvGrpSpPr>
          <p:cNvPr id="22" name="Group 21">
            <a:extLst>
              <a:ext uri="{FF2B5EF4-FFF2-40B4-BE49-F238E27FC236}">
                <a16:creationId xmlns:a16="http://schemas.microsoft.com/office/drawing/2014/main" id="{4B278C46-B0D2-4C65-9981-6254EA823600}"/>
              </a:ext>
            </a:extLst>
          </p:cNvPr>
          <p:cNvGrpSpPr/>
          <p:nvPr userDrawn="1"/>
        </p:nvGrpSpPr>
        <p:grpSpPr>
          <a:xfrm>
            <a:off x="5680457" y="2660065"/>
            <a:ext cx="831086" cy="831086"/>
            <a:chOff x="5747499" y="1777075"/>
            <a:chExt cx="831086" cy="831086"/>
          </a:xfrm>
        </p:grpSpPr>
        <p:sp>
          <p:nvSpPr>
            <p:cNvPr id="23" name="Oval 22">
              <a:extLst>
                <a:ext uri="{FF2B5EF4-FFF2-40B4-BE49-F238E27FC236}">
                  <a16:creationId xmlns:a16="http://schemas.microsoft.com/office/drawing/2014/main" id="{3CD6E28A-3E87-4F56-8501-572D61AD4846}"/>
                </a:ext>
              </a:extLst>
            </p:cNvPr>
            <p:cNvSpPr/>
            <p:nvPr/>
          </p:nvSpPr>
          <p:spPr bwMode="auto">
            <a:xfrm>
              <a:off x="5747499" y="1777075"/>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kern="0" noProof="0">
                <a:solidFill>
                  <a:srgbClr val="FFFFFF"/>
                </a:solidFill>
                <a:latin typeface="Segoe UI"/>
                <a:cs typeface="Segoe UI" pitchFamily="34" charset="0"/>
              </a:endParaRPr>
            </a:p>
          </p:txBody>
        </p:sp>
        <p:grpSp>
          <p:nvGrpSpPr>
            <p:cNvPr id="24" name="Group 17" descr="extend, connect, datacenters">
              <a:extLst>
                <a:ext uri="{FF2B5EF4-FFF2-40B4-BE49-F238E27FC236}">
                  <a16:creationId xmlns:a16="http://schemas.microsoft.com/office/drawing/2014/main" id="{1E16B493-7D40-4435-AC35-BA74EBF5FFCD}"/>
                </a:ext>
              </a:extLst>
            </p:cNvPr>
            <p:cNvGrpSpPr>
              <a:grpSpLocks noChangeAspect="1"/>
            </p:cNvGrpSpPr>
            <p:nvPr/>
          </p:nvGrpSpPr>
          <p:grpSpPr bwMode="auto">
            <a:xfrm>
              <a:off x="5940791" y="1970363"/>
              <a:ext cx="444506" cy="444506"/>
              <a:chOff x="1633" y="784"/>
              <a:chExt cx="280" cy="280"/>
            </a:xfrm>
          </p:grpSpPr>
          <p:sp>
            <p:nvSpPr>
              <p:cNvPr id="25" name="Rectangle 18">
                <a:extLst>
                  <a:ext uri="{FF2B5EF4-FFF2-40B4-BE49-F238E27FC236}">
                    <a16:creationId xmlns:a16="http://schemas.microsoft.com/office/drawing/2014/main" id="{059983EC-0641-4DF1-BF57-A61441FD13FE}"/>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19">
                <a:extLst>
                  <a:ext uri="{FF2B5EF4-FFF2-40B4-BE49-F238E27FC236}">
                    <a16:creationId xmlns:a16="http://schemas.microsoft.com/office/drawing/2014/main" id="{0CEEA531-9253-455E-92C4-90A66AEA38B3}"/>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0">
                <a:extLst>
                  <a:ext uri="{FF2B5EF4-FFF2-40B4-BE49-F238E27FC236}">
                    <a16:creationId xmlns:a16="http://schemas.microsoft.com/office/drawing/2014/main" id="{0A75D281-1167-474D-9D40-EBD0087B9321}"/>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1">
                <a:extLst>
                  <a:ext uri="{FF2B5EF4-FFF2-40B4-BE49-F238E27FC236}">
                    <a16:creationId xmlns:a16="http://schemas.microsoft.com/office/drawing/2014/main" id="{FC705DFE-24E9-4133-B5A8-04DFBF07F63F}"/>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22">
                <a:extLst>
                  <a:ext uri="{FF2B5EF4-FFF2-40B4-BE49-F238E27FC236}">
                    <a16:creationId xmlns:a16="http://schemas.microsoft.com/office/drawing/2014/main" id="{D01E6BD1-F08F-4750-9414-8F4EAEDB9883}"/>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23">
                <a:extLst>
                  <a:ext uri="{FF2B5EF4-FFF2-40B4-BE49-F238E27FC236}">
                    <a16:creationId xmlns:a16="http://schemas.microsoft.com/office/drawing/2014/main" id="{7475C64E-FB9D-4481-A9A1-80510CD6839D}"/>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Rectangle 24">
                <a:extLst>
                  <a:ext uri="{FF2B5EF4-FFF2-40B4-BE49-F238E27FC236}">
                    <a16:creationId xmlns:a16="http://schemas.microsoft.com/office/drawing/2014/main" id="{6A268C84-651C-43B6-9ACC-53EE96AFB212}"/>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25">
                <a:extLst>
                  <a:ext uri="{FF2B5EF4-FFF2-40B4-BE49-F238E27FC236}">
                    <a16:creationId xmlns:a16="http://schemas.microsoft.com/office/drawing/2014/main" id="{8993677C-01D2-4EA3-9003-E3C6445F83F9}"/>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26">
                <a:extLst>
                  <a:ext uri="{FF2B5EF4-FFF2-40B4-BE49-F238E27FC236}">
                    <a16:creationId xmlns:a16="http://schemas.microsoft.com/office/drawing/2014/main" id="{6367D2D1-DF83-4140-AF26-E9AEE1F68848}"/>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Oval 27">
                <a:extLst>
                  <a:ext uri="{FF2B5EF4-FFF2-40B4-BE49-F238E27FC236}">
                    <a16:creationId xmlns:a16="http://schemas.microsoft.com/office/drawing/2014/main" id="{6C1126FA-ACEE-4C5B-91A3-F064886EFC2D}"/>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Rectangle 28">
                <a:extLst>
                  <a:ext uri="{FF2B5EF4-FFF2-40B4-BE49-F238E27FC236}">
                    <a16:creationId xmlns:a16="http://schemas.microsoft.com/office/drawing/2014/main" id="{3D026B8D-648C-4D37-BF13-BAF07E48503C}"/>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29">
                <a:extLst>
                  <a:ext uri="{FF2B5EF4-FFF2-40B4-BE49-F238E27FC236}">
                    <a16:creationId xmlns:a16="http://schemas.microsoft.com/office/drawing/2014/main" id="{A8B002BB-4C30-47F8-9F8C-62CDAE5F8491}"/>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0">
                <a:extLst>
                  <a:ext uri="{FF2B5EF4-FFF2-40B4-BE49-F238E27FC236}">
                    <a16:creationId xmlns:a16="http://schemas.microsoft.com/office/drawing/2014/main" id="{92A2CFE1-7735-4D9E-9016-1AB9E7C03A1F}"/>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1">
                <a:extLst>
                  <a:ext uri="{FF2B5EF4-FFF2-40B4-BE49-F238E27FC236}">
                    <a16:creationId xmlns:a16="http://schemas.microsoft.com/office/drawing/2014/main" id="{FCA0004A-E45D-4588-BE41-78AEE7149CDA}"/>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32">
                <a:extLst>
                  <a:ext uri="{FF2B5EF4-FFF2-40B4-BE49-F238E27FC236}">
                    <a16:creationId xmlns:a16="http://schemas.microsoft.com/office/drawing/2014/main" id="{E00E1150-8ACD-4E75-9973-F4C0BA5C920C}"/>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Oval 33">
                <a:extLst>
                  <a:ext uri="{FF2B5EF4-FFF2-40B4-BE49-F238E27FC236}">
                    <a16:creationId xmlns:a16="http://schemas.microsoft.com/office/drawing/2014/main" id="{FF17C215-043D-4817-BCFF-1FA179043941}"/>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34">
                <a:extLst>
                  <a:ext uri="{FF2B5EF4-FFF2-40B4-BE49-F238E27FC236}">
                    <a16:creationId xmlns:a16="http://schemas.microsoft.com/office/drawing/2014/main" id="{631B7EC0-C8E7-4491-9723-DC37936DE616}"/>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35">
                <a:extLst>
                  <a:ext uri="{FF2B5EF4-FFF2-40B4-BE49-F238E27FC236}">
                    <a16:creationId xmlns:a16="http://schemas.microsoft.com/office/drawing/2014/main" id="{B32386CC-1B47-47A3-94AF-0C55B6192B1D}"/>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Rectangle 36">
                <a:extLst>
                  <a:ext uri="{FF2B5EF4-FFF2-40B4-BE49-F238E27FC236}">
                    <a16:creationId xmlns:a16="http://schemas.microsoft.com/office/drawing/2014/main" id="{4989F2EF-C5B3-4AA0-8AC1-9830E9A090D9}"/>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4" name="Group 43">
            <a:extLst>
              <a:ext uri="{FF2B5EF4-FFF2-40B4-BE49-F238E27FC236}">
                <a16:creationId xmlns:a16="http://schemas.microsoft.com/office/drawing/2014/main" id="{4D89B024-9FE4-444E-8145-A158AB5B9CE0}"/>
              </a:ext>
            </a:extLst>
          </p:cNvPr>
          <p:cNvGrpSpPr/>
          <p:nvPr userDrawn="1"/>
        </p:nvGrpSpPr>
        <p:grpSpPr>
          <a:xfrm>
            <a:off x="1855619" y="2660065"/>
            <a:ext cx="831086" cy="831086"/>
            <a:chOff x="4240785" y="2002419"/>
            <a:chExt cx="831086" cy="831086"/>
          </a:xfrm>
        </p:grpSpPr>
        <p:sp>
          <p:nvSpPr>
            <p:cNvPr id="45" name="Oval 44">
              <a:extLst>
                <a:ext uri="{FF2B5EF4-FFF2-40B4-BE49-F238E27FC236}">
                  <a16:creationId xmlns:a16="http://schemas.microsoft.com/office/drawing/2014/main" id="{F2660AD8-2332-43FF-BD5A-D9A645BC37DD}"/>
                </a:ext>
              </a:extLst>
            </p:cNvPr>
            <p:cNvSpPr/>
            <p:nvPr/>
          </p:nvSpPr>
          <p:spPr bwMode="auto">
            <a:xfrm>
              <a:off x="4240785" y="2002419"/>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kern="0" noProof="0">
                <a:solidFill>
                  <a:srgbClr val="FFFFFF"/>
                </a:solidFill>
                <a:latin typeface="Segoe UI"/>
                <a:cs typeface="Segoe UI" pitchFamily="34" charset="0"/>
              </a:endParaRPr>
            </a:p>
          </p:txBody>
        </p:sp>
        <p:grpSp>
          <p:nvGrpSpPr>
            <p:cNvPr id="46" name="Graphic 247" descr="engineer, assistance">
              <a:extLst>
                <a:ext uri="{FF2B5EF4-FFF2-40B4-BE49-F238E27FC236}">
                  <a16:creationId xmlns:a16="http://schemas.microsoft.com/office/drawing/2014/main" id="{EA66708B-9CCF-4865-8C03-9331A9B49701}"/>
                </a:ext>
              </a:extLst>
            </p:cNvPr>
            <p:cNvGrpSpPr/>
            <p:nvPr/>
          </p:nvGrpSpPr>
          <p:grpSpPr>
            <a:xfrm>
              <a:off x="4438815" y="2200450"/>
              <a:ext cx="435026" cy="435024"/>
              <a:chOff x="6337562" y="5744951"/>
              <a:chExt cx="435026" cy="435024"/>
            </a:xfrm>
          </p:grpSpPr>
          <p:sp>
            <p:nvSpPr>
              <p:cNvPr id="47" name="Freeform: Shape 46">
                <a:extLst>
                  <a:ext uri="{FF2B5EF4-FFF2-40B4-BE49-F238E27FC236}">
                    <a16:creationId xmlns:a16="http://schemas.microsoft.com/office/drawing/2014/main" id="{9DFBBB99-2C4B-44C5-BD2A-A5A698CA4F62}"/>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7651BD42-4123-46E4-88B6-BC2A32118EAB}"/>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49" name="Group 48">
            <a:extLst>
              <a:ext uri="{FF2B5EF4-FFF2-40B4-BE49-F238E27FC236}">
                <a16:creationId xmlns:a16="http://schemas.microsoft.com/office/drawing/2014/main" id="{BD75B13C-55CD-445F-A16A-8D1ACCBF8885}"/>
              </a:ext>
            </a:extLst>
          </p:cNvPr>
          <p:cNvGrpSpPr/>
          <p:nvPr userDrawn="1"/>
        </p:nvGrpSpPr>
        <p:grpSpPr>
          <a:xfrm>
            <a:off x="9505296" y="2702928"/>
            <a:ext cx="831086" cy="831086"/>
            <a:chOff x="9478304" y="1819938"/>
            <a:chExt cx="831086" cy="831086"/>
          </a:xfrm>
        </p:grpSpPr>
        <p:sp>
          <p:nvSpPr>
            <p:cNvPr id="50" name="Oval 49">
              <a:extLst>
                <a:ext uri="{FF2B5EF4-FFF2-40B4-BE49-F238E27FC236}">
                  <a16:creationId xmlns:a16="http://schemas.microsoft.com/office/drawing/2014/main" id="{F707C94C-40C4-4FAE-A307-D9945D44751F}"/>
                </a:ext>
              </a:extLst>
            </p:cNvPr>
            <p:cNvSpPr/>
            <p:nvPr/>
          </p:nvSpPr>
          <p:spPr bwMode="auto">
            <a:xfrm>
              <a:off x="9478304" y="1819938"/>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r>
                <a:rPr lang="en-IN" sz="2000" kern="0" noProof="0">
                  <a:solidFill>
                    <a:srgbClr val="FFFFFF"/>
                  </a:solidFill>
                  <a:latin typeface="Segoe UI"/>
                  <a:cs typeface="Segoe UI" pitchFamily="34" charset="0"/>
                </a:rPr>
                <a:t>v</a:t>
              </a:r>
              <a:endParaRPr lang="en-US" sz="2000" kern="0" noProof="0">
                <a:solidFill>
                  <a:srgbClr val="FFFFFF"/>
                </a:solidFill>
                <a:latin typeface="Segoe UI"/>
                <a:cs typeface="Segoe UI" pitchFamily="34" charset="0"/>
              </a:endParaRPr>
            </a:p>
          </p:txBody>
        </p:sp>
        <p:grpSp>
          <p:nvGrpSpPr>
            <p:cNvPr id="51" name="Group 50">
              <a:extLst>
                <a:ext uri="{FF2B5EF4-FFF2-40B4-BE49-F238E27FC236}">
                  <a16:creationId xmlns:a16="http://schemas.microsoft.com/office/drawing/2014/main" id="{339D6160-D8A8-449F-8D13-0DB778B46759}"/>
                </a:ext>
              </a:extLst>
            </p:cNvPr>
            <p:cNvGrpSpPr/>
            <p:nvPr/>
          </p:nvGrpSpPr>
          <p:grpSpPr>
            <a:xfrm>
              <a:off x="9744153" y="2009613"/>
              <a:ext cx="299388" cy="451736"/>
              <a:chOff x="1966292" y="4791385"/>
              <a:chExt cx="299388" cy="451736"/>
            </a:xfrm>
          </p:grpSpPr>
          <p:sp>
            <p:nvSpPr>
              <p:cNvPr id="52" name="Freeform: Shape 51">
                <a:extLst>
                  <a:ext uri="{FF2B5EF4-FFF2-40B4-BE49-F238E27FC236}">
                    <a16:creationId xmlns:a16="http://schemas.microsoft.com/office/drawing/2014/main" id="{11802B01-2338-4A6E-8304-6DD94228F624}"/>
                  </a:ext>
                </a:extLst>
              </p:cNvPr>
              <p:cNvSpPr/>
              <p:nvPr/>
            </p:nvSpPr>
            <p:spPr>
              <a:xfrm>
                <a:off x="2041786" y="5129201"/>
                <a:ext cx="148265" cy="29789"/>
              </a:xfrm>
              <a:custGeom>
                <a:avLst/>
                <a:gdLst>
                  <a:gd name="connsiteX0" fmla="*/ 186785 w 207644"/>
                  <a:gd name="connsiteY0" fmla="*/ 0 h 41719"/>
                  <a:gd name="connsiteX1" fmla="*/ 20860 w 207644"/>
                  <a:gd name="connsiteY1" fmla="*/ 0 h 41719"/>
                  <a:gd name="connsiteX2" fmla="*/ 0 w 207644"/>
                  <a:gd name="connsiteY2" fmla="*/ 20860 h 41719"/>
                  <a:gd name="connsiteX3" fmla="*/ 20860 w 207644"/>
                  <a:gd name="connsiteY3" fmla="*/ 41719 h 41719"/>
                  <a:gd name="connsiteX4" fmla="*/ 186785 w 207644"/>
                  <a:gd name="connsiteY4" fmla="*/ 41719 h 41719"/>
                  <a:gd name="connsiteX5" fmla="*/ 207645 w 207644"/>
                  <a:gd name="connsiteY5" fmla="*/ 20860 h 41719"/>
                  <a:gd name="connsiteX6" fmla="*/ 186785 w 207644"/>
                  <a:gd name="connsiteY6" fmla="*/ 0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644" h="41719">
                    <a:moveTo>
                      <a:pt x="186785" y="0"/>
                    </a:moveTo>
                    <a:lnTo>
                      <a:pt x="20860" y="0"/>
                    </a:lnTo>
                    <a:cubicBezTo>
                      <a:pt x="9339" y="0"/>
                      <a:pt x="0" y="9339"/>
                      <a:pt x="0" y="20860"/>
                    </a:cubicBezTo>
                    <a:cubicBezTo>
                      <a:pt x="0" y="32380"/>
                      <a:pt x="9339" y="41719"/>
                      <a:pt x="20860" y="41719"/>
                    </a:cubicBezTo>
                    <a:lnTo>
                      <a:pt x="186785" y="41719"/>
                    </a:lnTo>
                    <a:cubicBezTo>
                      <a:pt x="198306" y="41719"/>
                      <a:pt x="207645" y="32380"/>
                      <a:pt x="207645" y="20860"/>
                    </a:cubicBezTo>
                    <a:cubicBezTo>
                      <a:pt x="207645" y="9339"/>
                      <a:pt x="198306" y="0"/>
                      <a:pt x="186785" y="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F16AE9F-0542-472C-80EB-BDC662C917DE}"/>
                  </a:ext>
                </a:extLst>
              </p:cNvPr>
              <p:cNvSpPr/>
              <p:nvPr/>
            </p:nvSpPr>
            <p:spPr>
              <a:xfrm>
                <a:off x="2053824" y="5181911"/>
                <a:ext cx="123849" cy="61210"/>
              </a:xfrm>
              <a:custGeom>
                <a:avLst/>
                <a:gdLst>
                  <a:gd name="connsiteX0" fmla="*/ 43910 w 173450"/>
                  <a:gd name="connsiteY0" fmla="*/ 50578 h 85725"/>
                  <a:gd name="connsiteX1" fmla="*/ 43910 w 173450"/>
                  <a:gd name="connsiteY1" fmla="*/ 62008 h 85725"/>
                  <a:gd name="connsiteX2" fmla="*/ 67532 w 173450"/>
                  <a:gd name="connsiteY2" fmla="*/ 85725 h 85725"/>
                  <a:gd name="connsiteX3" fmla="*/ 101251 w 173450"/>
                  <a:gd name="connsiteY3" fmla="*/ 85725 h 85725"/>
                  <a:gd name="connsiteX4" fmla="*/ 124873 w 173450"/>
                  <a:gd name="connsiteY4" fmla="*/ 62103 h 85725"/>
                  <a:gd name="connsiteX5" fmla="*/ 124873 w 173450"/>
                  <a:gd name="connsiteY5" fmla="*/ 51054 h 85725"/>
                  <a:gd name="connsiteX6" fmla="*/ 173450 w 173450"/>
                  <a:gd name="connsiteY6" fmla="*/ 0 h 85725"/>
                  <a:gd name="connsiteX7" fmla="*/ 0 w 173450"/>
                  <a:gd name="connsiteY7" fmla="*/ 0 h 85725"/>
                  <a:gd name="connsiteX8" fmla="*/ 43910 w 173450"/>
                  <a:gd name="connsiteY8" fmla="*/ 5057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50" h="85725">
                    <a:moveTo>
                      <a:pt x="43910" y="50578"/>
                    </a:moveTo>
                    <a:lnTo>
                      <a:pt x="43910" y="62008"/>
                    </a:lnTo>
                    <a:cubicBezTo>
                      <a:pt x="43910" y="75069"/>
                      <a:pt x="54471" y="85673"/>
                      <a:pt x="67532" y="85725"/>
                    </a:cubicBezTo>
                    <a:lnTo>
                      <a:pt x="101251" y="85725"/>
                    </a:lnTo>
                    <a:cubicBezTo>
                      <a:pt x="114275" y="85673"/>
                      <a:pt x="124820" y="75127"/>
                      <a:pt x="124873" y="62103"/>
                    </a:cubicBezTo>
                    <a:lnTo>
                      <a:pt x="124873" y="51054"/>
                    </a:lnTo>
                    <a:cubicBezTo>
                      <a:pt x="152011" y="49544"/>
                      <a:pt x="173291" y="27181"/>
                      <a:pt x="173450" y="0"/>
                    </a:cubicBezTo>
                    <a:lnTo>
                      <a:pt x="0" y="0"/>
                    </a:lnTo>
                    <a:cubicBezTo>
                      <a:pt x="150" y="25385"/>
                      <a:pt x="18798" y="46864"/>
                      <a:pt x="43910" y="50578"/>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2411E45-127E-4C73-8CCF-002F212DB475}"/>
                  </a:ext>
                </a:extLst>
              </p:cNvPr>
              <p:cNvSpPr/>
              <p:nvPr/>
            </p:nvSpPr>
            <p:spPr>
              <a:xfrm>
                <a:off x="1966292" y="4791385"/>
                <a:ext cx="299388" cy="316118"/>
              </a:xfrm>
              <a:custGeom>
                <a:avLst/>
                <a:gdLst>
                  <a:gd name="connsiteX0" fmla="*/ 209550 w 419290"/>
                  <a:gd name="connsiteY0" fmla="*/ 0 h 442721"/>
                  <a:gd name="connsiteX1" fmla="*/ 0 w 419290"/>
                  <a:gd name="connsiteY1" fmla="*/ 215170 h 442721"/>
                  <a:gd name="connsiteX2" fmla="*/ 15335 w 419290"/>
                  <a:gd name="connsiteY2" fmla="*/ 295942 h 442721"/>
                  <a:gd name="connsiteX3" fmla="*/ 19336 w 419290"/>
                  <a:gd name="connsiteY3" fmla="*/ 305467 h 442721"/>
                  <a:gd name="connsiteX4" fmla="*/ 55340 w 419290"/>
                  <a:gd name="connsiteY4" fmla="*/ 360902 h 442721"/>
                  <a:gd name="connsiteX5" fmla="*/ 108585 w 419290"/>
                  <a:gd name="connsiteY5" fmla="*/ 442722 h 442721"/>
                  <a:gd name="connsiteX6" fmla="*/ 310706 w 419290"/>
                  <a:gd name="connsiteY6" fmla="*/ 442722 h 442721"/>
                  <a:gd name="connsiteX7" fmla="*/ 363950 w 419290"/>
                  <a:gd name="connsiteY7" fmla="*/ 360902 h 442721"/>
                  <a:gd name="connsiteX8" fmla="*/ 399955 w 419290"/>
                  <a:gd name="connsiteY8" fmla="*/ 305467 h 442721"/>
                  <a:gd name="connsiteX9" fmla="*/ 403955 w 419290"/>
                  <a:gd name="connsiteY9" fmla="*/ 295942 h 442721"/>
                  <a:gd name="connsiteX10" fmla="*/ 419291 w 419290"/>
                  <a:gd name="connsiteY10" fmla="*/ 215170 h 442721"/>
                  <a:gd name="connsiteX11" fmla="*/ 209550 w 419290"/>
                  <a:gd name="connsiteY11" fmla="*/ 0 h 442721"/>
                  <a:gd name="connsiteX12" fmla="*/ 200025 w 419290"/>
                  <a:gd name="connsiteY12" fmla="*/ 79248 h 442721"/>
                  <a:gd name="connsiteX13" fmla="*/ 137541 w 419290"/>
                  <a:gd name="connsiteY13" fmla="*/ 98298 h 442721"/>
                  <a:gd name="connsiteX14" fmla="*/ 75819 w 419290"/>
                  <a:gd name="connsiteY14" fmla="*/ 224695 h 442721"/>
                  <a:gd name="connsiteX15" fmla="*/ 54959 w 419290"/>
                  <a:gd name="connsiteY15" fmla="*/ 245174 h 442721"/>
                  <a:gd name="connsiteX16" fmla="*/ 54959 w 419290"/>
                  <a:gd name="connsiteY16" fmla="*/ 245174 h 442721"/>
                  <a:gd name="connsiteX17" fmla="*/ 34481 w 419290"/>
                  <a:gd name="connsiteY17" fmla="*/ 223939 h 442721"/>
                  <a:gd name="connsiteX18" fmla="*/ 34481 w 419290"/>
                  <a:gd name="connsiteY18" fmla="*/ 223933 h 442721"/>
                  <a:gd name="connsiteX19" fmla="*/ 118491 w 419290"/>
                  <a:gd name="connsiteY19" fmla="*/ 61341 h 442721"/>
                  <a:gd name="connsiteX20" fmla="*/ 200406 w 419290"/>
                  <a:gd name="connsiteY20" fmla="*/ 37814 h 442721"/>
                  <a:gd name="connsiteX21" fmla="*/ 221266 w 419290"/>
                  <a:gd name="connsiteY21" fmla="*/ 58674 h 442721"/>
                  <a:gd name="connsiteX22" fmla="*/ 200406 w 419290"/>
                  <a:gd name="connsiteY22" fmla="*/ 79534 h 44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9290" h="442721">
                    <a:moveTo>
                      <a:pt x="209550" y="0"/>
                    </a:moveTo>
                    <a:cubicBezTo>
                      <a:pt x="93726" y="0"/>
                      <a:pt x="0" y="96393"/>
                      <a:pt x="0" y="215170"/>
                    </a:cubicBezTo>
                    <a:cubicBezTo>
                      <a:pt x="-31" y="242820"/>
                      <a:pt x="5172" y="270227"/>
                      <a:pt x="15335" y="295942"/>
                    </a:cubicBezTo>
                    <a:cubicBezTo>
                      <a:pt x="16605" y="299116"/>
                      <a:pt x="17939" y="302292"/>
                      <a:pt x="19336" y="305467"/>
                    </a:cubicBezTo>
                    <a:cubicBezTo>
                      <a:pt x="28421" y="325684"/>
                      <a:pt x="40565" y="344381"/>
                      <a:pt x="55340" y="360902"/>
                    </a:cubicBezTo>
                    <a:lnTo>
                      <a:pt x="108585" y="442722"/>
                    </a:lnTo>
                    <a:lnTo>
                      <a:pt x="310706" y="442722"/>
                    </a:lnTo>
                    <a:lnTo>
                      <a:pt x="363950" y="360902"/>
                    </a:lnTo>
                    <a:cubicBezTo>
                      <a:pt x="378726" y="344381"/>
                      <a:pt x="390870" y="325684"/>
                      <a:pt x="399955" y="305467"/>
                    </a:cubicBezTo>
                    <a:cubicBezTo>
                      <a:pt x="401352" y="302355"/>
                      <a:pt x="402686" y="299180"/>
                      <a:pt x="403955" y="295942"/>
                    </a:cubicBezTo>
                    <a:cubicBezTo>
                      <a:pt x="414119" y="270227"/>
                      <a:pt x="419322" y="242820"/>
                      <a:pt x="419291" y="215170"/>
                    </a:cubicBezTo>
                    <a:cubicBezTo>
                      <a:pt x="419291" y="96298"/>
                      <a:pt x="325374" y="0"/>
                      <a:pt x="209550" y="0"/>
                    </a:cubicBezTo>
                    <a:close/>
                    <a:moveTo>
                      <a:pt x="200025" y="79248"/>
                    </a:moveTo>
                    <a:cubicBezTo>
                      <a:pt x="177981" y="80554"/>
                      <a:pt x="156564" y="87083"/>
                      <a:pt x="137541" y="98298"/>
                    </a:cubicBezTo>
                    <a:cubicBezTo>
                      <a:pt x="97631" y="122015"/>
                      <a:pt x="76867" y="164973"/>
                      <a:pt x="75819" y="224695"/>
                    </a:cubicBezTo>
                    <a:cubicBezTo>
                      <a:pt x="75612" y="236067"/>
                      <a:pt x="66333" y="245175"/>
                      <a:pt x="54959" y="245174"/>
                    </a:cubicBezTo>
                    <a:lnTo>
                      <a:pt x="54959" y="245174"/>
                    </a:lnTo>
                    <a:cubicBezTo>
                      <a:pt x="43441" y="244965"/>
                      <a:pt x="34272" y="235458"/>
                      <a:pt x="34481" y="223939"/>
                    </a:cubicBezTo>
                    <a:cubicBezTo>
                      <a:pt x="34481" y="223938"/>
                      <a:pt x="34481" y="223935"/>
                      <a:pt x="34481" y="223933"/>
                    </a:cubicBezTo>
                    <a:cubicBezTo>
                      <a:pt x="36100" y="128683"/>
                      <a:pt x="81058" y="82867"/>
                      <a:pt x="118491" y="61341"/>
                    </a:cubicBezTo>
                    <a:cubicBezTo>
                      <a:pt x="143513" y="47041"/>
                      <a:pt x="171609" y="38972"/>
                      <a:pt x="200406" y="37814"/>
                    </a:cubicBezTo>
                    <a:cubicBezTo>
                      <a:pt x="211927" y="37814"/>
                      <a:pt x="221266" y="47154"/>
                      <a:pt x="221266" y="58674"/>
                    </a:cubicBezTo>
                    <a:cubicBezTo>
                      <a:pt x="221266" y="70195"/>
                      <a:pt x="211927" y="79534"/>
                      <a:pt x="200406" y="79534"/>
                    </a:cubicBezTo>
                    <a:close/>
                  </a:path>
                </a:pathLst>
              </a:custGeom>
              <a:solidFill>
                <a:srgbClr val="4FE4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5" name="Rectangle 54">
            <a:extLst>
              <a:ext uri="{FF2B5EF4-FFF2-40B4-BE49-F238E27FC236}">
                <a16:creationId xmlns:a16="http://schemas.microsoft.com/office/drawing/2014/main" id="{26C5F638-B32C-46D5-B91E-0F85D3001E7D}"/>
              </a:ext>
            </a:extLst>
          </p:cNvPr>
          <p:cNvSpPr/>
          <p:nvPr userDrawn="1"/>
        </p:nvSpPr>
        <p:spPr>
          <a:xfrm>
            <a:off x="1822963" y="1998658"/>
            <a:ext cx="896399"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Build</a:t>
            </a:r>
            <a:endParaRPr kumimoji="0" lang="en-US" sz="1600" b="0" i="0" u="none" strike="noStrike" kern="1200" cap="none" spc="0" normalizeH="0" baseline="0" noProof="0">
              <a:ln>
                <a:noFill/>
              </a:ln>
              <a:solidFill>
                <a:schemeClr val="tx1"/>
              </a:solidFill>
              <a:effectLst/>
              <a:uLnTx/>
              <a:uFillTx/>
              <a:latin typeface="Segoe UI"/>
              <a:ea typeface="+mn-ea"/>
              <a:cs typeface="+mn-cs"/>
            </a:endParaRPr>
          </a:p>
        </p:txBody>
      </p:sp>
      <p:sp>
        <p:nvSpPr>
          <p:cNvPr id="56" name="Rectangle 55">
            <a:extLst>
              <a:ext uri="{FF2B5EF4-FFF2-40B4-BE49-F238E27FC236}">
                <a16:creationId xmlns:a16="http://schemas.microsoft.com/office/drawing/2014/main" id="{D5F40A58-E352-4DFC-B90B-689D15BA1148}"/>
              </a:ext>
            </a:extLst>
          </p:cNvPr>
          <p:cNvSpPr/>
          <p:nvPr userDrawn="1"/>
        </p:nvSpPr>
        <p:spPr>
          <a:xfrm>
            <a:off x="5278308" y="1998658"/>
            <a:ext cx="1635384"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Accelerate</a:t>
            </a:r>
            <a:endParaRPr kumimoji="0" lang="en-US" sz="1600" b="0" i="0" u="none" strike="noStrike" kern="1200" cap="none" spc="0" normalizeH="0" baseline="0" noProof="0">
              <a:ln>
                <a:noFill/>
              </a:ln>
              <a:solidFill>
                <a:schemeClr val="tx1"/>
              </a:solidFill>
              <a:effectLst/>
              <a:uLnTx/>
              <a:uFillTx/>
              <a:latin typeface="Segoe UI"/>
              <a:ea typeface="+mn-ea"/>
              <a:cs typeface="+mn-cs"/>
            </a:endParaRPr>
          </a:p>
        </p:txBody>
      </p:sp>
      <p:sp>
        <p:nvSpPr>
          <p:cNvPr id="57" name="Rectangle 56">
            <a:extLst>
              <a:ext uri="{FF2B5EF4-FFF2-40B4-BE49-F238E27FC236}">
                <a16:creationId xmlns:a16="http://schemas.microsoft.com/office/drawing/2014/main" id="{D2264EC6-474B-4918-B9A4-F9BEB044E9EE}"/>
              </a:ext>
            </a:extLst>
          </p:cNvPr>
          <p:cNvSpPr/>
          <p:nvPr userDrawn="1"/>
        </p:nvSpPr>
        <p:spPr>
          <a:xfrm>
            <a:off x="9345201" y="1998658"/>
            <a:ext cx="1151277" cy="461665"/>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Unlock</a:t>
            </a:r>
            <a:endParaRPr kumimoji="0" lang="en-US" sz="1600" b="0" i="0" u="none" strike="noStrike" kern="1200" cap="none" spc="0" normalizeH="0" baseline="0" noProof="0">
              <a:ln>
                <a:noFill/>
              </a:ln>
              <a:solidFill>
                <a:schemeClr val="tx1"/>
              </a:solidFill>
              <a:effectLst/>
              <a:uLnTx/>
              <a:uFillTx/>
              <a:latin typeface="Segoe UI"/>
              <a:ea typeface="+mn-ea"/>
              <a:cs typeface="+mn-cs"/>
            </a:endParaRPr>
          </a:p>
        </p:txBody>
      </p:sp>
      <p:sp>
        <p:nvSpPr>
          <p:cNvPr id="63" name="Slide Number Placeholder 3">
            <a:extLst>
              <a:ext uri="{FF2B5EF4-FFF2-40B4-BE49-F238E27FC236}">
                <a16:creationId xmlns:a16="http://schemas.microsoft.com/office/drawing/2014/main" id="{39AB9D9D-6540-45FB-9CF4-450CA80C6021}"/>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2" name="Footer Placeholder 1">
            <a:extLst>
              <a:ext uri="{FF2B5EF4-FFF2-40B4-BE49-F238E27FC236}">
                <a16:creationId xmlns:a16="http://schemas.microsoft.com/office/drawing/2014/main" id="{5130A064-8364-4C09-A701-8C4C8A5BE4A5}"/>
              </a:ext>
            </a:extLst>
          </p:cNvPr>
          <p:cNvSpPr txBox="1">
            <a:spLocks/>
          </p:cNvSpPr>
          <p:nvPr userDrawn="1"/>
        </p:nvSpPr>
        <p:spPr>
          <a:xfrm>
            <a:off x="294703" y="6607631"/>
            <a:ext cx="1884935"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Microsoft Confidential—Internal only</a:t>
            </a:r>
          </a:p>
        </p:txBody>
      </p:sp>
    </p:spTree>
    <p:extLst>
      <p:ext uri="{BB962C8B-B14F-4D97-AF65-F5344CB8AC3E}">
        <p14:creationId xmlns:p14="http://schemas.microsoft.com/office/powerpoint/2010/main" val="1490162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0"/>
                                  </p:stCondLst>
                                  <p:childTnLst>
                                    <p:animMotion origin="layout" path="M 4.16667E-7 4.44444E-6 L 4.16667E-7 0.03541 " pathEditMode="relative" rAng="0" ptsTypes="AA">
                                      <p:cBhvr>
                                        <p:cTn id="9" dur="500" spd="-100000" fill="hold"/>
                                        <p:tgtEl>
                                          <p:spTgt spid="14"/>
                                        </p:tgtEl>
                                        <p:attrNameLst>
                                          <p:attrName>ppt_x</p:attrName>
                                          <p:attrName>ppt_y</p:attrName>
                                        </p:attrNameLst>
                                      </p:cBhvr>
                                      <p:rCtr x="0" y="1759"/>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par>
                                <p:cTn id="17" presetID="10"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55" grpId="0"/>
      <p:bldP spid="56" grpId="0"/>
      <p:bldP spid="57" grpId="0"/>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
        <p:nvSpPr>
          <p:cNvPr id="4" name="Slide Number Placeholder 3">
            <a:extLst>
              <a:ext uri="{FF2B5EF4-FFF2-40B4-BE49-F238E27FC236}">
                <a16:creationId xmlns:a16="http://schemas.microsoft.com/office/drawing/2014/main" id="{093063C3-C51F-47DD-AA25-5918F615DFA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6" name="Footer Placeholder 1">
            <a:extLst>
              <a:ext uri="{FF2B5EF4-FFF2-40B4-BE49-F238E27FC236}">
                <a16:creationId xmlns:a16="http://schemas.microsoft.com/office/drawing/2014/main" id="{1A414723-48DE-4E63-A8B6-983D6BDE5C19}"/>
              </a:ext>
            </a:extLst>
          </p:cNvPr>
          <p:cNvSpPr txBox="1">
            <a:spLocks/>
          </p:cNvSpPr>
          <p:nvPr userDrawn="1"/>
        </p:nvSpPr>
        <p:spPr>
          <a:xfrm>
            <a:off x="294703" y="6607631"/>
            <a:ext cx="1884935"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Microsoft Confidential—Internal only</a:t>
            </a:r>
          </a:p>
        </p:txBody>
      </p:sp>
    </p:spTree>
    <p:extLst>
      <p:ext uri="{BB962C8B-B14F-4D97-AF65-F5344CB8AC3E}">
        <p14:creationId xmlns:p14="http://schemas.microsoft.com/office/powerpoint/2010/main" val="691137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solidFill>
                  <a:schemeClr val="tx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8107665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chemeClr val="bg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83564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solidFill>
                  <a:schemeClr val="tx1"/>
                </a:solidFill>
              </a:defRPr>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987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393FE95-E4A6-4B21-A76A-5E1DCCFCC0BE}"/>
              </a:ext>
            </a:extLst>
          </p:cNvPr>
          <p:cNvGrpSpPr/>
          <p:nvPr userDrawn="1"/>
        </p:nvGrpSpPr>
        <p:grpSpPr>
          <a:xfrm>
            <a:off x="-1438312" y="1083691"/>
            <a:ext cx="5400709" cy="5400668"/>
            <a:chOff x="-1438312" y="1083691"/>
            <a:chExt cx="5400709" cy="5400668"/>
          </a:xfrm>
          <a:solidFill>
            <a:schemeClr val="accent2"/>
          </a:solidFill>
        </p:grpSpPr>
        <p:sp>
          <p:nvSpPr>
            <p:cNvPr id="14" name="Freeform 89">
              <a:extLst>
                <a:ext uri="{FF2B5EF4-FFF2-40B4-BE49-F238E27FC236}">
                  <a16:creationId xmlns:a16="http://schemas.microsoft.com/office/drawing/2014/main" id="{BA99D392-CC70-42C4-BAEF-3D638EF3E76D}"/>
                </a:ext>
              </a:extLst>
            </p:cNvPr>
            <p:cNvSpPr>
              <a:spLocks/>
            </p:cNvSpPr>
            <p:nvPr/>
          </p:nvSpPr>
          <p:spPr bwMode="auto">
            <a:xfrm>
              <a:off x="2903021" y="3929424"/>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5" name="Freeform 90">
              <a:extLst>
                <a:ext uri="{FF2B5EF4-FFF2-40B4-BE49-F238E27FC236}">
                  <a16:creationId xmlns:a16="http://schemas.microsoft.com/office/drawing/2014/main" id="{DA4863CD-8770-4998-AA36-A1A0D580F7CB}"/>
                </a:ext>
              </a:extLst>
            </p:cNvPr>
            <p:cNvSpPr>
              <a:spLocks/>
            </p:cNvSpPr>
            <p:nvPr/>
          </p:nvSpPr>
          <p:spPr bwMode="auto">
            <a:xfrm>
              <a:off x="-1438312" y="1976883"/>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6" name="Freeform 91">
              <a:extLst>
                <a:ext uri="{FF2B5EF4-FFF2-40B4-BE49-F238E27FC236}">
                  <a16:creationId xmlns:a16="http://schemas.microsoft.com/office/drawing/2014/main" id="{BDE9E4C8-AF1B-4F50-9372-3031D5C49E9D}"/>
                </a:ext>
              </a:extLst>
            </p:cNvPr>
            <p:cNvSpPr>
              <a:spLocks/>
            </p:cNvSpPr>
            <p:nvPr/>
          </p:nvSpPr>
          <p:spPr bwMode="auto">
            <a:xfrm>
              <a:off x="-524349" y="5383454"/>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7" name="Freeform 92">
              <a:extLst>
                <a:ext uri="{FF2B5EF4-FFF2-40B4-BE49-F238E27FC236}">
                  <a16:creationId xmlns:a16="http://schemas.microsoft.com/office/drawing/2014/main" id="{51C880E8-726D-4913-A4E4-6FCB33BC390A}"/>
                </a:ext>
              </a:extLst>
            </p:cNvPr>
            <p:cNvSpPr>
              <a:spLocks/>
            </p:cNvSpPr>
            <p:nvPr/>
          </p:nvSpPr>
          <p:spPr bwMode="auto">
            <a:xfrm>
              <a:off x="-1438312" y="3929424"/>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8" name="Freeform 93">
              <a:extLst>
                <a:ext uri="{FF2B5EF4-FFF2-40B4-BE49-F238E27FC236}">
                  <a16:creationId xmlns:a16="http://schemas.microsoft.com/office/drawing/2014/main" id="{ACAFB711-0396-4810-B707-33E955AB3833}"/>
                </a:ext>
              </a:extLst>
            </p:cNvPr>
            <p:cNvSpPr>
              <a:spLocks/>
            </p:cNvSpPr>
            <p:nvPr/>
          </p:nvSpPr>
          <p:spPr bwMode="auto">
            <a:xfrm>
              <a:off x="2903021" y="1976883"/>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0" name="Freeform 94">
              <a:extLst>
                <a:ext uri="{FF2B5EF4-FFF2-40B4-BE49-F238E27FC236}">
                  <a16:creationId xmlns:a16="http://schemas.microsoft.com/office/drawing/2014/main" id="{E7DC1E25-134E-4BF0-8075-268541000906}"/>
                </a:ext>
              </a:extLst>
            </p:cNvPr>
            <p:cNvSpPr>
              <a:spLocks/>
            </p:cNvSpPr>
            <p:nvPr/>
          </p:nvSpPr>
          <p:spPr bwMode="auto">
            <a:xfrm>
              <a:off x="1407448" y="5383454"/>
              <a:ext cx="1682528"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1" name="Freeform 95">
              <a:extLst>
                <a:ext uri="{FF2B5EF4-FFF2-40B4-BE49-F238E27FC236}">
                  <a16:creationId xmlns:a16="http://schemas.microsoft.com/office/drawing/2014/main" id="{74FB2AE2-E9D7-478F-A637-C1551B348819}"/>
                </a:ext>
              </a:extLst>
            </p:cNvPr>
            <p:cNvSpPr>
              <a:spLocks/>
            </p:cNvSpPr>
            <p:nvPr/>
          </p:nvSpPr>
          <p:spPr bwMode="auto">
            <a:xfrm>
              <a:off x="1428220" y="1083691"/>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2" name="Freeform 96">
              <a:extLst>
                <a:ext uri="{FF2B5EF4-FFF2-40B4-BE49-F238E27FC236}">
                  <a16:creationId xmlns:a16="http://schemas.microsoft.com/office/drawing/2014/main" id="{1ED996B4-13FC-45FD-8916-4B7ACE9097A0}"/>
                </a:ext>
              </a:extLst>
            </p:cNvPr>
            <p:cNvSpPr>
              <a:spLocks/>
            </p:cNvSpPr>
            <p:nvPr/>
          </p:nvSpPr>
          <p:spPr bwMode="auto">
            <a:xfrm>
              <a:off x="-524349" y="1083691"/>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3" name="Freeform 97">
              <a:extLst>
                <a:ext uri="{FF2B5EF4-FFF2-40B4-BE49-F238E27FC236}">
                  <a16:creationId xmlns:a16="http://schemas.microsoft.com/office/drawing/2014/main" id="{D03BD05B-BCD5-48C6-9483-C3544108B2AB}"/>
                </a:ext>
              </a:extLst>
            </p:cNvPr>
            <p:cNvSpPr>
              <a:spLocks/>
            </p:cNvSpPr>
            <p:nvPr/>
          </p:nvSpPr>
          <p:spPr bwMode="auto">
            <a:xfrm>
              <a:off x="-150452" y="2807748"/>
              <a:ext cx="2887303" cy="1682514"/>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33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470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27" name="Picture 26" descr="A person looking at the camera&#10;&#10;Description automatically generated">
            <a:extLst>
              <a:ext uri="{FF2B5EF4-FFF2-40B4-BE49-F238E27FC236}">
                <a16:creationId xmlns:a16="http://schemas.microsoft.com/office/drawing/2014/main" id="{366887C1-03CE-4C45-80F4-088288C8025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4358" t="4259" r="7955" b="1543"/>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pic>
        <p:nvPicPr>
          <p:cNvPr id="62" name="Picture 61">
            <a:extLst>
              <a:ext uri="{FF2B5EF4-FFF2-40B4-BE49-F238E27FC236}">
                <a16:creationId xmlns:a16="http://schemas.microsoft.com/office/drawing/2014/main" id="{171A705B-DDA4-482C-8FCA-BDD924BE0FF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31723" t="-1" r="12616" b="1568"/>
          <a:stretch/>
        </p:blipFill>
        <p:spPr>
          <a:xfrm>
            <a:off x="9909074" y="4586233"/>
            <a:ext cx="2192365" cy="2181207"/>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pic>
        <p:nvPicPr>
          <p:cNvPr id="29" name="Picture 28" descr="A close up of a person wearing glasses&#10;&#10;Description automatically generated">
            <a:extLst>
              <a:ext uri="{FF2B5EF4-FFF2-40B4-BE49-F238E27FC236}">
                <a16:creationId xmlns:a16="http://schemas.microsoft.com/office/drawing/2014/main" id="{68382B73-51EC-41C7-986D-F34F907C4BDD}"/>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37399" r="7586" b="967"/>
          <a:stretch/>
        </p:blipFill>
        <p:spPr>
          <a:xfrm>
            <a:off x="5424832" y="2315074"/>
            <a:ext cx="2197013" cy="2226046"/>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pic>
        <p:nvPicPr>
          <p:cNvPr id="31" name="Picture 30">
            <a:extLst>
              <a:ext uri="{FF2B5EF4-FFF2-40B4-BE49-F238E27FC236}">
                <a16:creationId xmlns:a16="http://schemas.microsoft.com/office/drawing/2014/main" id="{8B793176-12F3-40AD-A5A1-0A8C17803E0B}"/>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1" r="216" b="10927"/>
          <a:stretch/>
        </p:blipFill>
        <p:spPr>
          <a:xfrm>
            <a:off x="7666956" y="2315074"/>
            <a:ext cx="4434484" cy="2226046"/>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6" cstate="print">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erson sitting on a table&#10;&#10;Description automatically generated">
            <a:extLst>
              <a:ext uri="{FF2B5EF4-FFF2-40B4-BE49-F238E27FC236}">
                <a16:creationId xmlns:a16="http://schemas.microsoft.com/office/drawing/2014/main" id="{7180ED12-6F5E-48C1-8ECD-0EBE3F9A276E}"/>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2021" t="9613" r="1838" b="19461"/>
          <a:stretch/>
        </p:blipFill>
        <p:spPr bwMode="ltGray">
          <a:xfrm>
            <a:off x="5424831" y="90831"/>
            <a:ext cx="4434487" cy="218093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8"/>
            <a:stretch>
              <a:fillRect/>
            </a:stretch>
          </a:blipFill>
          <a:ln w="38100">
            <a:solidFill>
              <a:schemeClr val="bg1"/>
            </a:solidFill>
          </a:ln>
        </p:spPr>
      </p:pic>
      <p:pic>
        <p:nvPicPr>
          <p:cNvPr id="25" name="Picture 24" descr="A person standing in a room&#10;&#10;Description automatically generated">
            <a:extLst>
              <a:ext uri="{FF2B5EF4-FFF2-40B4-BE49-F238E27FC236}">
                <a16:creationId xmlns:a16="http://schemas.microsoft.com/office/drawing/2014/main" id="{D3A101BB-2510-451B-9682-AB4A6334D42E}"/>
              </a:ext>
            </a:extLst>
          </p:cNvPr>
          <p:cNvPicPr>
            <a:picLocks noChangeAspect="1"/>
          </p:cNvPicPr>
          <p:nvPr userDrawn="1"/>
        </p:nvPicPr>
        <p:blipFill rotWithShape="1">
          <a:blip r:embed="rId9" cstate="print">
            <a:extLst>
              <a:ext uri="{28A0092B-C50C-407E-A947-70E740481C1C}">
                <a14:useLocalDpi xmlns:a14="http://schemas.microsoft.com/office/drawing/2010/main"/>
              </a:ext>
            </a:extLst>
          </a:blip>
          <a:srcRect l="22232" r="15271" b="746"/>
          <a:stretch/>
        </p:blipFill>
        <p:spPr>
          <a:xfrm>
            <a:off x="9909075" y="90830"/>
            <a:ext cx="2192365" cy="2180937"/>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spTree>
    <p:extLst>
      <p:ext uri="{BB962C8B-B14F-4D97-AF65-F5344CB8AC3E}">
        <p14:creationId xmlns:p14="http://schemas.microsoft.com/office/powerpoint/2010/main" val="971791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bg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bg1"/>
                </a:solidFill>
                <a:latin typeface="Consolas" panose="020B0609020204030204" pitchFamily="49" charset="0"/>
                <a:cs typeface="Consolas" panose="020B0609020204030204" pitchFamily="49" charset="0"/>
              </a:defRPr>
            </a:lvl1pPr>
            <a:lvl2pPr marL="346553" indent="0">
              <a:buNone/>
              <a:defRPr sz="2400">
                <a:solidFill>
                  <a:schemeClr val="bg1"/>
                </a:solidFill>
                <a:latin typeface="Consolas" panose="020B0609020204030204" pitchFamily="49" charset="0"/>
                <a:cs typeface="Consolas" panose="020B0609020204030204" pitchFamily="49" charset="0"/>
              </a:defRPr>
            </a:lvl2pPr>
            <a:lvl3pPr marL="584607" indent="0">
              <a:buNone/>
              <a:defRPr sz="2000">
                <a:solidFill>
                  <a:schemeClr val="bg1"/>
                </a:solidFill>
                <a:latin typeface="Consolas" panose="020B0609020204030204" pitchFamily="49" charset="0"/>
                <a:cs typeface="Consolas" panose="020B0609020204030204" pitchFamily="49" charset="0"/>
              </a:defRPr>
            </a:lvl3pPr>
            <a:lvl4pPr marL="814563" indent="0">
              <a:buNone/>
              <a:defRPr sz="1800">
                <a:solidFill>
                  <a:schemeClr val="bg1"/>
                </a:solidFill>
                <a:latin typeface="Consolas" panose="020B0609020204030204" pitchFamily="49" charset="0"/>
                <a:cs typeface="Consolas" panose="020B0609020204030204" pitchFamily="49" charset="0"/>
              </a:defRPr>
            </a:lvl4pPr>
            <a:lvl5pPr marL="1050997" indent="0">
              <a:buNone/>
              <a:defRPr sz="1800">
                <a:solidFill>
                  <a:schemeClr val="bg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99762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lumMod val="50000"/>
                  </a:schemeClr>
                </a:solidFill>
                <a:cs typeface="Segoe UI" pitchFamily="34" charset="0"/>
              </a:rPr>
              <a:t>© Copyright Microsoft Corporation. All rights reserved. </a:t>
            </a:r>
          </a:p>
        </p:txBody>
      </p:sp>
      <p:pic>
        <p:nvPicPr>
          <p:cNvPr id="19" name="MS logo gray - EMF" descr="Microsoft logo, gray text version">
            <a:extLst>
              <a:ext uri="{FF2B5EF4-FFF2-40B4-BE49-F238E27FC236}">
                <a16:creationId xmlns:a16="http://schemas.microsoft.com/office/drawing/2014/main" id="{1DC0D03B-B15E-4F43-A5F8-AAC754828DE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spTree>
    <p:extLst>
      <p:ext uri="{BB962C8B-B14F-4D97-AF65-F5344CB8AC3E}">
        <p14:creationId xmlns:p14="http://schemas.microsoft.com/office/powerpoint/2010/main" val="1993075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1">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itle 1">
            <a:extLst>
              <a:ext uri="{FF2B5EF4-FFF2-40B4-BE49-F238E27FC236}">
                <a16:creationId xmlns:a16="http://schemas.microsoft.com/office/drawing/2014/main" id="{9B327D0C-577C-1F42-8E2E-6554C6B97492}"/>
              </a:ext>
            </a:extLst>
          </p:cNvPr>
          <p:cNvSpPr>
            <a:spLocks noGrp="1"/>
          </p:cNvSpPr>
          <p:nvPr>
            <p:ph type="title" hasCustomPrompt="1"/>
          </p:nvPr>
        </p:nvSpPr>
        <p:spPr>
          <a:xfrm>
            <a:off x="455997" y="440497"/>
            <a:ext cx="11306469" cy="501197"/>
          </a:xfrm>
          <a:prstGeom prst="rect">
            <a:avLst/>
          </a:prstGeom>
        </p:spPr>
        <p:txBody>
          <a:bodyPr wrap="square" lIns="0" tIns="0" rIns="0" bIns="0" anchor="b" anchorCtr="0">
            <a:noAutofit/>
          </a:bodyPr>
          <a:lstStyle>
            <a:lvl1pPr>
              <a:lnSpc>
                <a:spcPts val="3136"/>
              </a:lnSpc>
              <a:defRPr sz="2745">
                <a:solidFill>
                  <a:schemeClr val="tx1"/>
                </a:solidFill>
              </a:defRPr>
            </a:lvl1pPr>
          </a:lstStyle>
          <a:p>
            <a:r>
              <a:rPr lang="en-US"/>
              <a:t>Heading Segoe UI </a:t>
            </a:r>
            <a:r>
              <a:rPr lang="en-US" err="1"/>
              <a:t>Semibold</a:t>
            </a:r>
            <a:r>
              <a:rPr lang="en-US"/>
              <a:t> 28/32</a:t>
            </a:r>
          </a:p>
        </p:txBody>
      </p:sp>
    </p:spTree>
    <p:extLst>
      <p:ext uri="{BB962C8B-B14F-4D97-AF65-F5344CB8AC3E}">
        <p14:creationId xmlns:p14="http://schemas.microsoft.com/office/powerpoint/2010/main" val="79305010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ssion Title Slide">
    <p:bg>
      <p:bgPr>
        <a:solidFill>
          <a:srgbClr val="1B2C46"/>
        </a:solidFill>
        <a:effectLst/>
      </p:bgPr>
    </p:bg>
    <p:spTree>
      <p:nvGrpSpPr>
        <p:cNvPr id="1" name=""/>
        <p:cNvGrpSpPr/>
        <p:nvPr/>
      </p:nvGrpSpPr>
      <p:grpSpPr>
        <a:xfrm>
          <a:off x="0" y="0"/>
          <a:ext cx="0" cy="0"/>
          <a:chOff x="0" y="0"/>
          <a:chExt cx="0" cy="0"/>
        </a:xfrm>
      </p:grpSpPr>
      <p:pic>
        <p:nvPicPr>
          <p:cNvPr id="7" name="Picture 6" descr="Microsoft Logo">
            <a:extLst>
              <a:ext uri="{FF2B5EF4-FFF2-40B4-BE49-F238E27FC236}">
                <a16:creationId xmlns:a16="http://schemas.microsoft.com/office/drawing/2014/main" id="{4ACA02A4-A0A3-4303-B883-4D15624593AB}"/>
              </a:ext>
            </a:extLst>
          </p:cNvPr>
          <p:cNvPicPr>
            <a:picLocks noChangeAspect="1"/>
          </p:cNvPicPr>
          <p:nvPr userDrawn="1"/>
        </p:nvPicPr>
        <p:blipFill>
          <a:blip r:embed="rId2">
            <a:duotone>
              <a:schemeClr val="bg2">
                <a:shade val="45000"/>
                <a:satMod val="135000"/>
              </a:schemeClr>
              <a:prstClr val="white"/>
            </a:duotone>
          </a:blip>
          <a:stretch>
            <a:fillRect/>
          </a:stretch>
        </p:blipFill>
        <p:spPr>
          <a:xfrm>
            <a:off x="323656" y="143973"/>
            <a:ext cx="1778718" cy="797102"/>
          </a:xfrm>
          <a:prstGeom prst="rect">
            <a:avLst/>
          </a:prstGeom>
        </p:spPr>
      </p:pic>
      <p:sp>
        <p:nvSpPr>
          <p:cNvPr id="6" name="Text Placeholder 4">
            <a:extLst>
              <a:ext uri="{FF2B5EF4-FFF2-40B4-BE49-F238E27FC236}">
                <a16:creationId xmlns:a16="http://schemas.microsoft.com/office/drawing/2014/main" id="{083FE1C8-C75D-4159-9DE7-B1ED0C3199D0}"/>
              </a:ext>
              <a:ext uri="{C183D7F6-B498-43B3-948B-1728B52AA6E4}">
                <adec:decorative xmlns:adec="http://schemas.microsoft.com/office/drawing/2017/decorative" val="0"/>
              </a:ext>
            </a:extLst>
          </p:cNvPr>
          <p:cNvSpPr>
            <a:spLocks noGrp="1"/>
          </p:cNvSpPr>
          <p:nvPr>
            <p:ph type="body" sz="quarter" idx="13" hasCustomPrompt="1"/>
          </p:nvPr>
        </p:nvSpPr>
        <p:spPr>
          <a:xfrm>
            <a:off x="582042" y="2086987"/>
            <a:ext cx="4898136"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Lab Number</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425541"/>
            <a:ext cx="4898137" cy="553998"/>
          </a:xfrm>
        </p:spPr>
        <p:txBody>
          <a:bodyPr wrap="square" anchor="t" anchorCtr="0">
            <a:spAutoFit/>
          </a:bodyPr>
          <a:lstStyle>
            <a:lvl1pPr>
              <a:defRPr>
                <a:solidFill>
                  <a:schemeClr val="bg1"/>
                </a:solidFill>
              </a:defRPr>
            </a:lvl1pPr>
          </a:lstStyle>
          <a:p>
            <a:r>
              <a:rPr lang="en-US"/>
              <a:t>Lab Title</a:t>
            </a:r>
          </a:p>
        </p:txBody>
      </p:sp>
      <p:sp>
        <p:nvSpPr>
          <p:cNvPr id="5" name="Text Placeholder 4"/>
          <p:cNvSpPr>
            <a:spLocks noGrp="1"/>
          </p:cNvSpPr>
          <p:nvPr>
            <p:ph type="body" sz="quarter" idx="12" hasCustomPrompt="1"/>
          </p:nvPr>
        </p:nvSpPr>
        <p:spPr>
          <a:xfrm>
            <a:off x="582042" y="3962400"/>
            <a:ext cx="4898136"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title, and date</a:t>
            </a:r>
          </a:p>
        </p:txBody>
      </p:sp>
      <p:pic>
        <p:nvPicPr>
          <p:cNvPr id="4" name="Picture 3">
            <a:extLst>
              <a:ext uri="{FF2B5EF4-FFF2-40B4-BE49-F238E27FC236}">
                <a16:creationId xmlns:a16="http://schemas.microsoft.com/office/drawing/2014/main" id="{1C1C5C01-D020-4DCD-B1AA-B7ACE808FAC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9292" t="7392" r="28499" b="12414"/>
          <a:stretch/>
        </p:blipFill>
        <p:spPr>
          <a:xfrm>
            <a:off x="5609651" y="0"/>
            <a:ext cx="6708297" cy="6876000"/>
          </a:xfrm>
          <a:prstGeom prst="rect">
            <a:avLst/>
          </a:prstGeom>
        </p:spPr>
      </p:pic>
    </p:spTree>
    <p:extLst>
      <p:ext uri="{BB962C8B-B14F-4D97-AF65-F5344CB8AC3E}">
        <p14:creationId xmlns:p14="http://schemas.microsoft.com/office/powerpoint/2010/main" val="152527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953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13531190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tx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03407A8-82DD-4AE1-B5FB-B4EF2F9C9FE4}"/>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26" name="Picture 25" descr="A person sitting on a table&#10;&#10;Description automatically generated">
            <a:extLst>
              <a:ext uri="{FF2B5EF4-FFF2-40B4-BE49-F238E27FC236}">
                <a16:creationId xmlns:a16="http://schemas.microsoft.com/office/drawing/2014/main" id="{40B61EDF-E944-44F3-93E1-951C8A55145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021" t="9613" r="1838" b="19461"/>
          <a:stretch/>
        </p:blipFill>
        <p:spPr bwMode="ltGray">
          <a:xfrm>
            <a:off x="5424831" y="90831"/>
            <a:ext cx="4434487" cy="218093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grpSp>
        <p:nvGrpSpPr>
          <p:cNvPr id="11" name="Group 10">
            <a:extLst>
              <a:ext uri="{FF2B5EF4-FFF2-40B4-BE49-F238E27FC236}">
                <a16:creationId xmlns:a16="http://schemas.microsoft.com/office/drawing/2014/main" id="{D393FE95-E4A6-4B21-A76A-5E1DCCFCC0BE}"/>
              </a:ext>
            </a:extLst>
          </p:cNvPr>
          <p:cNvGrpSpPr/>
          <p:nvPr userDrawn="1"/>
        </p:nvGrpSpPr>
        <p:grpSpPr>
          <a:xfrm>
            <a:off x="-1438312" y="1083691"/>
            <a:ext cx="5400709" cy="5400668"/>
            <a:chOff x="-1438312" y="1083691"/>
            <a:chExt cx="5400709" cy="5400668"/>
          </a:xfrm>
          <a:solidFill>
            <a:schemeClr val="tx2">
              <a:alpha val="70000"/>
            </a:schemeClr>
          </a:solidFill>
        </p:grpSpPr>
        <p:sp>
          <p:nvSpPr>
            <p:cNvPr id="14" name="Freeform 89">
              <a:extLst>
                <a:ext uri="{FF2B5EF4-FFF2-40B4-BE49-F238E27FC236}">
                  <a16:creationId xmlns:a16="http://schemas.microsoft.com/office/drawing/2014/main" id="{BA99D392-CC70-42C4-BAEF-3D638EF3E76D}"/>
                </a:ext>
              </a:extLst>
            </p:cNvPr>
            <p:cNvSpPr>
              <a:spLocks/>
            </p:cNvSpPr>
            <p:nvPr/>
          </p:nvSpPr>
          <p:spPr bwMode="auto">
            <a:xfrm>
              <a:off x="2903021" y="3929424"/>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5" name="Freeform 90">
              <a:extLst>
                <a:ext uri="{FF2B5EF4-FFF2-40B4-BE49-F238E27FC236}">
                  <a16:creationId xmlns:a16="http://schemas.microsoft.com/office/drawing/2014/main" id="{DA4863CD-8770-4998-AA36-A1A0D580F7CB}"/>
                </a:ext>
              </a:extLst>
            </p:cNvPr>
            <p:cNvSpPr>
              <a:spLocks/>
            </p:cNvSpPr>
            <p:nvPr/>
          </p:nvSpPr>
          <p:spPr bwMode="auto">
            <a:xfrm>
              <a:off x="-1438312" y="1976883"/>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6" name="Freeform 91">
              <a:extLst>
                <a:ext uri="{FF2B5EF4-FFF2-40B4-BE49-F238E27FC236}">
                  <a16:creationId xmlns:a16="http://schemas.microsoft.com/office/drawing/2014/main" id="{BDE9E4C8-AF1B-4F50-9372-3031D5C49E9D}"/>
                </a:ext>
              </a:extLst>
            </p:cNvPr>
            <p:cNvSpPr>
              <a:spLocks/>
            </p:cNvSpPr>
            <p:nvPr/>
          </p:nvSpPr>
          <p:spPr bwMode="auto">
            <a:xfrm>
              <a:off x="-524349" y="5383454"/>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7" name="Freeform 92">
              <a:extLst>
                <a:ext uri="{FF2B5EF4-FFF2-40B4-BE49-F238E27FC236}">
                  <a16:creationId xmlns:a16="http://schemas.microsoft.com/office/drawing/2014/main" id="{51C880E8-726D-4913-A4E4-6FCB33BC390A}"/>
                </a:ext>
              </a:extLst>
            </p:cNvPr>
            <p:cNvSpPr>
              <a:spLocks/>
            </p:cNvSpPr>
            <p:nvPr/>
          </p:nvSpPr>
          <p:spPr bwMode="auto">
            <a:xfrm>
              <a:off x="-1438312" y="3929424"/>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8" name="Freeform 93">
              <a:extLst>
                <a:ext uri="{FF2B5EF4-FFF2-40B4-BE49-F238E27FC236}">
                  <a16:creationId xmlns:a16="http://schemas.microsoft.com/office/drawing/2014/main" id="{ACAFB711-0396-4810-B707-33E955AB3833}"/>
                </a:ext>
              </a:extLst>
            </p:cNvPr>
            <p:cNvSpPr>
              <a:spLocks/>
            </p:cNvSpPr>
            <p:nvPr/>
          </p:nvSpPr>
          <p:spPr bwMode="auto">
            <a:xfrm>
              <a:off x="2903021" y="1976883"/>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0" name="Freeform 94">
              <a:extLst>
                <a:ext uri="{FF2B5EF4-FFF2-40B4-BE49-F238E27FC236}">
                  <a16:creationId xmlns:a16="http://schemas.microsoft.com/office/drawing/2014/main" id="{E7DC1E25-134E-4BF0-8075-268541000906}"/>
                </a:ext>
              </a:extLst>
            </p:cNvPr>
            <p:cNvSpPr>
              <a:spLocks/>
            </p:cNvSpPr>
            <p:nvPr/>
          </p:nvSpPr>
          <p:spPr bwMode="auto">
            <a:xfrm>
              <a:off x="1407448" y="5383454"/>
              <a:ext cx="1682528"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1" name="Freeform 95">
              <a:extLst>
                <a:ext uri="{FF2B5EF4-FFF2-40B4-BE49-F238E27FC236}">
                  <a16:creationId xmlns:a16="http://schemas.microsoft.com/office/drawing/2014/main" id="{74FB2AE2-E9D7-478F-A637-C1551B348819}"/>
                </a:ext>
              </a:extLst>
            </p:cNvPr>
            <p:cNvSpPr>
              <a:spLocks/>
            </p:cNvSpPr>
            <p:nvPr/>
          </p:nvSpPr>
          <p:spPr bwMode="auto">
            <a:xfrm>
              <a:off x="1428220" y="1083691"/>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2" name="Freeform 96">
              <a:extLst>
                <a:ext uri="{FF2B5EF4-FFF2-40B4-BE49-F238E27FC236}">
                  <a16:creationId xmlns:a16="http://schemas.microsoft.com/office/drawing/2014/main" id="{1ED996B4-13FC-45FD-8916-4B7ACE9097A0}"/>
                </a:ext>
              </a:extLst>
            </p:cNvPr>
            <p:cNvSpPr>
              <a:spLocks/>
            </p:cNvSpPr>
            <p:nvPr/>
          </p:nvSpPr>
          <p:spPr bwMode="auto">
            <a:xfrm>
              <a:off x="-524349" y="1083691"/>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3" name="Freeform 97">
              <a:extLst>
                <a:ext uri="{FF2B5EF4-FFF2-40B4-BE49-F238E27FC236}">
                  <a16:creationId xmlns:a16="http://schemas.microsoft.com/office/drawing/2014/main" id="{D03BD05B-BCD5-48C6-9483-C3544108B2AB}"/>
                </a:ext>
              </a:extLst>
            </p:cNvPr>
            <p:cNvSpPr>
              <a:spLocks/>
            </p:cNvSpPr>
            <p:nvPr/>
          </p:nvSpPr>
          <p:spPr bwMode="auto">
            <a:xfrm>
              <a:off x="-150452" y="2807748"/>
              <a:ext cx="2887303" cy="1682514"/>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grp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33541"/>
            <a:ext cx="4167887" cy="1107996"/>
          </a:xfrm>
        </p:spPr>
        <p:txBody>
          <a:bodyPr anchor="b" anchorCtr="0">
            <a:spAutoFit/>
          </a:bodyPr>
          <a:lstStyle>
            <a:lvl1pPr>
              <a:defRPr>
                <a:solidFill>
                  <a:schemeClr val="accent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470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6" name="Picture 5" descr="A circuit board&#10;&#10;Description automatically generated">
            <a:extLst>
              <a:ext uri="{FF2B5EF4-FFF2-40B4-BE49-F238E27FC236}">
                <a16:creationId xmlns:a16="http://schemas.microsoft.com/office/drawing/2014/main" id="{90DC3A56-7E0B-46EC-B9E0-EF8A6412AE0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t="19883" b="20843"/>
          <a:stretch/>
        </p:blipFill>
        <p:spPr>
          <a:xfrm>
            <a:off x="5424831" y="2315074"/>
            <a:ext cx="6676608" cy="2226046"/>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pic>
        <p:nvPicPr>
          <p:cNvPr id="27" name="Picture 26" descr="A person looking at the camera&#10;&#10;Description automatically generated">
            <a:extLst>
              <a:ext uri="{FF2B5EF4-FFF2-40B4-BE49-F238E27FC236}">
                <a16:creationId xmlns:a16="http://schemas.microsoft.com/office/drawing/2014/main" id="{366887C1-03CE-4C45-80F4-088288C8025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l="4358" t="4259" r="7955" b="1543"/>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pic>
        <p:nvPicPr>
          <p:cNvPr id="62" name="Picture 61">
            <a:extLst>
              <a:ext uri="{FF2B5EF4-FFF2-40B4-BE49-F238E27FC236}">
                <a16:creationId xmlns:a16="http://schemas.microsoft.com/office/drawing/2014/main" id="{171A705B-DDA4-482C-8FCA-BDD924BE0FFB}"/>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l="31723" t="-1" r="12616" b="1568"/>
          <a:stretch/>
        </p:blipFill>
        <p:spPr>
          <a:xfrm>
            <a:off x="9909074" y="4586233"/>
            <a:ext cx="2192365" cy="2181207"/>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pic>
        <p:nvPicPr>
          <p:cNvPr id="30" name="MS logo gray - EMF" descr="Microsoft logo, gray text version">
            <a:extLst>
              <a:ext uri="{FF2B5EF4-FFF2-40B4-BE49-F238E27FC236}">
                <a16:creationId xmlns:a16="http://schemas.microsoft.com/office/drawing/2014/main" id="{5BCB12F1-68BB-4BCE-811D-3E1053722A54}"/>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bwMode="black">
          <a:xfrm>
            <a:off x="584200" y="584355"/>
            <a:ext cx="1383506" cy="296262"/>
          </a:xfrm>
          <a:prstGeom prst="rect">
            <a:avLst/>
          </a:prstGeom>
        </p:spPr>
      </p:pic>
      <p:pic>
        <p:nvPicPr>
          <p:cNvPr id="3" name="Picture 2" descr="A person standing in a room&#10;&#10;Description automatically generated">
            <a:extLst>
              <a:ext uri="{FF2B5EF4-FFF2-40B4-BE49-F238E27FC236}">
                <a16:creationId xmlns:a16="http://schemas.microsoft.com/office/drawing/2014/main" id="{9431D2AD-C00F-4CD6-8C60-51310968AE90}"/>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l="22232" r="15271" b="746"/>
          <a:stretch/>
        </p:blipFill>
        <p:spPr>
          <a:xfrm>
            <a:off x="9909075" y="90830"/>
            <a:ext cx="2192365" cy="2180937"/>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spTree>
    <p:extLst>
      <p:ext uri="{BB962C8B-B14F-4D97-AF65-F5344CB8AC3E}">
        <p14:creationId xmlns:p14="http://schemas.microsoft.com/office/powerpoint/2010/main" val="3054775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152001"/>
            <a:ext cx="4167887" cy="553998"/>
          </a:xfrm>
        </p:spPr>
        <p:txBody>
          <a:bodyPr anchor="ctr" anchorCtr="0">
            <a:spAutoFit/>
          </a:bodyPr>
          <a:lstStyle>
            <a:lvl1pPr>
              <a:defRPr>
                <a:solidFill>
                  <a:schemeClr val="accent1"/>
                </a:solidFill>
              </a:defRPr>
            </a:lvl1pPr>
          </a:lstStyle>
          <a:p>
            <a:r>
              <a:rPr lang="en-US"/>
              <a:t>Add Section Title</a:t>
            </a:r>
          </a:p>
        </p:txBody>
      </p:sp>
      <p:sp>
        <p:nvSpPr>
          <p:cNvPr id="19" name="Freeform: Shape 18">
            <a:extLst>
              <a:ext uri="{FF2B5EF4-FFF2-40B4-BE49-F238E27FC236}">
                <a16:creationId xmlns:a16="http://schemas.microsoft.com/office/drawing/2014/main" id="{803407A8-82DD-4AE1-B5FB-B4EF2F9C9FE4}"/>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63" name="Picture 62" descr="A person sitting on a bed&#10;&#10;Description automatically generated">
            <a:extLst>
              <a:ext uri="{FF2B5EF4-FFF2-40B4-BE49-F238E27FC236}">
                <a16:creationId xmlns:a16="http://schemas.microsoft.com/office/drawing/2014/main" id="{D58E4A70-2915-407A-A288-208A93BF2FA5}"/>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424831" y="2315074"/>
            <a:ext cx="2192365" cy="2226046"/>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cstate="print">
              <a:extLst>
                <a:ext uri="{28A0092B-C50C-407E-A947-70E740481C1C}">
                  <a14:useLocalDpi xmlns:a14="http://schemas.microsoft.com/office/drawing/2010/main"/>
                </a:ext>
              </a:extLst>
            </a:blip>
            <a:stretch>
              <a:fillRect/>
            </a:stretch>
          </a:blipFill>
          <a:ln w="38100">
            <a:solidFill>
              <a:schemeClr val="bg1"/>
            </a:solidFill>
          </a:ln>
        </p:spPr>
      </p:pic>
      <p:pic>
        <p:nvPicPr>
          <p:cNvPr id="55" name="Picture 54">
            <a:extLst>
              <a:ext uri="{FF2B5EF4-FFF2-40B4-BE49-F238E27FC236}">
                <a16:creationId xmlns:a16="http://schemas.microsoft.com/office/drawing/2014/main" id="{126A3741-2404-4D0C-AC41-B95C012A839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424830" y="90831"/>
            <a:ext cx="4434487" cy="218093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59" name="Picture 58">
            <a:extLst>
              <a:ext uri="{FF2B5EF4-FFF2-40B4-BE49-F238E27FC236}">
                <a16:creationId xmlns:a16="http://schemas.microsoft.com/office/drawing/2014/main" id="{2AFFB3F3-DBD4-4D7E-AE8D-ECA32FD4358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666952" y="2315074"/>
            <a:ext cx="4434486" cy="2226046"/>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60" name="Picture 59">
            <a:extLst>
              <a:ext uri="{FF2B5EF4-FFF2-40B4-BE49-F238E27FC236}">
                <a16:creationId xmlns:a16="http://schemas.microsoft.com/office/drawing/2014/main" id="{5C108C0A-09C4-4B0A-A5B4-A28675540E8B}"/>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424829" y="4586231"/>
            <a:ext cx="4434486" cy="2181210"/>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a:stretch>
              <a:fillRect/>
            </a:stretch>
          </a:blipFill>
          <a:ln w="38100">
            <a:solidFill>
              <a:schemeClr val="bg1"/>
            </a:solidFill>
          </a:ln>
        </p:spPr>
      </p:pic>
      <p:pic>
        <p:nvPicPr>
          <p:cNvPr id="62" name="Picture 61">
            <a:extLst>
              <a:ext uri="{FF2B5EF4-FFF2-40B4-BE49-F238E27FC236}">
                <a16:creationId xmlns:a16="http://schemas.microsoft.com/office/drawing/2014/main" id="{171A705B-DDA4-482C-8FCA-BDD924BE0FFB}"/>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t="-1"/>
          <a:stretch/>
        </p:blipFill>
        <p:spPr>
          <a:xfrm>
            <a:off x="9909074" y="4586233"/>
            <a:ext cx="2192365" cy="2181207"/>
          </a:xfrm>
          <a:custGeom>
            <a:avLst/>
            <a:gdLst>
              <a:gd name="connsiteX0" fmla="*/ 0 w 4434487"/>
              <a:gd name="connsiteY0" fmla="*/ 0 h 2180937"/>
              <a:gd name="connsiteX1" fmla="*/ 4434487 w 4434487"/>
              <a:gd name="connsiteY1" fmla="*/ 0 h 2180937"/>
              <a:gd name="connsiteX2" fmla="*/ 4434487 w 4434487"/>
              <a:gd name="connsiteY2" fmla="*/ 2180937 h 2180937"/>
              <a:gd name="connsiteX3" fmla="*/ 0 w 4434487"/>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7" h="2180937">
                <a:moveTo>
                  <a:pt x="0" y="0"/>
                </a:moveTo>
                <a:lnTo>
                  <a:pt x="4434487" y="0"/>
                </a:lnTo>
                <a:lnTo>
                  <a:pt x="4434487" y="2180937"/>
                </a:lnTo>
                <a:lnTo>
                  <a:pt x="0" y="2180937"/>
                </a:lnTo>
                <a:close/>
              </a:path>
            </a:pathLst>
          </a:custGeom>
          <a:blipFill>
            <a:blip r:embed="rId3" cstate="print">
              <a:extLst>
                <a:ext uri="{28A0092B-C50C-407E-A947-70E740481C1C}">
                  <a14:useLocalDpi xmlns:a14="http://schemas.microsoft.com/office/drawing/2010/main"/>
                </a:ext>
              </a:extLst>
            </a:blip>
            <a:stretch>
              <a:fillRect/>
            </a:stretch>
          </a:blipFill>
          <a:ln w="38100">
            <a:solidFill>
              <a:schemeClr val="bg1"/>
            </a:solidFill>
          </a:ln>
        </p:spPr>
      </p:pic>
      <p:pic>
        <p:nvPicPr>
          <p:cNvPr id="3" name="Picture 2" descr="A person standing in a room&#10;&#10;Description automatically generated">
            <a:extLst>
              <a:ext uri="{FF2B5EF4-FFF2-40B4-BE49-F238E27FC236}">
                <a16:creationId xmlns:a16="http://schemas.microsoft.com/office/drawing/2014/main" id="{78F6036D-10DF-42B9-8400-8FD1620F3780}"/>
              </a:ext>
            </a:extLst>
          </p:cNvPr>
          <p:cNvPicPr>
            <a:picLocks noChangeAspect="1"/>
          </p:cNvPicPr>
          <p:nvPr userDrawn="1"/>
        </p:nvPicPr>
        <p:blipFill rotWithShape="1">
          <a:blip r:embed="rId8" cstate="print">
            <a:extLst>
              <a:ext uri="{28A0092B-C50C-407E-A947-70E740481C1C}">
                <a14:useLocalDpi xmlns:a14="http://schemas.microsoft.com/office/drawing/2010/main"/>
              </a:ext>
            </a:extLst>
          </a:blip>
          <a:srcRect l="22232" r="15271" b="746"/>
          <a:stretch/>
        </p:blipFill>
        <p:spPr>
          <a:xfrm>
            <a:off x="9909075" y="90830"/>
            <a:ext cx="2192365" cy="2180937"/>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a:ln w="38100">
            <a:solidFill>
              <a:schemeClr val="bg1"/>
            </a:solidFill>
          </a:ln>
        </p:spPr>
      </p:pic>
    </p:spTree>
    <p:extLst>
      <p:ext uri="{BB962C8B-B14F-4D97-AF65-F5344CB8AC3E}">
        <p14:creationId xmlns:p14="http://schemas.microsoft.com/office/powerpoint/2010/main" val="2014657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92662"/>
          </a:xfrm>
          <a:noFill/>
        </p:spPr>
        <p:txBody>
          <a:bodyPr tIns="91440" bIns="91440" anchor="t" anchorCtr="0">
            <a:spAutoFit/>
          </a:bodyPr>
          <a:lstStyle>
            <a:lvl1pPr>
              <a:defRPr sz="7200" spc="-98" baseline="0">
                <a:solidFill>
                  <a:schemeClr val="bg1"/>
                </a:solidFill>
              </a:defRPr>
            </a:lvl1pPr>
          </a:lstStyle>
          <a:p>
            <a:r>
              <a:rPr lang="en-US"/>
              <a:t>Section title</a:t>
            </a:r>
          </a:p>
        </p:txBody>
      </p:sp>
    </p:spTree>
    <p:extLst>
      <p:ext uri="{BB962C8B-B14F-4D97-AF65-F5344CB8AC3E}">
        <p14:creationId xmlns:p14="http://schemas.microsoft.com/office/powerpoint/2010/main" val="39071594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2521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742980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2" name="Footer Placeholder 1">
            <a:extLst>
              <a:ext uri="{FF2B5EF4-FFF2-40B4-BE49-F238E27FC236}">
                <a16:creationId xmlns:a16="http://schemas.microsoft.com/office/drawing/2014/main" id="{BC8D9DF4-219B-4475-8887-C3E03F88BC38}"/>
              </a:ext>
            </a:extLst>
          </p:cNvPr>
          <p:cNvSpPr txBox="1">
            <a:spLocks/>
          </p:cNvSpPr>
          <p:nvPr userDrawn="1"/>
        </p:nvSpPr>
        <p:spPr>
          <a:xfrm>
            <a:off x="294703" y="6607631"/>
            <a:ext cx="1884935"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Microsoft Confidential—Internal only</a:t>
            </a:r>
          </a:p>
        </p:txBody>
      </p:sp>
    </p:spTree>
    <p:extLst>
      <p:ext uri="{BB962C8B-B14F-4D97-AF65-F5344CB8AC3E}">
        <p14:creationId xmlns:p14="http://schemas.microsoft.com/office/powerpoint/2010/main" val="1428927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8" name="Footer Placeholder 1">
            <a:extLst>
              <a:ext uri="{FF2B5EF4-FFF2-40B4-BE49-F238E27FC236}">
                <a16:creationId xmlns:a16="http://schemas.microsoft.com/office/drawing/2014/main" id="{E6159C5B-69CB-48B6-B0EE-7EF7E4015FCA}"/>
              </a:ext>
            </a:extLst>
          </p:cNvPr>
          <p:cNvSpPr txBox="1">
            <a:spLocks/>
          </p:cNvSpPr>
          <p:nvPr userDrawn="1"/>
        </p:nvSpPr>
        <p:spPr>
          <a:xfrm>
            <a:off x="294703" y="6607631"/>
            <a:ext cx="4242463" cy="215444"/>
          </a:xfrm>
          <a:prstGeom prst="rect">
            <a:avLst/>
          </a:prstGeom>
        </p:spPr>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mn-lt"/>
                <a:ea typeface="+mn-ea"/>
                <a:cs typeface="+mn-cs"/>
              </a:rPr>
              <a:t>Microsoft Confidential—Internal only</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8122367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cstate="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715001665"/>
      </p:ext>
    </p:extLst>
  </p:cSld>
  <p:clrMap bg1="lt1" tx1="dk1" bg2="lt2" tx2="dk2" accent1="accent1" accent2="accent2" accent3="accent3" accent4="accent4" accent5="accent5" accent6="accent6" hlink="hlink" folHlink="folHlink"/>
  <p:sldLayoutIdLst>
    <p:sldLayoutId id="2147494296" r:id="rId1"/>
    <p:sldLayoutId id="2147494297" r:id="rId2"/>
    <p:sldLayoutId id="2147494298" r:id="rId3"/>
    <p:sldLayoutId id="2147494299" r:id="rId4"/>
    <p:sldLayoutId id="2147494300" r:id="rId5"/>
    <p:sldLayoutId id="2147494301" r:id="rId6"/>
    <p:sldLayoutId id="2147494302" r:id="rId7"/>
    <p:sldLayoutId id="2147494303" r:id="rId8"/>
    <p:sldLayoutId id="2147494304" r:id="rId9"/>
    <p:sldLayoutId id="2147494306" r:id="rId10"/>
    <p:sldLayoutId id="2147494307" r:id="rId11"/>
    <p:sldLayoutId id="2147494308" r:id="rId12"/>
    <p:sldLayoutId id="2147494309" r:id="rId13"/>
    <p:sldLayoutId id="2147494313" r:id="rId14"/>
    <p:sldLayoutId id="2147494314" r:id="rId15"/>
    <p:sldLayoutId id="2147494315" r:id="rId16"/>
    <p:sldLayoutId id="2147494326" r:id="rId17"/>
    <p:sldLayoutId id="2147494327" r:id="rId18"/>
    <p:sldLayoutId id="2147494328" r:id="rId19"/>
    <p:sldLayoutId id="2147494329" r:id="rId20"/>
    <p:sldLayoutId id="2147494330" r:id="rId21"/>
    <p:sldLayoutId id="2147494419" r:id="rId22"/>
    <p:sldLayoutId id="2147494420" r:id="rId23"/>
    <p:sldLayoutId id="2147494421" r:id="rId24"/>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4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40.emf"/><Relationship Id="rId5" Type="http://schemas.openxmlformats.org/officeDocument/2006/relationships/oleObject" Target="../embeddings/oleObject3.bin"/><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complianceofferings"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hyperlink" Target="https://aka.ms/complianceguide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tags" Target="../tags/tag2.xml"/><Relationship Id="rId7" Type="http://schemas.openxmlformats.org/officeDocument/2006/relationships/image" Target="../media/image30.jpeg"/><Relationship Id="rId12" Type="http://schemas.openxmlformats.org/officeDocument/2006/relationships/image" Target="../media/image28.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9.jpeg"/><Relationship Id="rId11" Type="http://schemas.openxmlformats.org/officeDocument/2006/relationships/oleObject" Target="../embeddings/oleObject1.bin"/><Relationship Id="rId5" Type="http://schemas.openxmlformats.org/officeDocument/2006/relationships/notesSlide" Target="../notesSlides/notesSlide2.xml"/><Relationship Id="rId10" Type="http://schemas.openxmlformats.org/officeDocument/2006/relationships/image" Target="../media/image33.jpeg"/><Relationship Id="rId4" Type="http://schemas.openxmlformats.org/officeDocument/2006/relationships/slideLayout" Target="../slideLayouts/slideLayout7.xml"/><Relationship Id="rId9" Type="http://schemas.openxmlformats.org/officeDocument/2006/relationships/image" Target="../media/image32.jpeg"/></Relationships>
</file>

<file path=ppt/slides/_rels/slide20.xml.rels><?xml version="1.0" encoding="UTF-8" standalone="yes"?>
<Relationships xmlns="http://schemas.openxmlformats.org/package/2006/relationships"><Relationship Id="rId8" Type="http://schemas.openxmlformats.org/officeDocument/2006/relationships/hyperlink" Target="https://www.linkedin.com/company/microsoft" TargetMode="External"/><Relationship Id="rId13" Type="http://schemas.openxmlformats.org/officeDocument/2006/relationships/hyperlink" Target="https://nam06.safelinks.protection.outlook.com/?url=https%3A%2F%2Fwww.linkedin.com%2Fshowcase%2Fmicrosoft-cloud-platform&amp;data=04%7C01%7Cayeoh%40microsoft.com%7C2be22e6e26f74734245e08d8d2f2c24e%7C72f988bf86f141af91ab2d7cd011db47%7C1%7C0%7C637491287375102242%7CUnknown%7CTWFpbGZsb3d8eyJWIjoiMC4wLjAwMDAiLCJQIjoiV2luMzIiLCJBTiI6Ik1haWwiLCJXVCI6Mn0%3D%7C1000&amp;sdata=wuYuVgcuCPH4cn%2BU9hAhJrxKk9CdkOUhFshc329RM3g%3D&amp;reserved=0" TargetMode="External"/><Relationship Id="rId3" Type="http://schemas.openxmlformats.org/officeDocument/2006/relationships/image" Target="../media/image60.jpeg"/><Relationship Id="rId7" Type="http://schemas.openxmlformats.org/officeDocument/2006/relationships/hyperlink" Target="https://www.facebook.com/Microsoft/" TargetMode="External"/><Relationship Id="rId12"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twitter.com/Microsoft" TargetMode="External"/><Relationship Id="rId11" Type="http://schemas.openxmlformats.org/officeDocument/2006/relationships/hyperlink" Target="https://nam06.safelinks.protection.outlook.com/?url=https%3A%2F%2Ftwitter.com%2Fmsftfinserv&amp;data=04%7C01%7Cayeoh%40microsoft.com%7C2be22e6e26f74734245e08d8d2f2c24e%7C72f988bf86f141af91ab2d7cd011db47%7C1%7C0%7C637491287375092246%7CUnknown%7CTWFpbGZsb3d8eyJWIjoiMC4wLjAwMDAiLCJQIjoiV2luMzIiLCJBTiI6Ik1haWwiLCJXVCI6Mn0%3D%7C1000&amp;sdata=FSLtVaLgcAB130HuEOgUZGoFXaEyMw067%2BkzO4RgHG8%3D&amp;reserved=0" TargetMode="External"/><Relationship Id="rId5" Type="http://schemas.openxmlformats.org/officeDocument/2006/relationships/hyperlink" Target="../../../Source%20material/aka.ms/cloudforfinancialservices" TargetMode="External"/><Relationship Id="rId10" Type="http://schemas.openxmlformats.org/officeDocument/2006/relationships/hyperlink" Target="https://nam06.safelinks.protection.outlook.com/?url=https%3A%2F%2Fwww.facebook.com%2FMicrosoftinBusiness%2F&amp;data=04%7C01%7Cayeoh%40microsoft.com%7C2be22e6e26f74734245e08d8d2f2c24e%7C72f988bf86f141af91ab2d7cd011db47%7C1%7C0%7C637491287375092246%7CUnknown%7CTWFpbGZsb3d8eyJWIjoiMC4wLjAwMDAiLCJQIjoiV2luMzIiLCJBTiI6Ik1haWwiLCJXVCI6Mn0%3D%7C1000&amp;sdata=aMPAdfQCe9mHZc%2BhBOFDrEup642PMhhNR2bx%2FcQGrKc%3D&amp;reserved=0" TargetMode="External"/><Relationship Id="rId4" Type="http://schemas.openxmlformats.org/officeDocument/2006/relationships/image" Target="../media/image3.png"/><Relationship Id="rId9" Type="http://schemas.openxmlformats.org/officeDocument/2006/relationships/hyperlink" Target="https://twitter.com/MSFTMedia" TargetMode="External"/><Relationship Id="rId1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hyperlink" Target="https://www2.deloitte.com/us/en/insights/industry/financial-services/financial-services-industry-outlooks/insurance-industry-outlook.html"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hyperlink" Target="https://www.mossadams.com/articles/2019/june/2019-risk-survey-bank-director" TargetMode="External"/><Relationship Id="rId5" Type="http://schemas.openxmlformats.org/officeDocument/2006/relationships/hyperlink" Target="https://www.mckinsey.com/business-functions/risk-and-resilience/our-insights/optimizing-data-controls-in-banking" TargetMode="External"/><Relationship Id="rId4" Type="http://schemas.openxmlformats.org/officeDocument/2006/relationships/hyperlink" Target="https://www.mckinsey.com/industries/financial-services/our-insights/banking-matters/how-digital-collaboration-helps-banks-serve-customers-better"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49.png"/><Relationship Id="rId7" Type="http://schemas.microsoft.com/office/2007/relationships/hdphoto" Target="../media/hdphoto1.wdp"/><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slideLayout" Target="../slideLayouts/slideLayout8.xml"/><Relationship Id="rId7" Type="http://schemas.openxmlformats.org/officeDocument/2006/relationships/image" Target="../media/image66.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40.emf"/><Relationship Id="rId5" Type="http://schemas.openxmlformats.org/officeDocument/2006/relationships/oleObject" Target="../embeddings/oleObject4.bin"/><Relationship Id="rId10" Type="http://schemas.openxmlformats.org/officeDocument/2006/relationships/image" Target="../media/image69.svg"/><Relationship Id="rId4" Type="http://schemas.openxmlformats.org/officeDocument/2006/relationships/notesSlide" Target="../notesSlides/notesSlide27.xml"/><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65.png"/><Relationship Id="rId12" Type="http://schemas.openxmlformats.org/officeDocument/2006/relationships/image" Target="../media/image79.png"/><Relationship Id="rId2" Type="http://schemas.openxmlformats.org/officeDocument/2006/relationships/image" Target="../media/image70.png"/><Relationship Id="rId1" Type="http://schemas.openxmlformats.org/officeDocument/2006/relationships/slideLayout" Target="../slideLayouts/slideLayout22.xml"/><Relationship Id="rId6" Type="http://schemas.openxmlformats.org/officeDocument/2006/relationships/image" Target="../media/image74.png"/><Relationship Id="rId11" Type="http://schemas.openxmlformats.org/officeDocument/2006/relationships/image" Target="../media/image78.png"/><Relationship Id="rId5" Type="http://schemas.openxmlformats.org/officeDocument/2006/relationships/image" Target="../media/image73.png"/><Relationship Id="rId10" Type="http://schemas.openxmlformats.org/officeDocument/2006/relationships/image" Target="../media/image77.png"/><Relationship Id="rId4" Type="http://schemas.openxmlformats.org/officeDocument/2006/relationships/image" Target="../media/image72.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svg"/><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slideLayout" Target="../slideLayouts/slideLayout7.xml"/><Relationship Id="rId7" Type="http://schemas.openxmlformats.org/officeDocument/2006/relationships/oleObject" Target="../embeddings/oleObject2.bin"/><Relationship Id="rId12" Type="http://schemas.openxmlformats.org/officeDocument/2006/relationships/image" Target="../media/image37.sv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42.jpeg"/><Relationship Id="rId11" Type="http://schemas.openxmlformats.org/officeDocument/2006/relationships/image" Target="../media/image36.png"/><Relationship Id="rId5" Type="http://schemas.openxmlformats.org/officeDocument/2006/relationships/image" Target="../media/image41.jpeg"/><Relationship Id="rId10" Type="http://schemas.openxmlformats.org/officeDocument/2006/relationships/image" Target="../media/image44.svg"/><Relationship Id="rId4" Type="http://schemas.openxmlformats.org/officeDocument/2006/relationships/notesSlide" Target="../notesSlides/notesSlide5.xml"/><Relationship Id="rId9"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47.gif"/><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4030D4E-46F6-43F6-8285-34DD4DA4D911}"/>
              </a:ext>
            </a:extLst>
          </p:cNvPr>
          <p:cNvSpPr>
            <a:spLocks noGrp="1"/>
          </p:cNvSpPr>
          <p:nvPr>
            <p:ph type="body" sz="quarter" idx="13"/>
          </p:nvPr>
        </p:nvSpPr>
        <p:spPr/>
        <p:txBody>
          <a:bodyPr/>
          <a:lstStyle/>
          <a:p>
            <a:r>
              <a:rPr lang="en-US">
                <a:solidFill>
                  <a:schemeClr val="accent3"/>
                </a:solidFill>
              </a:rPr>
              <a:t>Module 1</a:t>
            </a:r>
          </a:p>
        </p:txBody>
      </p:sp>
      <p:sp>
        <p:nvSpPr>
          <p:cNvPr id="2" name="Title 1">
            <a:extLst>
              <a:ext uri="{FF2B5EF4-FFF2-40B4-BE49-F238E27FC236}">
                <a16:creationId xmlns:a16="http://schemas.microsoft.com/office/drawing/2014/main" id="{41DA2990-DA74-4076-9D27-3947B3659EEA}"/>
              </a:ext>
            </a:extLst>
          </p:cNvPr>
          <p:cNvSpPr>
            <a:spLocks noGrp="1"/>
          </p:cNvSpPr>
          <p:nvPr>
            <p:ph type="title"/>
          </p:nvPr>
        </p:nvSpPr>
        <p:spPr>
          <a:xfrm>
            <a:off x="588262" y="2425541"/>
            <a:ext cx="4898137" cy="1661993"/>
          </a:xfrm>
        </p:spPr>
        <p:txBody>
          <a:bodyPr/>
          <a:lstStyle/>
          <a:p>
            <a:r>
              <a:rPr lang="en-US">
                <a:solidFill>
                  <a:schemeClr val="bg1"/>
                </a:solidFill>
              </a:rPr>
              <a:t>Microsoft Cloud for Financial Services Overview</a:t>
            </a:r>
            <a:endParaRPr lang="en-US"/>
          </a:p>
        </p:txBody>
      </p:sp>
      <p:sp>
        <p:nvSpPr>
          <p:cNvPr id="22" name="Text Placeholder 21">
            <a:extLst>
              <a:ext uri="{FF2B5EF4-FFF2-40B4-BE49-F238E27FC236}">
                <a16:creationId xmlns:a16="http://schemas.microsoft.com/office/drawing/2014/main" id="{286DEBFE-3364-47EC-86C0-6EB364428DFE}"/>
              </a:ext>
            </a:extLst>
          </p:cNvPr>
          <p:cNvSpPr>
            <a:spLocks noGrp="1"/>
          </p:cNvSpPr>
          <p:nvPr>
            <p:ph type="body" sz="quarter" idx="12"/>
          </p:nvPr>
        </p:nvSpPr>
        <p:spPr>
          <a:xfrm>
            <a:off x="582042" y="4093906"/>
            <a:ext cx="4898136" cy="338554"/>
          </a:xfrm>
        </p:spPr>
        <p:txBody>
          <a:bodyPr/>
          <a:lstStyle/>
          <a:p>
            <a:r>
              <a:rPr lang="en-US"/>
              <a:t>November 2021</a:t>
            </a:r>
          </a:p>
        </p:txBody>
      </p:sp>
      <p:grpSp>
        <p:nvGrpSpPr>
          <p:cNvPr id="5" name="Group 4" descr="Microsoft Cloud for Healthcare Logo">
            <a:extLst>
              <a:ext uri="{FF2B5EF4-FFF2-40B4-BE49-F238E27FC236}">
                <a16:creationId xmlns:a16="http://schemas.microsoft.com/office/drawing/2014/main" id="{9176D564-327C-48BD-ADFA-966D9529CCF6}"/>
              </a:ext>
            </a:extLst>
          </p:cNvPr>
          <p:cNvGrpSpPr>
            <a:grpSpLocks noChangeAspect="1"/>
          </p:cNvGrpSpPr>
          <p:nvPr/>
        </p:nvGrpSpPr>
        <p:grpSpPr>
          <a:xfrm>
            <a:off x="4767543" y="316979"/>
            <a:ext cx="831086" cy="831086"/>
            <a:chOff x="809911" y="1120081"/>
            <a:chExt cx="831086" cy="831086"/>
          </a:xfrm>
        </p:grpSpPr>
        <p:grpSp>
          <p:nvGrpSpPr>
            <p:cNvPr id="6" name="Group 5">
              <a:extLst>
                <a:ext uri="{FF2B5EF4-FFF2-40B4-BE49-F238E27FC236}">
                  <a16:creationId xmlns:a16="http://schemas.microsoft.com/office/drawing/2014/main" id="{64A1C9A8-05CF-49BC-9B61-23AF6FC3439D}"/>
                </a:ext>
              </a:extLst>
            </p:cNvPr>
            <p:cNvGrpSpPr>
              <a:grpSpLocks noChangeAspect="1"/>
            </p:cNvGrpSpPr>
            <p:nvPr/>
          </p:nvGrpSpPr>
          <p:grpSpPr>
            <a:xfrm>
              <a:off x="809911" y="1120081"/>
              <a:ext cx="831086" cy="831086"/>
              <a:chOff x="2677356" y="489672"/>
              <a:chExt cx="832104" cy="832104"/>
            </a:xfrm>
          </p:grpSpPr>
          <p:sp>
            <p:nvSpPr>
              <p:cNvPr id="18" name="Oval 17">
                <a:extLst>
                  <a:ext uri="{FF2B5EF4-FFF2-40B4-BE49-F238E27FC236}">
                    <a16:creationId xmlns:a16="http://schemas.microsoft.com/office/drawing/2014/main" id="{A7D9EAF9-75FF-4109-BC1F-352EFD261788}"/>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cs typeface="Segoe UI" pitchFamily="34" charset="0"/>
                </a:endParaRPr>
              </a:p>
            </p:txBody>
          </p:sp>
          <p:sp>
            <p:nvSpPr>
              <p:cNvPr id="19" name="Oval 18">
                <a:extLst>
                  <a:ext uri="{FF2B5EF4-FFF2-40B4-BE49-F238E27FC236}">
                    <a16:creationId xmlns:a16="http://schemas.microsoft.com/office/drawing/2014/main" id="{36FAAEDD-0B2B-4858-A9A1-9F7B4AC0C0B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cs typeface="Segoe UI" pitchFamily="34" charset="0"/>
                </a:endParaRPr>
              </a:p>
            </p:txBody>
          </p:sp>
        </p:grpSp>
        <p:grpSp>
          <p:nvGrpSpPr>
            <p:cNvPr id="7" name="data 3" descr="data, cloud, scale">
              <a:extLst>
                <a:ext uri="{FF2B5EF4-FFF2-40B4-BE49-F238E27FC236}">
                  <a16:creationId xmlns:a16="http://schemas.microsoft.com/office/drawing/2014/main" id="{4709A3C7-695C-4E3B-864D-F3E0B3E0BEFA}"/>
                </a:ext>
              </a:extLst>
            </p:cNvPr>
            <p:cNvGrpSpPr>
              <a:grpSpLocks noChangeAspect="1"/>
            </p:cNvGrpSpPr>
            <p:nvPr/>
          </p:nvGrpSpPr>
          <p:grpSpPr bwMode="auto">
            <a:xfrm>
              <a:off x="944716" y="1255963"/>
              <a:ext cx="561476" cy="559323"/>
              <a:chOff x="5781" y="773"/>
              <a:chExt cx="261" cy="260"/>
            </a:xfrm>
          </p:grpSpPr>
          <p:sp>
            <p:nvSpPr>
              <p:cNvPr id="8" name="AutoShape 87">
                <a:extLst>
                  <a:ext uri="{FF2B5EF4-FFF2-40B4-BE49-F238E27FC236}">
                    <a16:creationId xmlns:a16="http://schemas.microsoft.com/office/drawing/2014/main" id="{8C05EEE3-E481-4FAF-95D0-3D91C0E6BA2E}"/>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9" name="Freeform 89">
                <a:extLst>
                  <a:ext uri="{FF2B5EF4-FFF2-40B4-BE49-F238E27FC236}">
                    <a16:creationId xmlns:a16="http://schemas.microsoft.com/office/drawing/2014/main" id="{811C809C-C44D-49D5-AFD1-DACBCC78777D}"/>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0" name="Freeform 90">
                <a:extLst>
                  <a:ext uri="{FF2B5EF4-FFF2-40B4-BE49-F238E27FC236}">
                    <a16:creationId xmlns:a16="http://schemas.microsoft.com/office/drawing/2014/main" id="{F6553180-4A5B-4554-8371-26C36173EA8B}"/>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1" name="Freeform 91">
                <a:extLst>
                  <a:ext uri="{FF2B5EF4-FFF2-40B4-BE49-F238E27FC236}">
                    <a16:creationId xmlns:a16="http://schemas.microsoft.com/office/drawing/2014/main" id="{86F29D9C-11B2-48D2-ABBB-29B4DDAE0472}"/>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2" name="Freeform 92">
                <a:extLst>
                  <a:ext uri="{FF2B5EF4-FFF2-40B4-BE49-F238E27FC236}">
                    <a16:creationId xmlns:a16="http://schemas.microsoft.com/office/drawing/2014/main" id="{FDA3ED77-AA99-4B7F-86A9-37D42F4EB452}"/>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3" name="Freeform 93">
                <a:extLst>
                  <a:ext uri="{FF2B5EF4-FFF2-40B4-BE49-F238E27FC236}">
                    <a16:creationId xmlns:a16="http://schemas.microsoft.com/office/drawing/2014/main" id="{8CCFFB5F-4AF0-4C84-93FF-1A343E71DFDE}"/>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4" name="Freeform 94">
                <a:extLst>
                  <a:ext uri="{FF2B5EF4-FFF2-40B4-BE49-F238E27FC236}">
                    <a16:creationId xmlns:a16="http://schemas.microsoft.com/office/drawing/2014/main" id="{2AFCDABC-A7B9-4470-9FA2-7F22BADB9747}"/>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5" name="Freeform 95">
                <a:extLst>
                  <a:ext uri="{FF2B5EF4-FFF2-40B4-BE49-F238E27FC236}">
                    <a16:creationId xmlns:a16="http://schemas.microsoft.com/office/drawing/2014/main" id="{E328143C-1E69-41B6-9D8F-44FB7AF272B6}"/>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6" name="Freeform 96">
                <a:extLst>
                  <a:ext uri="{FF2B5EF4-FFF2-40B4-BE49-F238E27FC236}">
                    <a16:creationId xmlns:a16="http://schemas.microsoft.com/office/drawing/2014/main" id="{6081F5BB-E8A6-4DB0-BF79-FD6F15343920}"/>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sp>
            <p:nvSpPr>
              <p:cNvPr id="17" name="Freeform 97">
                <a:extLst>
                  <a:ext uri="{FF2B5EF4-FFF2-40B4-BE49-F238E27FC236}">
                    <a16:creationId xmlns:a16="http://schemas.microsoft.com/office/drawing/2014/main" id="{F8E73C09-0835-43F7-A400-7A4B351F9D58}"/>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78D4"/>
                  </a:solidFill>
                  <a:effectLst/>
                  <a:uLnTx/>
                  <a:uFillTx/>
                </a:endParaRPr>
              </a:p>
            </p:txBody>
          </p:sp>
        </p:grpSp>
      </p:grpSp>
    </p:spTree>
    <p:extLst>
      <p:ext uri="{BB962C8B-B14F-4D97-AF65-F5344CB8AC3E}">
        <p14:creationId xmlns:p14="http://schemas.microsoft.com/office/powerpoint/2010/main" val="317762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BE3507B-2ED9-4B6F-9809-1771D6985716}"/>
              </a:ext>
            </a:extLst>
          </p:cNvPr>
          <p:cNvGrpSpPr/>
          <p:nvPr/>
        </p:nvGrpSpPr>
        <p:grpSpPr>
          <a:xfrm>
            <a:off x="584200" y="2416663"/>
            <a:ext cx="4778022" cy="3608052"/>
            <a:chOff x="-4778022" y="2416663"/>
            <a:chExt cx="4778022" cy="3608052"/>
          </a:xfrm>
        </p:grpSpPr>
        <p:sp>
          <p:nvSpPr>
            <p:cNvPr id="46" name="TextBox 1">
              <a:extLst>
                <a:ext uri="{FF2B5EF4-FFF2-40B4-BE49-F238E27FC236}">
                  <a16:creationId xmlns:a16="http://schemas.microsoft.com/office/drawing/2014/main" id="{5B1EFE15-67B3-47F5-B723-1DE6995F6B9B}"/>
                </a:ext>
              </a:extLst>
            </p:cNvPr>
            <p:cNvSpPr txBox="1"/>
            <p:nvPr/>
          </p:nvSpPr>
          <p:spPr>
            <a:xfrm>
              <a:off x="-4707660" y="24166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Personalization</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Financial understanding helps personalize interactions for meaningful engagement</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sp>
          <p:nvSpPr>
            <p:cNvPr id="47" name="TextBox 2">
              <a:extLst>
                <a:ext uri="{FF2B5EF4-FFF2-40B4-BE49-F238E27FC236}">
                  <a16:creationId xmlns:a16="http://schemas.microsoft.com/office/drawing/2014/main" id="{5AFAF484-5620-4CC1-A50B-42225807A326}"/>
                </a:ext>
              </a:extLst>
            </p:cNvPr>
            <p:cNvSpPr txBox="1"/>
            <p:nvPr/>
          </p:nvSpPr>
          <p:spPr>
            <a:xfrm>
              <a:off x="-4707660" y="3705685"/>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Customer service center</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lang="en-US" sz="1600" kern="0">
                  <a:solidFill>
                    <a:srgbClr val="000000"/>
                  </a:solidFill>
                  <a:latin typeface="Segoe UI"/>
                </a:rPr>
                <a:t>Unified customer profiles help empower service agents with the right information to drive towards quick resolution</a:t>
              </a:r>
            </a:p>
          </p:txBody>
        </p:sp>
        <p:sp>
          <p:nvSpPr>
            <p:cNvPr id="48" name="TextBox 3">
              <a:extLst>
                <a:ext uri="{FF2B5EF4-FFF2-40B4-BE49-F238E27FC236}">
                  <a16:creationId xmlns:a16="http://schemas.microsoft.com/office/drawing/2014/main" id="{6EF92DA3-0892-43C6-88D3-640C9FA95EB9}"/>
                </a:ext>
              </a:extLst>
            </p:cNvPr>
            <p:cNvSpPr txBox="1"/>
            <p:nvPr/>
          </p:nvSpPr>
          <p:spPr>
            <a:xfrm>
              <a:off x="-4707660" y="5110315"/>
              <a:ext cx="4707660"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Omnichannel experiences</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A unified agent desktop helps deliver consistent, connected experiences across channels including voice, messaging, and social</a:t>
              </a:r>
            </a:p>
          </p:txBody>
        </p:sp>
        <p:cxnSp>
          <p:nvCxnSpPr>
            <p:cNvPr id="49" name="Straight Connector 48">
              <a:extLst>
                <a:ext uri="{FF2B5EF4-FFF2-40B4-BE49-F238E27FC236}">
                  <a16:creationId xmlns:a16="http://schemas.microsoft.com/office/drawing/2014/main" id="{532A80A7-8813-4136-8891-9161FB8E0585}"/>
                </a:ext>
                <a:ext uri="{C183D7F6-B498-43B3-948B-1728B52AA6E4}">
                  <adec:decorative xmlns:adec="http://schemas.microsoft.com/office/drawing/2017/decorative" val="1"/>
                </a:ext>
              </a:extLst>
            </p:cNvPr>
            <p:cNvCxnSpPr>
              <a:cxnSpLocks/>
            </p:cNvCxnSpPr>
            <p:nvPr/>
          </p:nvCxnSpPr>
          <p:spPr>
            <a:xfrm>
              <a:off x="-4778022" y="3429000"/>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CBBCE62-8962-4645-8F18-1CBFD2009B67}"/>
                </a:ext>
                <a:ext uri="{C183D7F6-B498-43B3-948B-1728B52AA6E4}">
                  <adec:decorative xmlns:adec="http://schemas.microsoft.com/office/drawing/2017/decorative" val="1"/>
                </a:ext>
              </a:extLst>
            </p:cNvPr>
            <p:cNvCxnSpPr>
              <a:cxnSpLocks/>
            </p:cNvCxnSpPr>
            <p:nvPr/>
          </p:nvCxnSpPr>
          <p:spPr>
            <a:xfrm>
              <a:off x="-4778022" y="4871191"/>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09773D63-6A1F-4918-A94C-EFD8BB8D93E6}"/>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190FC188-0F3C-445D-B65E-39249FE01B58}"/>
              </a:ext>
            </a:extLst>
          </p:cNvPr>
          <p:cNvSpPr/>
          <p:nvPr/>
        </p:nvSpPr>
        <p:spPr bwMode="auto">
          <a:xfrm>
            <a:off x="584877" y="1406092"/>
            <a:ext cx="11751903"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Help personalize customer interactions with relevant financial information to accelerate time to resolution</a:t>
            </a:r>
          </a:p>
        </p:txBody>
      </p:sp>
      <p:sp>
        <p:nvSpPr>
          <p:cNvPr id="101" name="Rectangle 100">
            <a:extLst>
              <a:ext uri="{FF2B5EF4-FFF2-40B4-BE49-F238E27FC236}">
                <a16:creationId xmlns:a16="http://schemas.microsoft.com/office/drawing/2014/main" id="{CCA5A5EF-5AC2-4A87-9F47-1220849CC1D6}"/>
              </a:ext>
            </a:extLst>
          </p:cNvPr>
          <p:cNvSpPr/>
          <p:nvPr/>
        </p:nvSpPr>
        <p:spPr bwMode="auto">
          <a:xfrm flipH="1">
            <a:off x="9906935" y="75050"/>
            <a:ext cx="751107" cy="651938"/>
          </a:xfrm>
          <a:prstGeom prst="rect">
            <a:avLst/>
          </a:prstGeom>
          <a:solidFill>
            <a:schemeClr val="bg1">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0F66AAB6-E43E-4117-9D2B-1CFCD4B181AC}"/>
              </a:ext>
            </a:extLst>
          </p:cNvPr>
          <p:cNvSpPr>
            <a:spLocks noGrp="1"/>
          </p:cNvSpPr>
          <p:nvPr>
            <p:ph type="title"/>
          </p:nvPr>
        </p:nvSpPr>
        <p:spPr/>
        <p:txBody>
          <a:bodyPr/>
          <a:lstStyle/>
          <a:p>
            <a:r>
              <a:rPr lang="en-US"/>
              <a:t>Banking customer engagement </a:t>
            </a:r>
          </a:p>
        </p:txBody>
      </p:sp>
      <p:grpSp>
        <p:nvGrpSpPr>
          <p:cNvPr id="42" name="Group 41">
            <a:extLst>
              <a:ext uri="{FF2B5EF4-FFF2-40B4-BE49-F238E27FC236}">
                <a16:creationId xmlns:a16="http://schemas.microsoft.com/office/drawing/2014/main" id="{80FA9CDE-D014-4C1B-9874-8F80F1F0B977}"/>
              </a:ext>
            </a:extLst>
          </p:cNvPr>
          <p:cNvGrpSpPr/>
          <p:nvPr/>
        </p:nvGrpSpPr>
        <p:grpSpPr>
          <a:xfrm>
            <a:off x="10915717" y="172480"/>
            <a:ext cx="969264" cy="969264"/>
            <a:chOff x="7090776" y="10336066"/>
            <a:chExt cx="502920" cy="502920"/>
          </a:xfrm>
        </p:grpSpPr>
        <p:sp>
          <p:nvSpPr>
            <p:cNvPr id="43" name="Oval 42">
              <a:extLst>
                <a:ext uri="{FF2B5EF4-FFF2-40B4-BE49-F238E27FC236}">
                  <a16:creationId xmlns:a16="http://schemas.microsoft.com/office/drawing/2014/main" id="{6FB80226-E66F-4D92-9F03-98E00BEB39AE}"/>
                </a:ext>
              </a:extLst>
            </p:cNvPr>
            <p:cNvSpPr>
              <a:spLocks/>
            </p:cNvSpPr>
            <p:nvPr/>
          </p:nvSpPr>
          <p:spPr bwMode="auto">
            <a:xfrm>
              <a:off x="7090776" y="10336066"/>
              <a:ext cx="502920" cy="50292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FB6B9F68-4C0A-4A40-B2B9-4CA56299B828}"/>
                </a:ext>
              </a:extLst>
            </p:cNvPr>
            <p:cNvSpPr>
              <a:spLocks/>
            </p:cNvSpPr>
            <p:nvPr/>
          </p:nvSpPr>
          <p:spPr bwMode="auto">
            <a:xfrm>
              <a:off x="7116378" y="10361668"/>
              <a:ext cx="451716" cy="451716"/>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45" name="Group 44">
              <a:extLst>
                <a:ext uri="{FF2B5EF4-FFF2-40B4-BE49-F238E27FC236}">
                  <a16:creationId xmlns:a16="http://schemas.microsoft.com/office/drawing/2014/main" id="{39DC6F5B-AFF5-4A87-9026-F660FAF3D479}"/>
                </a:ext>
              </a:extLst>
            </p:cNvPr>
            <p:cNvGrpSpPr/>
            <p:nvPr/>
          </p:nvGrpSpPr>
          <p:grpSpPr>
            <a:xfrm>
              <a:off x="7243486" y="10421377"/>
              <a:ext cx="197501" cy="332297"/>
              <a:chOff x="4214670" y="-341384"/>
              <a:chExt cx="326374" cy="549128"/>
            </a:xfrm>
          </p:grpSpPr>
          <p:sp>
            <p:nvSpPr>
              <p:cNvPr id="62" name="Graphic 404">
                <a:extLst>
                  <a:ext uri="{FF2B5EF4-FFF2-40B4-BE49-F238E27FC236}">
                    <a16:creationId xmlns:a16="http://schemas.microsoft.com/office/drawing/2014/main" id="{3A9BB58A-9E08-430D-9C49-B6D2E9D91E19}"/>
                  </a:ext>
                </a:extLst>
              </p:cNvPr>
              <p:cNvSpPr/>
              <p:nvPr/>
            </p:nvSpPr>
            <p:spPr>
              <a:xfrm>
                <a:off x="4214670" y="-341384"/>
                <a:ext cx="326374" cy="549128"/>
              </a:xfrm>
              <a:custGeom>
                <a:avLst/>
                <a:gdLst>
                  <a:gd name="connsiteX0" fmla="*/ 441008 w 561022"/>
                  <a:gd name="connsiteY0" fmla="*/ 0 h 943927"/>
                  <a:gd name="connsiteX1" fmla="*/ 120015 w 561022"/>
                  <a:gd name="connsiteY1" fmla="*/ 0 h 943927"/>
                  <a:gd name="connsiteX2" fmla="*/ 0 w 561022"/>
                  <a:gd name="connsiteY2" fmla="*/ 120968 h 943927"/>
                  <a:gd name="connsiteX3" fmla="*/ 0 w 561022"/>
                  <a:gd name="connsiteY3" fmla="*/ 822960 h 943927"/>
                  <a:gd name="connsiteX4" fmla="*/ 120015 w 561022"/>
                  <a:gd name="connsiteY4" fmla="*/ 943928 h 943927"/>
                  <a:gd name="connsiteX5" fmla="*/ 441008 w 561022"/>
                  <a:gd name="connsiteY5" fmla="*/ 943928 h 943927"/>
                  <a:gd name="connsiteX6" fmla="*/ 561023 w 561022"/>
                  <a:gd name="connsiteY6" fmla="*/ 822960 h 943927"/>
                  <a:gd name="connsiteX7" fmla="*/ 561023 w 561022"/>
                  <a:gd name="connsiteY7" fmla="*/ 120968 h 943927"/>
                  <a:gd name="connsiteX8" fmla="*/ 441008 w 561022"/>
                  <a:gd name="connsiteY8" fmla="*/ 0 h 943927"/>
                  <a:gd name="connsiteX9" fmla="*/ 280988 w 561022"/>
                  <a:gd name="connsiteY9" fmla="*/ 862965 h 943927"/>
                  <a:gd name="connsiteX10" fmla="*/ 245745 w 561022"/>
                  <a:gd name="connsiteY10" fmla="*/ 827723 h 943927"/>
                  <a:gd name="connsiteX11" fmla="*/ 280988 w 561022"/>
                  <a:gd name="connsiteY11" fmla="*/ 792480 h 943927"/>
                  <a:gd name="connsiteX12" fmla="*/ 316230 w 561022"/>
                  <a:gd name="connsiteY12" fmla="*/ 827723 h 943927"/>
                  <a:gd name="connsiteX13" fmla="*/ 280988 w 561022"/>
                  <a:gd name="connsiteY13" fmla="*/ 862965 h 943927"/>
                  <a:gd name="connsiteX14" fmla="*/ 501015 w 561022"/>
                  <a:gd name="connsiteY14" fmla="*/ 741998 h 943927"/>
                  <a:gd name="connsiteX15" fmla="*/ 60960 w 561022"/>
                  <a:gd name="connsiteY15" fmla="*/ 741998 h 943927"/>
                  <a:gd name="connsiteX16" fmla="*/ 60960 w 561022"/>
                  <a:gd name="connsiteY16" fmla="*/ 103823 h 943927"/>
                  <a:gd name="connsiteX17" fmla="*/ 501015 w 561022"/>
                  <a:gd name="connsiteY17" fmla="*/ 103823 h 943927"/>
                  <a:gd name="connsiteX18" fmla="*/ 501015 w 561022"/>
                  <a:gd name="connsiteY18" fmla="*/ 741998 h 94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1022" h="943927">
                    <a:moveTo>
                      <a:pt x="441008" y="0"/>
                    </a:moveTo>
                    <a:lnTo>
                      <a:pt x="120015" y="0"/>
                    </a:lnTo>
                    <a:cubicBezTo>
                      <a:pt x="54293" y="0"/>
                      <a:pt x="0" y="54293"/>
                      <a:pt x="0" y="120968"/>
                    </a:cubicBezTo>
                    <a:lnTo>
                      <a:pt x="0" y="822960"/>
                    </a:lnTo>
                    <a:cubicBezTo>
                      <a:pt x="0" y="889635"/>
                      <a:pt x="53340" y="943928"/>
                      <a:pt x="120015" y="943928"/>
                    </a:cubicBezTo>
                    <a:lnTo>
                      <a:pt x="441008" y="943928"/>
                    </a:lnTo>
                    <a:cubicBezTo>
                      <a:pt x="506730" y="943928"/>
                      <a:pt x="561023" y="889635"/>
                      <a:pt x="561023" y="822960"/>
                    </a:cubicBezTo>
                    <a:lnTo>
                      <a:pt x="561023" y="120968"/>
                    </a:lnTo>
                    <a:cubicBezTo>
                      <a:pt x="561023" y="54293"/>
                      <a:pt x="507683" y="0"/>
                      <a:pt x="441008" y="0"/>
                    </a:cubicBezTo>
                    <a:close/>
                    <a:moveTo>
                      <a:pt x="280988" y="862965"/>
                    </a:moveTo>
                    <a:cubicBezTo>
                      <a:pt x="261938" y="862965"/>
                      <a:pt x="245745" y="846773"/>
                      <a:pt x="245745" y="827723"/>
                    </a:cubicBezTo>
                    <a:cubicBezTo>
                      <a:pt x="245745" y="807720"/>
                      <a:pt x="261938" y="792480"/>
                      <a:pt x="280988" y="792480"/>
                    </a:cubicBezTo>
                    <a:cubicBezTo>
                      <a:pt x="300990" y="792480"/>
                      <a:pt x="316230" y="808673"/>
                      <a:pt x="316230" y="827723"/>
                    </a:cubicBezTo>
                    <a:cubicBezTo>
                      <a:pt x="316230" y="846773"/>
                      <a:pt x="300038" y="862965"/>
                      <a:pt x="280988" y="862965"/>
                    </a:cubicBezTo>
                    <a:close/>
                    <a:moveTo>
                      <a:pt x="501015" y="741998"/>
                    </a:moveTo>
                    <a:lnTo>
                      <a:pt x="60960" y="741998"/>
                    </a:lnTo>
                    <a:lnTo>
                      <a:pt x="60960" y="103823"/>
                    </a:lnTo>
                    <a:lnTo>
                      <a:pt x="501015" y="103823"/>
                    </a:lnTo>
                    <a:lnTo>
                      <a:pt x="501015" y="74199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14AD685F-79FA-41AB-9DDA-826BB9A3F536}"/>
                  </a:ext>
                </a:extLst>
              </p:cNvPr>
              <p:cNvGrpSpPr/>
              <p:nvPr/>
            </p:nvGrpSpPr>
            <p:grpSpPr>
              <a:xfrm>
                <a:off x="4272893" y="-164306"/>
                <a:ext cx="225215" cy="144634"/>
                <a:chOff x="8623961" y="1356955"/>
                <a:chExt cx="475069" cy="305097"/>
              </a:xfrm>
            </p:grpSpPr>
            <p:pic>
              <p:nvPicPr>
                <p:cNvPr id="64" name="Graphic 63">
                  <a:extLst>
                    <a:ext uri="{FF2B5EF4-FFF2-40B4-BE49-F238E27FC236}">
                      <a16:creationId xmlns:a16="http://schemas.microsoft.com/office/drawing/2014/main" id="{47E2B435-4A8D-47C7-B1AB-93416E6C648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3961" y="1423086"/>
                  <a:ext cx="238968" cy="238966"/>
                </a:xfrm>
                <a:prstGeom prst="rect">
                  <a:avLst/>
                </a:prstGeom>
              </p:spPr>
            </p:pic>
            <p:pic>
              <p:nvPicPr>
                <p:cNvPr id="66" name="Graphic 65">
                  <a:extLst>
                    <a:ext uri="{FF2B5EF4-FFF2-40B4-BE49-F238E27FC236}">
                      <a16:creationId xmlns:a16="http://schemas.microsoft.com/office/drawing/2014/main" id="{85448E04-B151-4D04-BA39-4791772C126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6260" y="1356955"/>
                  <a:ext cx="252770" cy="252770"/>
                </a:xfrm>
                <a:prstGeom prst="rect">
                  <a:avLst/>
                </a:prstGeom>
              </p:spPr>
            </p:pic>
          </p:grpSp>
        </p:grpSp>
      </p:grpSp>
      <p:pic>
        <p:nvPicPr>
          <p:cNvPr id="23" name="Picture 22">
            <a:extLst>
              <a:ext uri="{FF2B5EF4-FFF2-40B4-BE49-F238E27FC236}">
                <a16:creationId xmlns:a16="http://schemas.microsoft.com/office/drawing/2014/main" id="{978FDA43-C742-478D-91F9-570C9CAC232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0658" y="2723371"/>
            <a:ext cx="5902572" cy="3302993"/>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16C422DF-6037-4544-AA6B-0139024A51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2874" y="2423042"/>
            <a:ext cx="6321787" cy="3856650"/>
          </a:xfrm>
          <a:prstGeom prst="rect">
            <a:avLst/>
          </a:prstGeom>
        </p:spPr>
      </p:pic>
      <p:sp>
        <p:nvSpPr>
          <p:cNvPr id="22" name="Rectangle 21">
            <a:extLst>
              <a:ext uri="{FF2B5EF4-FFF2-40B4-BE49-F238E27FC236}">
                <a16:creationId xmlns:a16="http://schemas.microsoft.com/office/drawing/2014/main" id="{170DB7F5-B861-4F43-8743-8C033EB9EC6C}"/>
              </a:ext>
            </a:extLst>
          </p:cNvPr>
          <p:cNvSpPr/>
          <p:nvPr/>
        </p:nvSpPr>
        <p:spPr bwMode="auto">
          <a:xfrm>
            <a:off x="10578542" y="6229609"/>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800" i="1">
                <a:solidFill>
                  <a:schemeClr val="accent1"/>
                </a:solidFill>
                <a:ea typeface="Segoe UI" pitchFamily="34" charset="0"/>
                <a:cs typeface="Segoe UI" pitchFamily="34" charset="0"/>
              </a:rPr>
              <a:t>Public preview edition</a:t>
            </a:r>
          </a:p>
        </p:txBody>
      </p:sp>
    </p:spTree>
    <p:extLst>
      <p:ext uri="{BB962C8B-B14F-4D97-AF65-F5344CB8AC3E}">
        <p14:creationId xmlns:p14="http://schemas.microsoft.com/office/powerpoint/2010/main" val="268493662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40" y="2784348"/>
            <a:ext cx="7976616" cy="498598"/>
          </a:xfrm>
        </p:spPr>
        <p:txBody>
          <a:bodyPr/>
          <a:lstStyle/>
          <a:p>
            <a:r>
              <a:rPr lang="en-US">
                <a:solidFill>
                  <a:schemeClr val="accent3"/>
                </a:solidFill>
              </a:rPr>
              <a:t>Combatting financial crime</a:t>
            </a:r>
          </a:p>
        </p:txBody>
      </p:sp>
      <p:sp>
        <p:nvSpPr>
          <p:cNvPr id="341" name="TextBox 340">
            <a:extLst>
              <a:ext uri="{FF2B5EF4-FFF2-40B4-BE49-F238E27FC236}">
                <a16:creationId xmlns:a16="http://schemas.microsoft.com/office/drawing/2014/main" id="{3796B5A3-CB9A-45E3-B0F6-AEE66D8C9F3E}"/>
              </a:ext>
            </a:extLst>
          </p:cNvPr>
          <p:cNvSpPr txBox="1"/>
          <p:nvPr/>
        </p:nvSpPr>
        <p:spPr>
          <a:xfrm>
            <a:off x="449580" y="3422449"/>
            <a:ext cx="10706100" cy="584775"/>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Calibri" panose="020F0502020204030204" pitchFamily="34" charset="0"/>
                <a:cs typeface="+mn-cs"/>
              </a:rPr>
              <a:t>“Next-gen tech can increase productivity in financial crime operations by 30-75%. These are significant numbers as global spending on AML and fraud operations is estimated at $31.6B for 2020.”</a:t>
            </a:r>
          </a:p>
        </p:txBody>
      </p:sp>
      <p:sp>
        <p:nvSpPr>
          <p:cNvPr id="698" name="TextBox 697">
            <a:extLst>
              <a:ext uri="{FF2B5EF4-FFF2-40B4-BE49-F238E27FC236}">
                <a16:creationId xmlns:a16="http://schemas.microsoft.com/office/drawing/2014/main" id="{D7B5A2A8-EEA5-4FFA-8025-7AD40950CDC3}"/>
              </a:ext>
            </a:extLst>
          </p:cNvPr>
          <p:cNvSpPr txBox="1"/>
          <p:nvPr/>
        </p:nvSpPr>
        <p:spPr>
          <a:xfrm>
            <a:off x="7581901" y="3984394"/>
            <a:ext cx="3162300" cy="500137"/>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 </a:t>
            </a:r>
            <a:r>
              <a:rPr kumimoji="0" lang="en-US" sz="1200" b="0" i="0" u="none" strike="noStrike" kern="1200" cap="none" spc="0" normalizeH="0" baseline="0" noProof="0">
                <a:ln>
                  <a:noFill/>
                </a:ln>
                <a:solidFill>
                  <a:srgbClr val="FFFFFF"/>
                </a:solidFill>
                <a:effectLst/>
                <a:uLnTx/>
                <a:uFillTx/>
                <a:latin typeface="Segoe UI Semibold"/>
                <a:ea typeface="+mn-ea"/>
                <a:cs typeface="+mn-cs"/>
              </a:rPr>
              <a:t>Neil Katkov, PhD</a:t>
            </a:r>
          </a:p>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Head of Risk and Compliance, </a:t>
            </a:r>
            <a:r>
              <a:rPr kumimoji="0" lang="en-US" sz="1200" b="0" i="0" u="none" strike="noStrike" kern="1200" cap="none" spc="0" normalizeH="0" baseline="0" noProof="0" err="1">
                <a:ln>
                  <a:noFill/>
                </a:ln>
                <a:solidFill>
                  <a:srgbClr val="FFFFFF"/>
                </a:solidFill>
                <a:effectLst/>
                <a:uLnTx/>
                <a:uFillTx/>
                <a:latin typeface="Segoe UI"/>
                <a:ea typeface="+mn-ea"/>
                <a:cs typeface="+mn-cs"/>
              </a:rPr>
              <a:t>Celent</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09234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Graphical user interface, table&#10;&#10;Description automatically generated">
            <a:extLst>
              <a:ext uri="{FF2B5EF4-FFF2-40B4-BE49-F238E27FC236}">
                <a16:creationId xmlns:a16="http://schemas.microsoft.com/office/drawing/2014/main" id="{B9F10DEC-003C-4A7E-9EC5-EDA2B720F486}"/>
              </a:ext>
            </a:extLst>
          </p:cNvPr>
          <p:cNvPicPr>
            <a:picLocks noChangeAspect="1"/>
          </p:cNvPicPr>
          <p:nvPr/>
        </p:nvPicPr>
        <p:blipFill rotWithShape="1">
          <a:blip r:embed="rId3">
            <a:extLst>
              <a:ext uri="{28A0092B-C50C-407E-A947-70E740481C1C}">
                <a14:useLocalDpi xmlns:a14="http://schemas.microsoft.com/office/drawing/2010/main" val="0"/>
              </a:ext>
            </a:extLst>
          </a:blip>
          <a:srcRect t="1576" b="6944"/>
          <a:stretch/>
        </p:blipFill>
        <p:spPr>
          <a:xfrm>
            <a:off x="5911137" y="2495860"/>
            <a:ext cx="5915286" cy="3399735"/>
          </a:xfrm>
          <a:prstGeom prst="rect">
            <a:avLst/>
          </a:prstGeom>
        </p:spPr>
      </p:pic>
      <p:pic>
        <p:nvPicPr>
          <p:cNvPr id="24" name="Picture 23" descr="A picture containing graphical user interface&#10;&#10;Description automatically generated">
            <a:extLst>
              <a:ext uri="{FF2B5EF4-FFF2-40B4-BE49-F238E27FC236}">
                <a16:creationId xmlns:a16="http://schemas.microsoft.com/office/drawing/2014/main" id="{B26F156F-7CC0-4907-88D9-E4FB646A52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2204640"/>
            <a:ext cx="6321787" cy="3856650"/>
          </a:xfrm>
          <a:prstGeom prst="rect">
            <a:avLst/>
          </a:prstGeom>
        </p:spPr>
      </p:pic>
      <p:sp>
        <p:nvSpPr>
          <p:cNvPr id="12" name="Rectangle 11">
            <a:extLst>
              <a:ext uri="{FF2B5EF4-FFF2-40B4-BE49-F238E27FC236}">
                <a16:creationId xmlns:a16="http://schemas.microsoft.com/office/drawing/2014/main" id="{F9F1D5AA-1CBC-4D3B-94BA-D7376CFF5E7D}"/>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18A9500-EDED-447A-BF5A-676CA590CD4F}"/>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Help prevent fraudulent digital account creation and account takeover  </a:t>
            </a:r>
          </a:p>
        </p:txBody>
      </p:sp>
      <p:sp>
        <p:nvSpPr>
          <p:cNvPr id="6" name="Title 5">
            <a:extLst>
              <a:ext uri="{FF2B5EF4-FFF2-40B4-BE49-F238E27FC236}">
                <a16:creationId xmlns:a16="http://schemas.microsoft.com/office/drawing/2014/main" id="{50576B7F-BFF4-4ADF-AE0A-0376CD08D70E}"/>
              </a:ext>
            </a:extLst>
          </p:cNvPr>
          <p:cNvSpPr>
            <a:spLocks noGrp="1"/>
          </p:cNvSpPr>
          <p:nvPr>
            <p:ph type="title"/>
          </p:nvPr>
        </p:nvSpPr>
        <p:spPr/>
        <p:txBody>
          <a:bodyPr/>
          <a:lstStyle/>
          <a:p>
            <a:r>
              <a:rPr lang="en-US"/>
              <a:t>Account protection</a:t>
            </a:r>
          </a:p>
        </p:txBody>
      </p:sp>
      <p:sp>
        <p:nvSpPr>
          <p:cNvPr id="30" name="TextBox 1">
            <a:extLst>
              <a:ext uri="{FF2B5EF4-FFF2-40B4-BE49-F238E27FC236}">
                <a16:creationId xmlns:a16="http://schemas.microsoft.com/office/drawing/2014/main" id="{CA98A675-6EB2-4DCA-9623-0D4A38B6F763}"/>
              </a:ext>
            </a:extLst>
          </p:cNvPr>
          <p:cNvSpPr txBox="1"/>
          <p:nvPr/>
        </p:nvSpPr>
        <p:spPr>
          <a:xfrm>
            <a:off x="654562" y="24166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Risk assessment and bot protection</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Take advantage of these two key services in a single solution</a:t>
            </a:r>
          </a:p>
        </p:txBody>
      </p:sp>
      <p:sp>
        <p:nvSpPr>
          <p:cNvPr id="31" name="TextBox 2">
            <a:extLst>
              <a:ext uri="{FF2B5EF4-FFF2-40B4-BE49-F238E27FC236}">
                <a16:creationId xmlns:a16="http://schemas.microsoft.com/office/drawing/2014/main" id="{0384FC62-F144-4C72-8A10-EA96DDD72C59}"/>
              </a:ext>
            </a:extLst>
          </p:cNvPr>
          <p:cNvSpPr txBox="1"/>
          <p:nvPr/>
        </p:nvSpPr>
        <p:spPr>
          <a:xfrm>
            <a:off x="654562" y="36648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Simple integration</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lang="en-US" sz="1600" kern="0">
                <a:solidFill>
                  <a:srgbClr val="000000"/>
                </a:solidFill>
                <a:latin typeface="Segoe UI"/>
              </a:rPr>
              <a:t>An API within this SaaS solutions helps you easily</a:t>
            </a:r>
            <a:r>
              <a:rPr kumimoji="0" lang="en-US" sz="1600" b="0" i="0" u="none" strike="noStrike" kern="0" cap="none" spc="0" normalizeH="0" baseline="0" noProof="0">
                <a:ln>
                  <a:noFill/>
                </a:ln>
                <a:solidFill>
                  <a:srgbClr val="000000"/>
                </a:solidFill>
                <a:effectLst/>
                <a:uLnTx/>
                <a:uFillTx/>
                <a:latin typeface="Segoe UI"/>
                <a:ea typeface="+mn-ea"/>
                <a:cs typeface="+mn-cs"/>
              </a:rPr>
              <a:t> integrate with your existing systems</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sp>
        <p:nvSpPr>
          <p:cNvPr id="32" name="TextBox 3">
            <a:extLst>
              <a:ext uri="{FF2B5EF4-FFF2-40B4-BE49-F238E27FC236}">
                <a16:creationId xmlns:a16="http://schemas.microsoft.com/office/drawing/2014/main" id="{0486AE2D-762B-4EC8-9405-A15B0BCA19D5}"/>
              </a:ext>
            </a:extLst>
          </p:cNvPr>
          <p:cNvSpPr txBox="1"/>
          <p:nvPr/>
        </p:nvSpPr>
        <p:spPr>
          <a:xfrm>
            <a:off x="654562" y="4913065"/>
            <a:ext cx="4707660" cy="1077685"/>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Built-in compliance</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Leverage an approach built for compliance with encryption of data in transit and at rest</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cxnSp>
        <p:nvCxnSpPr>
          <p:cNvPr id="33" name="Straight Connector 32">
            <a:extLst>
              <a:ext uri="{FF2B5EF4-FFF2-40B4-BE49-F238E27FC236}">
                <a16:creationId xmlns:a16="http://schemas.microsoft.com/office/drawing/2014/main" id="{3B7A08A1-7810-46BD-A8A4-38D15BD4F9EF}"/>
              </a:ext>
              <a:ext uri="{C183D7F6-B498-43B3-948B-1728B52AA6E4}">
                <adec:decorative xmlns:adec="http://schemas.microsoft.com/office/drawing/2017/decorative" val="1"/>
              </a:ext>
            </a:extLst>
          </p:cNvPr>
          <p:cNvCxnSpPr>
            <a:cxnSpLocks/>
          </p:cNvCxnSpPr>
          <p:nvPr/>
        </p:nvCxnSpPr>
        <p:spPr>
          <a:xfrm>
            <a:off x="584200" y="34979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2B11ED-9026-4331-BB2A-BE0F188BCCA5}"/>
              </a:ext>
              <a:ext uri="{C183D7F6-B498-43B3-948B-1728B52AA6E4}">
                <adec:decorative xmlns:adec="http://schemas.microsoft.com/office/drawing/2017/decorative" val="1"/>
              </a:ext>
            </a:extLst>
          </p:cNvPr>
          <p:cNvCxnSpPr>
            <a:cxnSpLocks/>
          </p:cNvCxnSpPr>
          <p:nvPr/>
        </p:nvCxnSpPr>
        <p:spPr>
          <a:xfrm>
            <a:off x="584200" y="47461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D90ED02C-3B79-4102-926E-DB61585914B4}"/>
              </a:ext>
            </a:extLst>
          </p:cNvPr>
          <p:cNvGrpSpPr>
            <a:grpSpLocks/>
          </p:cNvGrpSpPr>
          <p:nvPr/>
        </p:nvGrpSpPr>
        <p:grpSpPr>
          <a:xfrm>
            <a:off x="10915717" y="172480"/>
            <a:ext cx="969264" cy="969264"/>
            <a:chOff x="8483038" y="1124181"/>
            <a:chExt cx="831086" cy="831086"/>
          </a:xfrm>
        </p:grpSpPr>
        <p:grpSp>
          <p:nvGrpSpPr>
            <p:cNvPr id="39" name="Group 38">
              <a:extLst>
                <a:ext uri="{FF2B5EF4-FFF2-40B4-BE49-F238E27FC236}">
                  <a16:creationId xmlns:a16="http://schemas.microsoft.com/office/drawing/2014/main" id="{7DFFC598-B3DE-4018-A104-9F897A7B8F28}"/>
                </a:ext>
              </a:extLst>
            </p:cNvPr>
            <p:cNvGrpSpPr>
              <a:grpSpLocks/>
            </p:cNvGrpSpPr>
            <p:nvPr/>
          </p:nvGrpSpPr>
          <p:grpSpPr>
            <a:xfrm>
              <a:off x="8483038" y="1124181"/>
              <a:ext cx="831086" cy="831086"/>
              <a:chOff x="8104818" y="-613599"/>
              <a:chExt cx="831086" cy="831086"/>
            </a:xfrm>
          </p:grpSpPr>
          <p:sp>
            <p:nvSpPr>
              <p:cNvPr id="43" name="Oval 42">
                <a:extLst>
                  <a:ext uri="{FF2B5EF4-FFF2-40B4-BE49-F238E27FC236}">
                    <a16:creationId xmlns:a16="http://schemas.microsoft.com/office/drawing/2014/main" id="{D3C446E6-E366-4FA6-A453-66C14E020B43}"/>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EB8739E4-D7FF-4208-81D2-31B58E996183}"/>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40" name="Group 39">
              <a:extLst>
                <a:ext uri="{FF2B5EF4-FFF2-40B4-BE49-F238E27FC236}">
                  <a16:creationId xmlns:a16="http://schemas.microsoft.com/office/drawing/2014/main" id="{A4500A80-5D3E-4B8C-9369-28EA9B30828E}"/>
                </a:ext>
              </a:extLst>
            </p:cNvPr>
            <p:cNvGrpSpPr/>
            <p:nvPr/>
          </p:nvGrpSpPr>
          <p:grpSpPr>
            <a:xfrm>
              <a:off x="8708781" y="1305759"/>
              <a:ext cx="379602" cy="467932"/>
              <a:chOff x="8170289" y="4060716"/>
              <a:chExt cx="360292" cy="444129"/>
            </a:xfrm>
          </p:grpSpPr>
          <p:sp>
            <p:nvSpPr>
              <p:cNvPr id="41" name="Freeform: Shape 40">
                <a:extLst>
                  <a:ext uri="{FF2B5EF4-FFF2-40B4-BE49-F238E27FC236}">
                    <a16:creationId xmlns:a16="http://schemas.microsoft.com/office/drawing/2014/main" id="{4BF0A704-BEE4-41D0-B57C-A56300A0E595}"/>
                  </a:ext>
                </a:extLst>
              </p:cNvPr>
              <p:cNvSpPr/>
              <p:nvPr/>
            </p:nvSpPr>
            <p:spPr>
              <a:xfrm>
                <a:off x="8170289" y="40607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accent1"/>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28">
                <a:extLst>
                  <a:ext uri="{FF2B5EF4-FFF2-40B4-BE49-F238E27FC236}">
                    <a16:creationId xmlns:a16="http://schemas.microsoft.com/office/drawing/2014/main" id="{F3E74A87-B867-42FC-93D9-BC26B35018A5}"/>
                  </a:ext>
                </a:extLst>
              </p:cNvPr>
              <p:cNvSpPr>
                <a:spLocks/>
              </p:cNvSpPr>
              <p:nvPr/>
            </p:nvSpPr>
            <p:spPr bwMode="auto">
              <a:xfrm>
                <a:off x="8307395" y="4321223"/>
                <a:ext cx="86080" cy="107902"/>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31285555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9F1D5AA-1CBC-4D3B-94BA-D7376CFF5E7D}"/>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18A9500-EDED-447A-BF5A-676CA590CD4F}"/>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Help provide a differentiated experience for merchants to improve revenue and retention</a:t>
            </a:r>
          </a:p>
        </p:txBody>
      </p:sp>
      <p:sp>
        <p:nvSpPr>
          <p:cNvPr id="6" name="Title 5">
            <a:extLst>
              <a:ext uri="{FF2B5EF4-FFF2-40B4-BE49-F238E27FC236}">
                <a16:creationId xmlns:a16="http://schemas.microsoft.com/office/drawing/2014/main" id="{50576B7F-BFF4-4ADF-AE0A-0376CD08D70E}"/>
              </a:ext>
            </a:extLst>
          </p:cNvPr>
          <p:cNvSpPr>
            <a:spLocks noGrp="1"/>
          </p:cNvSpPr>
          <p:nvPr>
            <p:ph type="title"/>
          </p:nvPr>
        </p:nvSpPr>
        <p:spPr/>
        <p:txBody>
          <a:bodyPr/>
          <a:lstStyle/>
          <a:p>
            <a:r>
              <a:rPr lang="en-US"/>
              <a:t>Purchase protection</a:t>
            </a:r>
          </a:p>
        </p:txBody>
      </p:sp>
      <p:sp>
        <p:nvSpPr>
          <p:cNvPr id="30" name="TextBox 1">
            <a:extLst>
              <a:ext uri="{FF2B5EF4-FFF2-40B4-BE49-F238E27FC236}">
                <a16:creationId xmlns:a16="http://schemas.microsoft.com/office/drawing/2014/main" id="{CA98A675-6EB2-4DCA-9623-0D4A38B6F763}"/>
              </a:ext>
            </a:extLst>
          </p:cNvPr>
          <p:cNvSpPr txBox="1"/>
          <p:nvPr/>
        </p:nvSpPr>
        <p:spPr>
          <a:xfrm>
            <a:off x="654562" y="24166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Balanced approach</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effectLst/>
                <a:uLnTx/>
                <a:uFillTx/>
                <a:latin typeface="Segoe UI"/>
                <a:ea typeface="+mn-ea"/>
                <a:cs typeface="+mn-cs"/>
              </a:rPr>
              <a:t>Help reduce loss and decrease false positives to improve merchant profitability </a:t>
            </a:r>
            <a:endParaRPr kumimoji="0" lang="en-US" sz="1600" b="0" i="0" u="none" strike="noStrike" kern="0" cap="none" spc="0" normalizeH="0" baseline="0" noProof="0">
              <a:ln>
                <a:noFill/>
              </a:ln>
              <a:effectLst/>
              <a:uLnTx/>
              <a:uFillTx/>
              <a:latin typeface="Segoe UI"/>
              <a:ea typeface="+mn-ea"/>
              <a:cs typeface="Segoe UI"/>
            </a:endParaRPr>
          </a:p>
        </p:txBody>
      </p:sp>
      <p:sp>
        <p:nvSpPr>
          <p:cNvPr id="31" name="TextBox 2">
            <a:extLst>
              <a:ext uri="{FF2B5EF4-FFF2-40B4-BE49-F238E27FC236}">
                <a16:creationId xmlns:a16="http://schemas.microsoft.com/office/drawing/2014/main" id="{0384FC62-F144-4C72-8A10-EA96DDD72C59}"/>
              </a:ext>
            </a:extLst>
          </p:cNvPr>
          <p:cNvSpPr txBox="1"/>
          <p:nvPr/>
        </p:nvSpPr>
        <p:spPr>
          <a:xfrm>
            <a:off x="654561" y="3664863"/>
            <a:ext cx="4707659"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Transaction acceptance booster</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Stream live data to your card authorization engine to </a:t>
            </a:r>
            <a:r>
              <a:rPr lang="en-US" sz="1600" kern="0">
                <a:solidFill>
                  <a:srgbClr val="000000"/>
                </a:solidFill>
                <a:latin typeface="Segoe UI"/>
              </a:rPr>
              <a:t>help authorize</a:t>
            </a:r>
            <a:r>
              <a:rPr kumimoji="0" lang="en-US" sz="1600" b="0" i="0" u="none" strike="noStrike" kern="0" cap="none" spc="0" normalizeH="0" baseline="0" noProof="0">
                <a:ln>
                  <a:noFill/>
                </a:ln>
                <a:solidFill>
                  <a:srgbClr val="000000"/>
                </a:solidFill>
                <a:effectLst/>
                <a:uLnTx/>
                <a:uFillTx/>
                <a:latin typeface="Segoe UI"/>
                <a:ea typeface="+mn-ea"/>
                <a:cs typeface="+mn-cs"/>
              </a:rPr>
              <a:t> more legitimate transactions</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sp>
        <p:nvSpPr>
          <p:cNvPr id="32" name="TextBox 3">
            <a:extLst>
              <a:ext uri="{FF2B5EF4-FFF2-40B4-BE49-F238E27FC236}">
                <a16:creationId xmlns:a16="http://schemas.microsoft.com/office/drawing/2014/main" id="{0486AE2D-762B-4EC8-9405-A15B0BCA19D5}"/>
              </a:ext>
            </a:extLst>
          </p:cNvPr>
          <p:cNvSpPr txBox="1"/>
          <p:nvPr/>
        </p:nvSpPr>
        <p:spPr>
          <a:xfrm>
            <a:off x="654562" y="4913065"/>
            <a:ext cx="4707660" cy="1077685"/>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Customer value</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Help manage fraud for your customers at scale </a:t>
            </a:r>
            <a:br>
              <a:rPr kumimoji="0" lang="en-US" sz="1600" b="0" i="0" u="none" strike="noStrike" kern="0" cap="none" spc="0" normalizeH="0" baseline="0" noProof="0">
                <a:ln>
                  <a:noFill/>
                </a:ln>
                <a:solidFill>
                  <a:srgbClr val="000000"/>
                </a:solidFill>
                <a:effectLst/>
                <a:uLnTx/>
                <a:uFillTx/>
                <a:latin typeface="Segoe UI"/>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mn-cs"/>
              </a:rPr>
              <a:t>as a service</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cxnSp>
        <p:nvCxnSpPr>
          <p:cNvPr id="33" name="Straight Connector 32">
            <a:extLst>
              <a:ext uri="{FF2B5EF4-FFF2-40B4-BE49-F238E27FC236}">
                <a16:creationId xmlns:a16="http://schemas.microsoft.com/office/drawing/2014/main" id="{3B7A08A1-7810-46BD-A8A4-38D15BD4F9EF}"/>
              </a:ext>
              <a:ext uri="{C183D7F6-B498-43B3-948B-1728B52AA6E4}">
                <adec:decorative xmlns:adec="http://schemas.microsoft.com/office/drawing/2017/decorative" val="1"/>
              </a:ext>
            </a:extLst>
          </p:cNvPr>
          <p:cNvCxnSpPr>
            <a:cxnSpLocks/>
          </p:cNvCxnSpPr>
          <p:nvPr/>
        </p:nvCxnSpPr>
        <p:spPr>
          <a:xfrm>
            <a:off x="584200" y="34979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52B11ED-9026-4331-BB2A-BE0F188BCCA5}"/>
              </a:ext>
              <a:ext uri="{C183D7F6-B498-43B3-948B-1728B52AA6E4}">
                <adec:decorative xmlns:adec="http://schemas.microsoft.com/office/drawing/2017/decorative" val="1"/>
              </a:ext>
            </a:extLst>
          </p:cNvPr>
          <p:cNvCxnSpPr>
            <a:cxnSpLocks/>
          </p:cNvCxnSpPr>
          <p:nvPr/>
        </p:nvCxnSpPr>
        <p:spPr>
          <a:xfrm>
            <a:off x="584200" y="47461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D9DAD444-8A01-4A49-AD5B-3B1EB88DBE6E}"/>
              </a:ext>
            </a:extLst>
          </p:cNvPr>
          <p:cNvGrpSpPr>
            <a:grpSpLocks/>
          </p:cNvGrpSpPr>
          <p:nvPr/>
        </p:nvGrpSpPr>
        <p:grpSpPr>
          <a:xfrm>
            <a:off x="10915717" y="172480"/>
            <a:ext cx="969264" cy="969264"/>
            <a:chOff x="8104818" y="-613599"/>
            <a:chExt cx="831086" cy="831086"/>
          </a:xfrm>
        </p:grpSpPr>
        <p:sp>
          <p:nvSpPr>
            <p:cNvPr id="43" name="Oval 42">
              <a:extLst>
                <a:ext uri="{FF2B5EF4-FFF2-40B4-BE49-F238E27FC236}">
                  <a16:creationId xmlns:a16="http://schemas.microsoft.com/office/drawing/2014/main" id="{E2524089-26D4-4B3D-A6CC-3450E79B18E1}"/>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288C264C-613E-4095-90DB-DC35BF251E3E}"/>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pic>
        <p:nvPicPr>
          <p:cNvPr id="21" name="Picture 20" descr="Graphical user interface, application&#10;&#10;Description automatically generated">
            <a:extLst>
              <a:ext uri="{FF2B5EF4-FFF2-40B4-BE49-F238E27FC236}">
                <a16:creationId xmlns:a16="http://schemas.microsoft.com/office/drawing/2014/main" id="{E1AC8CE9-D4DC-4F70-A360-4660CEEB88EB}"/>
              </a:ext>
            </a:extLst>
          </p:cNvPr>
          <p:cNvPicPr>
            <a:picLocks noChangeAspect="1"/>
          </p:cNvPicPr>
          <p:nvPr/>
        </p:nvPicPr>
        <p:blipFill rotWithShape="1">
          <a:blip r:embed="rId3">
            <a:extLst>
              <a:ext uri="{28A0092B-C50C-407E-A947-70E740481C1C}">
                <a14:useLocalDpi xmlns:a14="http://schemas.microsoft.com/office/drawing/2010/main" val="0"/>
              </a:ext>
            </a:extLst>
          </a:blip>
          <a:srcRect t="7141" b="6648"/>
          <a:stretch/>
        </p:blipFill>
        <p:spPr>
          <a:xfrm>
            <a:off x="5911137" y="2495860"/>
            <a:ext cx="5915286" cy="3399735"/>
          </a:xfrm>
          <a:prstGeom prst="rect">
            <a:avLst/>
          </a:prstGeom>
        </p:spPr>
      </p:pic>
      <p:pic>
        <p:nvPicPr>
          <p:cNvPr id="22" name="Picture 21" descr="A picture containing graphical user interface&#10;&#10;Description automatically generated">
            <a:extLst>
              <a:ext uri="{FF2B5EF4-FFF2-40B4-BE49-F238E27FC236}">
                <a16:creationId xmlns:a16="http://schemas.microsoft.com/office/drawing/2014/main" id="{AB7156AA-3CBF-45FA-9DBA-17E4EB698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2204640"/>
            <a:ext cx="6321787" cy="3856650"/>
          </a:xfrm>
          <a:prstGeom prst="rect">
            <a:avLst/>
          </a:prstGeom>
        </p:spPr>
      </p:pic>
      <p:grpSp>
        <p:nvGrpSpPr>
          <p:cNvPr id="19" name="Group 18">
            <a:extLst>
              <a:ext uri="{FF2B5EF4-FFF2-40B4-BE49-F238E27FC236}">
                <a16:creationId xmlns:a16="http://schemas.microsoft.com/office/drawing/2014/main" id="{E3350394-34FA-4645-B79C-E0F84F408CC5}"/>
              </a:ext>
            </a:extLst>
          </p:cNvPr>
          <p:cNvGrpSpPr/>
          <p:nvPr/>
        </p:nvGrpSpPr>
        <p:grpSpPr>
          <a:xfrm flipH="1">
            <a:off x="11126029" y="455944"/>
            <a:ext cx="548640" cy="402336"/>
            <a:chOff x="-1104628" y="6022607"/>
            <a:chExt cx="905827" cy="637222"/>
          </a:xfrm>
        </p:grpSpPr>
        <p:sp>
          <p:nvSpPr>
            <p:cNvPr id="20" name="Freeform: Shape 19">
              <a:extLst>
                <a:ext uri="{FF2B5EF4-FFF2-40B4-BE49-F238E27FC236}">
                  <a16:creationId xmlns:a16="http://schemas.microsoft.com/office/drawing/2014/main" id="{EC2F3A10-2AD8-4182-94AD-70E0E70F5BA5}"/>
                </a:ext>
              </a:extLst>
            </p:cNvPr>
            <p:cNvSpPr/>
            <p:nvPr/>
          </p:nvSpPr>
          <p:spPr>
            <a:xfrm>
              <a:off x="-1104628" y="6022607"/>
              <a:ext cx="905827" cy="637222"/>
            </a:xfrm>
            <a:custGeom>
              <a:avLst/>
              <a:gdLst>
                <a:gd name="connsiteX0" fmla="*/ 903923 w 905827"/>
                <a:gd name="connsiteY0" fmla="*/ 234315 h 637222"/>
                <a:gd name="connsiteX1" fmla="*/ 903923 w 905827"/>
                <a:gd name="connsiteY1" fmla="*/ 146685 h 637222"/>
                <a:gd name="connsiteX2" fmla="*/ 869633 w 905827"/>
                <a:gd name="connsiteY2" fmla="*/ 112395 h 637222"/>
                <a:gd name="connsiteX3" fmla="*/ 396240 w 905827"/>
                <a:gd name="connsiteY3" fmla="*/ 112395 h 637222"/>
                <a:gd name="connsiteX4" fmla="*/ 210503 w 905827"/>
                <a:gd name="connsiteY4" fmla="*/ 0 h 637222"/>
                <a:gd name="connsiteX5" fmla="*/ 0 w 905827"/>
                <a:gd name="connsiteY5" fmla="*/ 210503 h 637222"/>
                <a:gd name="connsiteX6" fmla="*/ 150495 w 905827"/>
                <a:gd name="connsiteY6" fmla="*/ 412433 h 637222"/>
                <a:gd name="connsiteX7" fmla="*/ 150495 w 905827"/>
                <a:gd name="connsiteY7" fmla="*/ 602933 h 637222"/>
                <a:gd name="connsiteX8" fmla="*/ 184785 w 905827"/>
                <a:gd name="connsiteY8" fmla="*/ 637223 h 637222"/>
                <a:gd name="connsiteX9" fmla="*/ 871538 w 905827"/>
                <a:gd name="connsiteY9" fmla="*/ 637223 h 637222"/>
                <a:gd name="connsiteX10" fmla="*/ 905828 w 905827"/>
                <a:gd name="connsiteY10" fmla="*/ 602933 h 637222"/>
                <a:gd name="connsiteX11" fmla="*/ 905828 w 905827"/>
                <a:gd name="connsiteY11" fmla="*/ 320993 h 637222"/>
                <a:gd name="connsiteX12" fmla="*/ 390525 w 905827"/>
                <a:gd name="connsiteY12" fmla="*/ 320993 h 637222"/>
                <a:gd name="connsiteX13" fmla="*/ 419100 w 905827"/>
                <a:gd name="connsiteY13" fmla="*/ 235267 h 637222"/>
                <a:gd name="connsiteX14" fmla="*/ 903923 w 905827"/>
                <a:gd name="connsiteY14" fmla="*/ 235267 h 637222"/>
                <a:gd name="connsiteX15" fmla="*/ 39053 w 905827"/>
                <a:gd name="connsiteY15" fmla="*/ 212408 h 637222"/>
                <a:gd name="connsiteX16" fmla="*/ 209550 w 905827"/>
                <a:gd name="connsiteY16" fmla="*/ 41910 h 637222"/>
                <a:gd name="connsiteX17" fmla="*/ 380048 w 905827"/>
                <a:gd name="connsiteY17" fmla="*/ 212408 h 637222"/>
                <a:gd name="connsiteX18" fmla="*/ 209550 w 905827"/>
                <a:gd name="connsiteY18" fmla="*/ 382905 h 637222"/>
                <a:gd name="connsiteX19" fmla="*/ 39053 w 905827"/>
                <a:gd name="connsiteY19" fmla="*/ 212408 h 637222"/>
                <a:gd name="connsiteX20" fmla="*/ 345758 w 905827"/>
                <a:gd name="connsiteY20" fmla="*/ 547688 h 637222"/>
                <a:gd name="connsiteX21" fmla="*/ 336233 w 905827"/>
                <a:gd name="connsiteY21" fmla="*/ 557213 h 637222"/>
                <a:gd name="connsiteX22" fmla="*/ 248603 w 905827"/>
                <a:gd name="connsiteY22" fmla="*/ 557213 h 637222"/>
                <a:gd name="connsiteX23" fmla="*/ 239078 w 905827"/>
                <a:gd name="connsiteY23" fmla="*/ 547688 h 637222"/>
                <a:gd name="connsiteX24" fmla="*/ 239078 w 905827"/>
                <a:gd name="connsiteY24" fmla="*/ 521970 h 637222"/>
                <a:gd name="connsiteX25" fmla="*/ 248603 w 905827"/>
                <a:gd name="connsiteY25" fmla="*/ 512445 h 637222"/>
                <a:gd name="connsiteX26" fmla="*/ 336233 w 905827"/>
                <a:gd name="connsiteY26" fmla="*/ 512445 h 637222"/>
                <a:gd name="connsiteX27" fmla="*/ 345758 w 905827"/>
                <a:gd name="connsiteY27" fmla="*/ 521970 h 637222"/>
                <a:gd name="connsiteX28" fmla="*/ 345758 w 905827"/>
                <a:gd name="connsiteY28" fmla="*/ 547688 h 637222"/>
                <a:gd name="connsiteX29" fmla="*/ 707708 w 905827"/>
                <a:gd name="connsiteY29" fmla="*/ 522923 h 637222"/>
                <a:gd name="connsiteX30" fmla="*/ 717233 w 905827"/>
                <a:gd name="connsiteY30" fmla="*/ 513398 h 637222"/>
                <a:gd name="connsiteX31" fmla="*/ 805815 w 905827"/>
                <a:gd name="connsiteY31" fmla="*/ 513398 h 637222"/>
                <a:gd name="connsiteX32" fmla="*/ 815340 w 905827"/>
                <a:gd name="connsiteY32" fmla="*/ 522923 h 637222"/>
                <a:gd name="connsiteX33" fmla="*/ 815340 w 905827"/>
                <a:gd name="connsiteY33" fmla="*/ 548640 h 637222"/>
                <a:gd name="connsiteX34" fmla="*/ 805815 w 905827"/>
                <a:gd name="connsiteY34" fmla="*/ 558165 h 637222"/>
                <a:gd name="connsiteX35" fmla="*/ 717233 w 905827"/>
                <a:gd name="connsiteY35" fmla="*/ 558165 h 637222"/>
                <a:gd name="connsiteX36" fmla="*/ 707708 w 905827"/>
                <a:gd name="connsiteY36" fmla="*/ 548640 h 637222"/>
                <a:gd name="connsiteX37" fmla="*/ 707708 w 905827"/>
                <a:gd name="connsiteY37" fmla="*/ 522923 h 637222"/>
                <a:gd name="connsiteX38" fmla="*/ 551498 w 905827"/>
                <a:gd name="connsiteY38" fmla="*/ 522923 h 637222"/>
                <a:gd name="connsiteX39" fmla="*/ 561023 w 905827"/>
                <a:gd name="connsiteY39" fmla="*/ 513398 h 637222"/>
                <a:gd name="connsiteX40" fmla="*/ 649605 w 905827"/>
                <a:gd name="connsiteY40" fmla="*/ 513398 h 637222"/>
                <a:gd name="connsiteX41" fmla="*/ 659130 w 905827"/>
                <a:gd name="connsiteY41" fmla="*/ 522923 h 637222"/>
                <a:gd name="connsiteX42" fmla="*/ 659130 w 905827"/>
                <a:gd name="connsiteY42" fmla="*/ 548640 h 637222"/>
                <a:gd name="connsiteX43" fmla="*/ 649605 w 905827"/>
                <a:gd name="connsiteY43" fmla="*/ 558165 h 637222"/>
                <a:gd name="connsiteX44" fmla="*/ 561023 w 905827"/>
                <a:gd name="connsiteY44" fmla="*/ 558165 h 637222"/>
                <a:gd name="connsiteX45" fmla="*/ 551498 w 905827"/>
                <a:gd name="connsiteY45" fmla="*/ 548640 h 637222"/>
                <a:gd name="connsiteX46" fmla="*/ 551498 w 905827"/>
                <a:gd name="connsiteY46" fmla="*/ 522923 h 637222"/>
                <a:gd name="connsiteX47" fmla="*/ 395288 w 905827"/>
                <a:gd name="connsiteY47" fmla="*/ 522923 h 637222"/>
                <a:gd name="connsiteX48" fmla="*/ 404813 w 905827"/>
                <a:gd name="connsiteY48" fmla="*/ 513398 h 637222"/>
                <a:gd name="connsiteX49" fmla="*/ 492443 w 905827"/>
                <a:gd name="connsiteY49" fmla="*/ 513398 h 637222"/>
                <a:gd name="connsiteX50" fmla="*/ 501968 w 905827"/>
                <a:gd name="connsiteY50" fmla="*/ 522923 h 637222"/>
                <a:gd name="connsiteX51" fmla="*/ 501968 w 905827"/>
                <a:gd name="connsiteY51" fmla="*/ 548640 h 637222"/>
                <a:gd name="connsiteX52" fmla="*/ 492443 w 905827"/>
                <a:gd name="connsiteY52" fmla="*/ 558165 h 637222"/>
                <a:gd name="connsiteX53" fmla="*/ 404813 w 905827"/>
                <a:gd name="connsiteY53" fmla="*/ 558165 h 637222"/>
                <a:gd name="connsiteX54" fmla="*/ 395288 w 905827"/>
                <a:gd name="connsiteY54" fmla="*/ 548640 h 637222"/>
                <a:gd name="connsiteX55" fmla="*/ 395288 w 905827"/>
                <a:gd name="connsiteY55" fmla="*/ 522923 h 63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05827" h="637222">
                  <a:moveTo>
                    <a:pt x="903923" y="234315"/>
                  </a:moveTo>
                  <a:lnTo>
                    <a:pt x="903923" y="146685"/>
                  </a:lnTo>
                  <a:cubicBezTo>
                    <a:pt x="903923" y="127635"/>
                    <a:pt x="888683" y="112395"/>
                    <a:pt x="869633" y="112395"/>
                  </a:cubicBezTo>
                  <a:lnTo>
                    <a:pt x="396240" y="112395"/>
                  </a:lnTo>
                  <a:cubicBezTo>
                    <a:pt x="360998" y="45720"/>
                    <a:pt x="290513" y="0"/>
                    <a:pt x="210503" y="0"/>
                  </a:cubicBezTo>
                  <a:cubicBezTo>
                    <a:pt x="94298" y="0"/>
                    <a:pt x="0" y="94298"/>
                    <a:pt x="0" y="210503"/>
                  </a:cubicBezTo>
                  <a:cubicBezTo>
                    <a:pt x="0" y="305753"/>
                    <a:pt x="63818" y="386715"/>
                    <a:pt x="150495" y="412433"/>
                  </a:cubicBezTo>
                  <a:lnTo>
                    <a:pt x="150495" y="602933"/>
                  </a:lnTo>
                  <a:cubicBezTo>
                    <a:pt x="150495" y="621983"/>
                    <a:pt x="165735" y="637223"/>
                    <a:pt x="184785" y="637223"/>
                  </a:cubicBezTo>
                  <a:lnTo>
                    <a:pt x="871538" y="637223"/>
                  </a:lnTo>
                  <a:cubicBezTo>
                    <a:pt x="890588" y="637223"/>
                    <a:pt x="905828" y="621983"/>
                    <a:pt x="905828" y="602933"/>
                  </a:cubicBezTo>
                  <a:lnTo>
                    <a:pt x="905828" y="320993"/>
                  </a:lnTo>
                  <a:lnTo>
                    <a:pt x="390525" y="320993"/>
                  </a:lnTo>
                  <a:cubicBezTo>
                    <a:pt x="405765" y="295275"/>
                    <a:pt x="416243" y="265748"/>
                    <a:pt x="419100" y="235267"/>
                  </a:cubicBezTo>
                  <a:lnTo>
                    <a:pt x="903923" y="235267"/>
                  </a:lnTo>
                  <a:close/>
                  <a:moveTo>
                    <a:pt x="39053" y="212408"/>
                  </a:moveTo>
                  <a:cubicBezTo>
                    <a:pt x="39053" y="118110"/>
                    <a:pt x="115253" y="41910"/>
                    <a:pt x="209550" y="41910"/>
                  </a:cubicBezTo>
                  <a:cubicBezTo>
                    <a:pt x="303848" y="41910"/>
                    <a:pt x="380048" y="118110"/>
                    <a:pt x="380048" y="212408"/>
                  </a:cubicBezTo>
                  <a:cubicBezTo>
                    <a:pt x="380048" y="306705"/>
                    <a:pt x="303848" y="382905"/>
                    <a:pt x="209550" y="382905"/>
                  </a:cubicBezTo>
                  <a:cubicBezTo>
                    <a:pt x="115253" y="382905"/>
                    <a:pt x="39053" y="305753"/>
                    <a:pt x="39053" y="212408"/>
                  </a:cubicBezTo>
                  <a:close/>
                  <a:moveTo>
                    <a:pt x="345758" y="547688"/>
                  </a:moveTo>
                  <a:cubicBezTo>
                    <a:pt x="345758" y="552450"/>
                    <a:pt x="341948" y="557213"/>
                    <a:pt x="336233" y="557213"/>
                  </a:cubicBezTo>
                  <a:lnTo>
                    <a:pt x="248603" y="557213"/>
                  </a:lnTo>
                  <a:cubicBezTo>
                    <a:pt x="243840" y="557213"/>
                    <a:pt x="239078" y="553403"/>
                    <a:pt x="239078" y="547688"/>
                  </a:cubicBezTo>
                  <a:lnTo>
                    <a:pt x="239078" y="521970"/>
                  </a:lnTo>
                  <a:cubicBezTo>
                    <a:pt x="239078" y="517207"/>
                    <a:pt x="242888" y="512445"/>
                    <a:pt x="248603" y="512445"/>
                  </a:cubicBezTo>
                  <a:lnTo>
                    <a:pt x="336233" y="512445"/>
                  </a:lnTo>
                  <a:cubicBezTo>
                    <a:pt x="340995" y="512445"/>
                    <a:pt x="345758" y="516255"/>
                    <a:pt x="345758" y="521970"/>
                  </a:cubicBezTo>
                  <a:lnTo>
                    <a:pt x="345758" y="547688"/>
                  </a:lnTo>
                  <a:close/>
                  <a:moveTo>
                    <a:pt x="707708" y="522923"/>
                  </a:moveTo>
                  <a:cubicBezTo>
                    <a:pt x="707708" y="518160"/>
                    <a:pt x="711518" y="513398"/>
                    <a:pt x="717233" y="513398"/>
                  </a:cubicBezTo>
                  <a:lnTo>
                    <a:pt x="805815" y="513398"/>
                  </a:lnTo>
                  <a:cubicBezTo>
                    <a:pt x="810578" y="513398"/>
                    <a:pt x="815340" y="517207"/>
                    <a:pt x="815340" y="522923"/>
                  </a:cubicBezTo>
                  <a:lnTo>
                    <a:pt x="815340" y="548640"/>
                  </a:lnTo>
                  <a:cubicBezTo>
                    <a:pt x="815340" y="553403"/>
                    <a:pt x="811530" y="558165"/>
                    <a:pt x="805815" y="558165"/>
                  </a:cubicBezTo>
                  <a:lnTo>
                    <a:pt x="717233" y="558165"/>
                  </a:lnTo>
                  <a:cubicBezTo>
                    <a:pt x="712470" y="558165"/>
                    <a:pt x="707708" y="554355"/>
                    <a:pt x="707708" y="548640"/>
                  </a:cubicBezTo>
                  <a:lnTo>
                    <a:pt x="707708" y="522923"/>
                  </a:lnTo>
                  <a:close/>
                  <a:moveTo>
                    <a:pt x="551498" y="522923"/>
                  </a:moveTo>
                  <a:cubicBezTo>
                    <a:pt x="551498" y="518160"/>
                    <a:pt x="555308" y="513398"/>
                    <a:pt x="561023" y="513398"/>
                  </a:cubicBezTo>
                  <a:lnTo>
                    <a:pt x="649605" y="513398"/>
                  </a:lnTo>
                  <a:cubicBezTo>
                    <a:pt x="654368" y="513398"/>
                    <a:pt x="659130" y="517207"/>
                    <a:pt x="659130" y="522923"/>
                  </a:cubicBezTo>
                  <a:lnTo>
                    <a:pt x="659130" y="548640"/>
                  </a:lnTo>
                  <a:cubicBezTo>
                    <a:pt x="659130" y="553403"/>
                    <a:pt x="655320" y="558165"/>
                    <a:pt x="649605" y="558165"/>
                  </a:cubicBezTo>
                  <a:lnTo>
                    <a:pt x="561023" y="558165"/>
                  </a:lnTo>
                  <a:cubicBezTo>
                    <a:pt x="556260" y="558165"/>
                    <a:pt x="551498" y="554355"/>
                    <a:pt x="551498" y="548640"/>
                  </a:cubicBezTo>
                  <a:lnTo>
                    <a:pt x="551498" y="522923"/>
                  </a:lnTo>
                  <a:close/>
                  <a:moveTo>
                    <a:pt x="395288" y="522923"/>
                  </a:moveTo>
                  <a:cubicBezTo>
                    <a:pt x="395288" y="518160"/>
                    <a:pt x="399098" y="513398"/>
                    <a:pt x="404813" y="513398"/>
                  </a:cubicBezTo>
                  <a:lnTo>
                    <a:pt x="492443" y="513398"/>
                  </a:lnTo>
                  <a:cubicBezTo>
                    <a:pt x="497205" y="513398"/>
                    <a:pt x="501968" y="517207"/>
                    <a:pt x="501968" y="522923"/>
                  </a:cubicBezTo>
                  <a:lnTo>
                    <a:pt x="501968" y="548640"/>
                  </a:lnTo>
                  <a:cubicBezTo>
                    <a:pt x="501968" y="553403"/>
                    <a:pt x="498158" y="558165"/>
                    <a:pt x="492443" y="558165"/>
                  </a:cubicBezTo>
                  <a:lnTo>
                    <a:pt x="404813" y="558165"/>
                  </a:lnTo>
                  <a:cubicBezTo>
                    <a:pt x="400050" y="558165"/>
                    <a:pt x="395288" y="554355"/>
                    <a:pt x="395288" y="548640"/>
                  </a:cubicBezTo>
                  <a:lnTo>
                    <a:pt x="395288" y="522923"/>
                  </a:lnTo>
                  <a:close/>
                </a:path>
              </a:pathLst>
            </a:custGeom>
            <a:solidFill>
              <a:schemeClr val="accent1"/>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F10F98A-4531-49F3-B3B7-DD465207E447}"/>
                </a:ext>
              </a:extLst>
            </p:cNvPr>
            <p:cNvSpPr/>
            <p:nvPr/>
          </p:nvSpPr>
          <p:spPr>
            <a:xfrm>
              <a:off x="-981755" y="6113095"/>
              <a:ext cx="173355" cy="214312"/>
            </a:xfrm>
            <a:custGeom>
              <a:avLst/>
              <a:gdLst>
                <a:gd name="connsiteX0" fmla="*/ 173355 w 173355"/>
                <a:gd name="connsiteY0" fmla="*/ 203835 h 214312"/>
                <a:gd name="connsiteX1" fmla="*/ 173355 w 173355"/>
                <a:gd name="connsiteY1" fmla="*/ 100965 h 214312"/>
                <a:gd name="connsiteX2" fmla="*/ 162877 w 173355"/>
                <a:gd name="connsiteY2" fmla="*/ 90488 h 214312"/>
                <a:gd name="connsiteX3" fmla="*/ 147638 w 173355"/>
                <a:gd name="connsiteY3" fmla="*/ 90488 h 214312"/>
                <a:gd name="connsiteX4" fmla="*/ 147638 w 173355"/>
                <a:gd name="connsiteY4" fmla="*/ 60960 h 214312"/>
                <a:gd name="connsiteX5" fmla="*/ 86678 w 173355"/>
                <a:gd name="connsiteY5" fmla="*/ 0 h 214312"/>
                <a:gd name="connsiteX6" fmla="*/ 25718 w 173355"/>
                <a:gd name="connsiteY6" fmla="*/ 60960 h 214312"/>
                <a:gd name="connsiteX7" fmla="*/ 25718 w 173355"/>
                <a:gd name="connsiteY7" fmla="*/ 90488 h 214312"/>
                <a:gd name="connsiteX8" fmla="*/ 10478 w 173355"/>
                <a:gd name="connsiteY8" fmla="*/ 90488 h 214312"/>
                <a:gd name="connsiteX9" fmla="*/ 0 w 173355"/>
                <a:gd name="connsiteY9" fmla="*/ 100965 h 214312"/>
                <a:gd name="connsiteX10" fmla="*/ 0 w 173355"/>
                <a:gd name="connsiteY10" fmla="*/ 203835 h 214312"/>
                <a:gd name="connsiteX11" fmla="*/ 10478 w 173355"/>
                <a:gd name="connsiteY11" fmla="*/ 214313 h 214312"/>
                <a:gd name="connsiteX12" fmla="*/ 161925 w 173355"/>
                <a:gd name="connsiteY12" fmla="*/ 214313 h 214312"/>
                <a:gd name="connsiteX13" fmla="*/ 173355 w 173355"/>
                <a:gd name="connsiteY13" fmla="*/ 203835 h 214312"/>
                <a:gd name="connsiteX14" fmla="*/ 100013 w 173355"/>
                <a:gd name="connsiteY14" fmla="*/ 175260 h 214312"/>
                <a:gd name="connsiteX15" fmla="*/ 95250 w 173355"/>
                <a:gd name="connsiteY15" fmla="*/ 181928 h 214312"/>
                <a:gd name="connsiteX16" fmla="*/ 79057 w 173355"/>
                <a:gd name="connsiteY16" fmla="*/ 181928 h 214312"/>
                <a:gd name="connsiteX17" fmla="*/ 74295 w 173355"/>
                <a:gd name="connsiteY17" fmla="*/ 175260 h 214312"/>
                <a:gd name="connsiteX18" fmla="*/ 79057 w 173355"/>
                <a:gd name="connsiteY18" fmla="*/ 156210 h 214312"/>
                <a:gd name="connsiteX19" fmla="*/ 68580 w 173355"/>
                <a:gd name="connsiteY19" fmla="*/ 140017 h 214312"/>
                <a:gd name="connsiteX20" fmla="*/ 86678 w 173355"/>
                <a:gd name="connsiteY20" fmla="*/ 121920 h 214312"/>
                <a:gd name="connsiteX21" fmla="*/ 104775 w 173355"/>
                <a:gd name="connsiteY21" fmla="*/ 140017 h 214312"/>
                <a:gd name="connsiteX22" fmla="*/ 94298 w 173355"/>
                <a:gd name="connsiteY22" fmla="*/ 156210 h 214312"/>
                <a:gd name="connsiteX23" fmla="*/ 100013 w 173355"/>
                <a:gd name="connsiteY23" fmla="*/ 175260 h 214312"/>
                <a:gd name="connsiteX24" fmla="*/ 117157 w 173355"/>
                <a:gd name="connsiteY24" fmla="*/ 89535 h 214312"/>
                <a:gd name="connsiteX25" fmla="*/ 56197 w 173355"/>
                <a:gd name="connsiteY25" fmla="*/ 89535 h 214312"/>
                <a:gd name="connsiteX26" fmla="*/ 56197 w 173355"/>
                <a:gd name="connsiteY26" fmla="*/ 60008 h 214312"/>
                <a:gd name="connsiteX27" fmla="*/ 86678 w 173355"/>
                <a:gd name="connsiteY27" fmla="*/ 29528 h 214312"/>
                <a:gd name="connsiteX28" fmla="*/ 117157 w 173355"/>
                <a:gd name="connsiteY28" fmla="*/ 60008 h 214312"/>
                <a:gd name="connsiteX29" fmla="*/ 117157 w 173355"/>
                <a:gd name="connsiteY29" fmla="*/ 89535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3355" h="214312">
                  <a:moveTo>
                    <a:pt x="173355" y="203835"/>
                  </a:moveTo>
                  <a:lnTo>
                    <a:pt x="173355" y="100965"/>
                  </a:lnTo>
                  <a:cubicBezTo>
                    <a:pt x="173355" y="95250"/>
                    <a:pt x="168593" y="90488"/>
                    <a:pt x="162877" y="90488"/>
                  </a:cubicBezTo>
                  <a:lnTo>
                    <a:pt x="147638" y="90488"/>
                  </a:lnTo>
                  <a:lnTo>
                    <a:pt x="147638" y="60960"/>
                  </a:lnTo>
                  <a:cubicBezTo>
                    <a:pt x="147638" y="27622"/>
                    <a:pt x="120015" y="0"/>
                    <a:pt x="86678" y="0"/>
                  </a:cubicBezTo>
                  <a:cubicBezTo>
                    <a:pt x="53340" y="0"/>
                    <a:pt x="25718" y="27622"/>
                    <a:pt x="25718" y="60960"/>
                  </a:cubicBezTo>
                  <a:lnTo>
                    <a:pt x="25718" y="90488"/>
                  </a:lnTo>
                  <a:lnTo>
                    <a:pt x="10478" y="90488"/>
                  </a:lnTo>
                  <a:cubicBezTo>
                    <a:pt x="4763" y="90488"/>
                    <a:pt x="0" y="95250"/>
                    <a:pt x="0" y="100965"/>
                  </a:cubicBezTo>
                  <a:lnTo>
                    <a:pt x="0" y="203835"/>
                  </a:lnTo>
                  <a:cubicBezTo>
                    <a:pt x="0" y="209550"/>
                    <a:pt x="4763" y="214313"/>
                    <a:pt x="10478" y="214313"/>
                  </a:cubicBezTo>
                  <a:lnTo>
                    <a:pt x="161925" y="214313"/>
                  </a:lnTo>
                  <a:cubicBezTo>
                    <a:pt x="168593" y="214313"/>
                    <a:pt x="173355" y="209550"/>
                    <a:pt x="173355" y="203835"/>
                  </a:cubicBezTo>
                  <a:close/>
                  <a:moveTo>
                    <a:pt x="100013" y="175260"/>
                  </a:moveTo>
                  <a:cubicBezTo>
                    <a:pt x="100965" y="179070"/>
                    <a:pt x="98107" y="181928"/>
                    <a:pt x="95250" y="181928"/>
                  </a:cubicBezTo>
                  <a:lnTo>
                    <a:pt x="79057" y="181928"/>
                  </a:lnTo>
                  <a:cubicBezTo>
                    <a:pt x="75248" y="181928"/>
                    <a:pt x="73343" y="179070"/>
                    <a:pt x="74295" y="175260"/>
                  </a:cubicBezTo>
                  <a:lnTo>
                    <a:pt x="79057" y="156210"/>
                  </a:lnTo>
                  <a:cubicBezTo>
                    <a:pt x="73343" y="153353"/>
                    <a:pt x="68580" y="146685"/>
                    <a:pt x="68580" y="140017"/>
                  </a:cubicBezTo>
                  <a:cubicBezTo>
                    <a:pt x="68580" y="129540"/>
                    <a:pt x="77153" y="121920"/>
                    <a:pt x="86678" y="121920"/>
                  </a:cubicBezTo>
                  <a:cubicBezTo>
                    <a:pt x="97155" y="121920"/>
                    <a:pt x="104775" y="130492"/>
                    <a:pt x="104775" y="140017"/>
                  </a:cubicBezTo>
                  <a:cubicBezTo>
                    <a:pt x="104775" y="146685"/>
                    <a:pt x="100965" y="153353"/>
                    <a:pt x="94298" y="156210"/>
                  </a:cubicBezTo>
                  <a:lnTo>
                    <a:pt x="100013" y="175260"/>
                  </a:lnTo>
                  <a:close/>
                  <a:moveTo>
                    <a:pt x="117157" y="89535"/>
                  </a:moveTo>
                  <a:lnTo>
                    <a:pt x="56197" y="89535"/>
                  </a:lnTo>
                  <a:lnTo>
                    <a:pt x="56197" y="60008"/>
                  </a:lnTo>
                  <a:cubicBezTo>
                    <a:pt x="56197" y="42863"/>
                    <a:pt x="69532" y="29528"/>
                    <a:pt x="86678" y="29528"/>
                  </a:cubicBezTo>
                  <a:cubicBezTo>
                    <a:pt x="103823" y="29528"/>
                    <a:pt x="117157" y="42863"/>
                    <a:pt x="117157" y="60008"/>
                  </a:cubicBezTo>
                  <a:lnTo>
                    <a:pt x="117157" y="89535"/>
                  </a:lnTo>
                  <a:close/>
                </a:path>
              </a:pathLst>
            </a:custGeom>
            <a:solidFill>
              <a:srgbClr val="50E6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18196172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40" y="2784348"/>
            <a:ext cx="7976616" cy="498598"/>
          </a:xfrm>
        </p:spPr>
        <p:txBody>
          <a:bodyPr/>
          <a:lstStyle/>
          <a:p>
            <a:r>
              <a:rPr lang="en-US">
                <a:solidFill>
                  <a:schemeClr val="accent3"/>
                </a:solidFill>
              </a:rPr>
              <a:t>Security and compliance</a:t>
            </a:r>
          </a:p>
        </p:txBody>
      </p:sp>
      <p:sp>
        <p:nvSpPr>
          <p:cNvPr id="148" name="TextBox 147">
            <a:extLst>
              <a:ext uri="{FF2B5EF4-FFF2-40B4-BE49-F238E27FC236}">
                <a16:creationId xmlns:a16="http://schemas.microsoft.com/office/drawing/2014/main" id="{88D1BE20-9A37-4F10-A79D-BB4CB588FA34}"/>
              </a:ext>
            </a:extLst>
          </p:cNvPr>
          <p:cNvSpPr txBox="1"/>
          <p:nvPr/>
        </p:nvSpPr>
        <p:spPr>
          <a:xfrm>
            <a:off x="449580" y="3384349"/>
            <a:ext cx="7976616" cy="830997"/>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Calibri" panose="020F0502020204030204" pitchFamily="34" charset="0"/>
                <a:cs typeface="+mn-cs"/>
              </a:rPr>
              <a:t>“We do not compromise on data privacy. Against that background, the security and compliance functions of Azure were convincing, which is why we chose Microsoft as our competent cloud provider.”</a:t>
            </a:r>
          </a:p>
        </p:txBody>
      </p:sp>
      <p:sp>
        <p:nvSpPr>
          <p:cNvPr id="149" name="TextBox 148">
            <a:extLst>
              <a:ext uri="{FF2B5EF4-FFF2-40B4-BE49-F238E27FC236}">
                <a16:creationId xmlns:a16="http://schemas.microsoft.com/office/drawing/2014/main" id="{C69170A0-B93B-402A-987C-4755A4031EC3}"/>
              </a:ext>
            </a:extLst>
          </p:cNvPr>
          <p:cNvSpPr txBox="1"/>
          <p:nvPr/>
        </p:nvSpPr>
        <p:spPr>
          <a:xfrm>
            <a:off x="4806695" y="4215346"/>
            <a:ext cx="3619501" cy="1092607"/>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 </a:t>
            </a:r>
            <a:r>
              <a:rPr kumimoji="0" lang="en-US" sz="1200" b="0" i="0" u="none" strike="noStrike" kern="1200" cap="none" spc="0" normalizeH="0" baseline="0" noProof="0">
                <a:ln>
                  <a:noFill/>
                </a:ln>
                <a:solidFill>
                  <a:srgbClr val="FFFFFF"/>
                </a:solidFill>
                <a:effectLst/>
                <a:uLnTx/>
                <a:uFillTx/>
                <a:latin typeface="Segoe UI Semibold"/>
                <a:ea typeface="+mn-ea"/>
                <a:cs typeface="+mn-cs"/>
              </a:rPr>
              <a:t>Lutz </a:t>
            </a:r>
            <a:r>
              <a:rPr kumimoji="0" lang="en-US" sz="1200" b="0" i="0" u="none" strike="noStrike" kern="1200" cap="none" spc="0" normalizeH="0" baseline="0" noProof="0" err="1">
                <a:ln>
                  <a:noFill/>
                </a:ln>
                <a:solidFill>
                  <a:srgbClr val="FFFFFF"/>
                </a:solidFill>
                <a:effectLst/>
                <a:uLnTx/>
                <a:uFillTx/>
                <a:latin typeface="Segoe UI Semibold"/>
                <a:ea typeface="+mn-ea"/>
                <a:cs typeface="+mn-cs"/>
              </a:rPr>
              <a:t>Küderli</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Head of Underwriting, Claims, Digital Services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and Insurance Medicine (Europe/LATAM)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for Life &amp; Health at Munich Re</a:t>
            </a:r>
          </a:p>
          <a:p>
            <a:pPr marL="0" marR="0" lvl="0" indent="0" algn="r" defTabSz="914367" rtl="0" eaLnBrk="1" fontAlgn="auto" latinLnBrk="0" hangingPunct="1">
              <a:lnSpc>
                <a:spcPct val="100000"/>
              </a:lnSpc>
              <a:spcBef>
                <a:spcPts val="0"/>
              </a:spcBef>
              <a:spcAft>
                <a:spcPts val="3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395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Table&#10;&#10;Description automatically generated">
            <a:extLst>
              <a:ext uri="{FF2B5EF4-FFF2-40B4-BE49-F238E27FC236}">
                <a16:creationId xmlns:a16="http://schemas.microsoft.com/office/drawing/2014/main" id="{CE65E9FA-B994-4037-9AEB-DF2E4B78D8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05498" y="2503730"/>
            <a:ext cx="5900422" cy="3318987"/>
          </a:xfrm>
          <a:prstGeom prst="rect">
            <a:avLst/>
          </a:prstGeom>
        </p:spPr>
      </p:pic>
      <p:pic>
        <p:nvPicPr>
          <p:cNvPr id="69" name="Picture 68" descr="A picture containing graphical user interface&#10;&#10;Description automatically generated">
            <a:extLst>
              <a:ext uri="{FF2B5EF4-FFF2-40B4-BE49-F238E27FC236}">
                <a16:creationId xmlns:a16="http://schemas.microsoft.com/office/drawing/2014/main" id="{CD2DE34F-2945-47C5-A850-E4F7FD3CE4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2204640"/>
            <a:ext cx="6321787" cy="3856650"/>
          </a:xfrm>
          <a:prstGeom prst="rect">
            <a:avLst/>
          </a:prstGeom>
        </p:spPr>
      </p:pic>
      <p:grpSp>
        <p:nvGrpSpPr>
          <p:cNvPr id="22" name="Group 21">
            <a:extLst>
              <a:ext uri="{FF2B5EF4-FFF2-40B4-BE49-F238E27FC236}">
                <a16:creationId xmlns:a16="http://schemas.microsoft.com/office/drawing/2014/main" id="{A89868B7-0A42-4144-ADE2-FFFE7C7B1E66}"/>
              </a:ext>
            </a:extLst>
          </p:cNvPr>
          <p:cNvGrpSpPr>
            <a:grpSpLocks noChangeAspect="1"/>
          </p:cNvGrpSpPr>
          <p:nvPr/>
        </p:nvGrpSpPr>
        <p:grpSpPr>
          <a:xfrm>
            <a:off x="10914223" y="172480"/>
            <a:ext cx="969264" cy="969264"/>
            <a:chOff x="10738688" y="3863463"/>
            <a:chExt cx="831086" cy="831086"/>
          </a:xfrm>
        </p:grpSpPr>
        <p:grpSp>
          <p:nvGrpSpPr>
            <p:cNvPr id="23" name="Group 22">
              <a:extLst>
                <a:ext uri="{FF2B5EF4-FFF2-40B4-BE49-F238E27FC236}">
                  <a16:creationId xmlns:a16="http://schemas.microsoft.com/office/drawing/2014/main" id="{1CA631D1-4FE5-4111-B077-4AA9A05E93F4}"/>
                </a:ext>
              </a:extLst>
            </p:cNvPr>
            <p:cNvGrpSpPr>
              <a:grpSpLocks/>
            </p:cNvGrpSpPr>
            <p:nvPr/>
          </p:nvGrpSpPr>
          <p:grpSpPr>
            <a:xfrm>
              <a:off x="10738688" y="3863463"/>
              <a:ext cx="831086" cy="831086"/>
              <a:chOff x="2677356" y="489672"/>
              <a:chExt cx="832104" cy="832104"/>
            </a:xfrm>
          </p:grpSpPr>
          <p:sp>
            <p:nvSpPr>
              <p:cNvPr id="64" name="Oval 63">
                <a:extLst>
                  <a:ext uri="{FF2B5EF4-FFF2-40B4-BE49-F238E27FC236}">
                    <a16:creationId xmlns:a16="http://schemas.microsoft.com/office/drawing/2014/main" id="{C8705E4D-5F39-402E-98C2-C89962D951A0}"/>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5" name="Oval 64">
                <a:extLst>
                  <a:ext uri="{FF2B5EF4-FFF2-40B4-BE49-F238E27FC236}">
                    <a16:creationId xmlns:a16="http://schemas.microsoft.com/office/drawing/2014/main" id="{4B20C782-276E-441E-8801-574B7DA3694C}"/>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24" name="Graphic 127" descr="calendar, events">
              <a:extLst>
                <a:ext uri="{FF2B5EF4-FFF2-40B4-BE49-F238E27FC236}">
                  <a16:creationId xmlns:a16="http://schemas.microsoft.com/office/drawing/2014/main" id="{1E465ED6-1EF1-4AC4-9765-745BC8DEB589}"/>
                </a:ext>
              </a:extLst>
            </p:cNvPr>
            <p:cNvGrpSpPr/>
            <p:nvPr/>
          </p:nvGrpSpPr>
          <p:grpSpPr>
            <a:xfrm>
              <a:off x="10976897" y="4100233"/>
              <a:ext cx="354720" cy="354689"/>
              <a:chOff x="5447230" y="3970462"/>
              <a:chExt cx="363646" cy="363614"/>
            </a:xfrm>
          </p:grpSpPr>
          <p:sp>
            <p:nvSpPr>
              <p:cNvPr id="25" name="Freeform: Shape 24">
                <a:extLst>
                  <a:ext uri="{FF2B5EF4-FFF2-40B4-BE49-F238E27FC236}">
                    <a16:creationId xmlns:a16="http://schemas.microsoft.com/office/drawing/2014/main" id="{DD604375-AA75-442B-8F9A-293216423172}"/>
                  </a:ext>
                </a:extLst>
              </p:cNvPr>
              <p:cNvSpPr/>
              <p:nvPr/>
            </p:nvSpPr>
            <p:spPr>
              <a:xfrm>
                <a:off x="5447230" y="4004524"/>
                <a:ext cx="363646" cy="329552"/>
              </a:xfrm>
              <a:custGeom>
                <a:avLst/>
                <a:gdLst>
                  <a:gd name="connsiteX0" fmla="*/ 1113 w 363646"/>
                  <a:gd name="connsiteY0" fmla="*/ 330690 h 329552"/>
                  <a:gd name="connsiteX1" fmla="*/ 364760 w 363646"/>
                  <a:gd name="connsiteY1" fmla="*/ 330690 h 329552"/>
                  <a:gd name="connsiteX2" fmla="*/ 364760 w 363646"/>
                  <a:gd name="connsiteY2" fmla="*/ 1113 h 329552"/>
                  <a:gd name="connsiteX3" fmla="*/ 1113 w 363646"/>
                  <a:gd name="connsiteY3" fmla="*/ 1113 h 329552"/>
                  <a:gd name="connsiteX4" fmla="*/ 1113 w 363646"/>
                  <a:gd name="connsiteY4" fmla="*/ 330690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29552">
                    <a:moveTo>
                      <a:pt x="1113" y="330690"/>
                    </a:moveTo>
                    <a:lnTo>
                      <a:pt x="364760" y="330690"/>
                    </a:lnTo>
                    <a:lnTo>
                      <a:pt x="364760" y="1113"/>
                    </a:lnTo>
                    <a:lnTo>
                      <a:pt x="1113" y="1113"/>
                    </a:lnTo>
                    <a:lnTo>
                      <a:pt x="1113" y="330690"/>
                    </a:lnTo>
                    <a:close/>
                  </a:path>
                </a:pathLst>
              </a:custGeom>
              <a:solidFill>
                <a:srgbClr val="0078D4"/>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6D2D07D-06ED-486E-B809-C1904F10661D}"/>
                  </a:ext>
                </a:extLst>
              </p:cNvPr>
              <p:cNvSpPr/>
              <p:nvPr/>
            </p:nvSpPr>
            <p:spPr>
              <a:xfrm>
                <a:off x="5447230" y="3970462"/>
                <a:ext cx="363646" cy="37880"/>
              </a:xfrm>
              <a:custGeom>
                <a:avLst/>
                <a:gdLst>
                  <a:gd name="connsiteX0" fmla="*/ 1113 w 363646"/>
                  <a:gd name="connsiteY0" fmla="*/ 39774 h 37879"/>
                  <a:gd name="connsiteX1" fmla="*/ 364760 w 363646"/>
                  <a:gd name="connsiteY1" fmla="*/ 39774 h 37879"/>
                  <a:gd name="connsiteX2" fmla="*/ 364760 w 363646"/>
                  <a:gd name="connsiteY2" fmla="*/ 1113 h 37879"/>
                  <a:gd name="connsiteX3" fmla="*/ 1113 w 363646"/>
                  <a:gd name="connsiteY3" fmla="*/ 1113 h 37879"/>
                  <a:gd name="connsiteX4" fmla="*/ 1113 w 363646"/>
                  <a:gd name="connsiteY4" fmla="*/ 39774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7879">
                    <a:moveTo>
                      <a:pt x="1113" y="39774"/>
                    </a:moveTo>
                    <a:lnTo>
                      <a:pt x="364760" y="39774"/>
                    </a:lnTo>
                    <a:lnTo>
                      <a:pt x="364760" y="1113"/>
                    </a:lnTo>
                    <a:lnTo>
                      <a:pt x="1113" y="1113"/>
                    </a:lnTo>
                    <a:lnTo>
                      <a:pt x="1113" y="39774"/>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D15E5974-439A-4464-B2E8-A02AC6643D15}"/>
                  </a:ext>
                </a:extLst>
              </p:cNvPr>
              <p:cNvSpPr/>
              <p:nvPr/>
            </p:nvSpPr>
            <p:spPr>
              <a:xfrm>
                <a:off x="5494440"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ABFAB7C-FAB1-43E0-99D2-F93230D0CD67}"/>
                  </a:ext>
                </a:extLst>
              </p:cNvPr>
              <p:cNvSpPr/>
              <p:nvPr/>
            </p:nvSpPr>
            <p:spPr>
              <a:xfrm>
                <a:off x="5552051"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9AD1381A-BA98-4167-ADC3-9BB854A3EE70}"/>
                  </a:ext>
                </a:extLst>
              </p:cNvPr>
              <p:cNvSpPr/>
              <p:nvPr/>
            </p:nvSpPr>
            <p:spPr>
              <a:xfrm>
                <a:off x="560940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7EAF0664-E3BB-4737-8AE0-F9C80D60D2E6}"/>
                  </a:ext>
                </a:extLst>
              </p:cNvPr>
              <p:cNvSpPr/>
              <p:nvPr/>
            </p:nvSpPr>
            <p:spPr>
              <a:xfrm>
                <a:off x="566669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298D822F-69CE-4D22-96A7-DCCB63AA4850}"/>
                  </a:ext>
                </a:extLst>
              </p:cNvPr>
              <p:cNvSpPr/>
              <p:nvPr/>
            </p:nvSpPr>
            <p:spPr>
              <a:xfrm>
                <a:off x="5724304"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36CD46A-E0E5-47B9-94DE-DBBFFB1F36AA}"/>
                  </a:ext>
                </a:extLst>
              </p:cNvPr>
              <p:cNvSpPr/>
              <p:nvPr/>
            </p:nvSpPr>
            <p:spPr>
              <a:xfrm>
                <a:off x="5494440"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EF91A15D-41BE-4973-9769-7637AA70F7E1}"/>
                  </a:ext>
                </a:extLst>
              </p:cNvPr>
              <p:cNvSpPr/>
              <p:nvPr/>
            </p:nvSpPr>
            <p:spPr>
              <a:xfrm>
                <a:off x="5552051"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4A8F83C-E294-4D9D-BF7D-9F98CB87D1E8}"/>
                  </a:ext>
                </a:extLst>
              </p:cNvPr>
              <p:cNvSpPr/>
              <p:nvPr/>
            </p:nvSpPr>
            <p:spPr>
              <a:xfrm>
                <a:off x="560940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2AB48CAE-EB0D-4F8E-9D63-5E7939BF9F7E}"/>
                  </a:ext>
                </a:extLst>
              </p:cNvPr>
              <p:cNvSpPr/>
              <p:nvPr/>
            </p:nvSpPr>
            <p:spPr>
              <a:xfrm>
                <a:off x="566669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60D151B-F56D-41D4-9ED2-B8C3E5F3C196}"/>
                  </a:ext>
                </a:extLst>
              </p:cNvPr>
              <p:cNvSpPr/>
              <p:nvPr/>
            </p:nvSpPr>
            <p:spPr>
              <a:xfrm>
                <a:off x="5724304"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82DF948-67C2-45BB-AA3C-1AB8FE024ADC}"/>
                  </a:ext>
                </a:extLst>
              </p:cNvPr>
              <p:cNvSpPr/>
              <p:nvPr/>
            </p:nvSpPr>
            <p:spPr>
              <a:xfrm>
                <a:off x="5494440"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0281069B-4EF1-4D5D-B192-8A6440921221}"/>
                  </a:ext>
                </a:extLst>
              </p:cNvPr>
              <p:cNvSpPr/>
              <p:nvPr/>
            </p:nvSpPr>
            <p:spPr>
              <a:xfrm>
                <a:off x="5552051"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A44AB46-9951-454F-9F9B-E8CFEC85382E}"/>
                  </a:ext>
                </a:extLst>
              </p:cNvPr>
              <p:cNvSpPr/>
              <p:nvPr/>
            </p:nvSpPr>
            <p:spPr>
              <a:xfrm>
                <a:off x="560940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1C067C87-72F7-4893-83F5-ECB36F083BFE}"/>
                  </a:ext>
                </a:extLst>
              </p:cNvPr>
              <p:cNvSpPr/>
              <p:nvPr/>
            </p:nvSpPr>
            <p:spPr>
              <a:xfrm>
                <a:off x="566669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1C02D906-2D26-4025-8941-C878ACCFF840}"/>
                  </a:ext>
                </a:extLst>
              </p:cNvPr>
              <p:cNvSpPr/>
              <p:nvPr/>
            </p:nvSpPr>
            <p:spPr>
              <a:xfrm>
                <a:off x="5724304"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43B489D-A430-4858-9F31-1B4104B2E074}"/>
                  </a:ext>
                </a:extLst>
              </p:cNvPr>
              <p:cNvSpPr/>
              <p:nvPr/>
            </p:nvSpPr>
            <p:spPr>
              <a:xfrm>
                <a:off x="5494440"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CA4F030D-4DF3-4A6B-A567-80B0FB0E6743}"/>
                  </a:ext>
                </a:extLst>
              </p:cNvPr>
              <p:cNvSpPr/>
              <p:nvPr/>
            </p:nvSpPr>
            <p:spPr>
              <a:xfrm>
                <a:off x="5552051"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6359811-1CBE-4937-901F-7F86D9DF7F9F}"/>
                  </a:ext>
                </a:extLst>
              </p:cNvPr>
              <p:cNvSpPr/>
              <p:nvPr/>
            </p:nvSpPr>
            <p:spPr>
              <a:xfrm>
                <a:off x="560940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A448E12A-BA88-4A78-AB63-6A49862BDA01}"/>
                  </a:ext>
                </a:extLst>
              </p:cNvPr>
              <p:cNvSpPr/>
              <p:nvPr/>
            </p:nvSpPr>
            <p:spPr>
              <a:xfrm>
                <a:off x="566669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7F7123C6-02E0-4582-9790-421DE8D40DDC}"/>
                  </a:ext>
                </a:extLst>
              </p:cNvPr>
              <p:cNvSpPr/>
              <p:nvPr/>
            </p:nvSpPr>
            <p:spPr>
              <a:xfrm>
                <a:off x="5724304"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 name="Rectangle 11">
            <a:extLst>
              <a:ext uri="{FF2B5EF4-FFF2-40B4-BE49-F238E27FC236}">
                <a16:creationId xmlns:a16="http://schemas.microsoft.com/office/drawing/2014/main" id="{F9F1D5AA-1CBC-4D3B-94BA-D7376CFF5E7D}"/>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18A9500-EDED-447A-BF5A-676CA590CD4F}"/>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Assess, monitor, and help improve compliance posture with global, regional, and industry regulations and standards</a:t>
            </a:r>
          </a:p>
        </p:txBody>
      </p:sp>
      <p:sp>
        <p:nvSpPr>
          <p:cNvPr id="6" name="Title 5">
            <a:extLst>
              <a:ext uri="{FF2B5EF4-FFF2-40B4-BE49-F238E27FC236}">
                <a16:creationId xmlns:a16="http://schemas.microsoft.com/office/drawing/2014/main" id="{50576B7F-BFF4-4ADF-AE0A-0376CD08D70E}"/>
              </a:ext>
            </a:extLst>
          </p:cNvPr>
          <p:cNvSpPr>
            <a:spLocks noGrp="1"/>
          </p:cNvSpPr>
          <p:nvPr>
            <p:ph type="title"/>
          </p:nvPr>
        </p:nvSpPr>
        <p:spPr>
          <a:xfrm>
            <a:off x="584877" y="495300"/>
            <a:ext cx="11018520" cy="492443"/>
          </a:xfrm>
        </p:spPr>
        <p:txBody>
          <a:bodyPr/>
          <a:lstStyle/>
          <a:p>
            <a:r>
              <a:rPr lang="en-US"/>
              <a:t>Regulatory compliance assessments</a:t>
            </a:r>
          </a:p>
        </p:txBody>
      </p:sp>
      <p:sp>
        <p:nvSpPr>
          <p:cNvPr id="32" name="TextBox 1">
            <a:extLst>
              <a:ext uri="{FF2B5EF4-FFF2-40B4-BE49-F238E27FC236}">
                <a16:creationId xmlns:a16="http://schemas.microsoft.com/office/drawing/2014/main" id="{886283BA-A08D-4A09-8E61-AA8702532ED3}"/>
              </a:ext>
            </a:extLst>
          </p:cNvPr>
          <p:cNvSpPr txBox="1"/>
          <p:nvPr/>
        </p:nvSpPr>
        <p:spPr>
          <a:xfrm>
            <a:off x="654562" y="24166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Cloud risk assessments</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Help accelerate your Microsoft cloud and vendor-related risks assessments</a:t>
            </a:r>
            <a:endParaRPr kumimoji="0" lang="en-US" sz="2000" b="0" i="0" u="none" strike="noStrike" kern="0" cap="none" spc="0" normalizeH="0" baseline="0" noProof="0">
              <a:ln>
                <a:noFill/>
              </a:ln>
              <a:solidFill>
                <a:srgbClr val="0078D4"/>
              </a:solidFill>
              <a:effectLst/>
              <a:uLnTx/>
              <a:uFillTx/>
              <a:latin typeface="Segoe UI Semibold"/>
              <a:ea typeface="+mn-ea"/>
              <a:cs typeface="+mn-cs"/>
            </a:endParaRPr>
          </a:p>
        </p:txBody>
      </p:sp>
      <p:sp>
        <p:nvSpPr>
          <p:cNvPr id="33" name="TextBox 2">
            <a:extLst>
              <a:ext uri="{FF2B5EF4-FFF2-40B4-BE49-F238E27FC236}">
                <a16:creationId xmlns:a16="http://schemas.microsoft.com/office/drawing/2014/main" id="{3FC6665A-E73B-4BDA-AC7C-240F3C98D518}"/>
              </a:ext>
            </a:extLst>
          </p:cNvPr>
          <p:cNvSpPr txBox="1"/>
          <p:nvPr/>
        </p:nvSpPr>
        <p:spPr>
          <a:xfrm>
            <a:off x="654562" y="3664864"/>
            <a:ext cx="4337135"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Industry standards</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Leverage 40+ pre-built assessments for standards and regulations such as GDPR</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sp>
        <p:nvSpPr>
          <p:cNvPr id="34" name="TextBox 3">
            <a:extLst>
              <a:ext uri="{FF2B5EF4-FFF2-40B4-BE49-F238E27FC236}">
                <a16:creationId xmlns:a16="http://schemas.microsoft.com/office/drawing/2014/main" id="{C019D507-AC09-4A2D-9098-A09239C9546E}"/>
              </a:ext>
            </a:extLst>
          </p:cNvPr>
          <p:cNvSpPr txBox="1"/>
          <p:nvPr/>
        </p:nvSpPr>
        <p:spPr>
          <a:xfrm>
            <a:off x="654562" y="4913065"/>
            <a:ext cx="4546088" cy="1077685"/>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Compliance posture</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Segoe UI"/>
              </a:rPr>
              <a:t>Help improve your overall compliance posture, enhancing security and privacy controls</a:t>
            </a:r>
          </a:p>
        </p:txBody>
      </p:sp>
      <p:cxnSp>
        <p:nvCxnSpPr>
          <p:cNvPr id="35" name="Straight Connector 34">
            <a:extLst>
              <a:ext uri="{FF2B5EF4-FFF2-40B4-BE49-F238E27FC236}">
                <a16:creationId xmlns:a16="http://schemas.microsoft.com/office/drawing/2014/main" id="{F238F573-7CD5-4DF4-86AC-BBE573EC3BB0}"/>
              </a:ext>
              <a:ext uri="{C183D7F6-B498-43B3-948B-1728B52AA6E4}">
                <adec:decorative xmlns:adec="http://schemas.microsoft.com/office/drawing/2017/decorative" val="1"/>
              </a:ext>
            </a:extLst>
          </p:cNvPr>
          <p:cNvCxnSpPr>
            <a:cxnSpLocks/>
          </p:cNvCxnSpPr>
          <p:nvPr/>
        </p:nvCxnSpPr>
        <p:spPr>
          <a:xfrm>
            <a:off x="584200" y="3497964"/>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B125C1A-26E5-4015-82EE-42C771EAFA98}"/>
              </a:ext>
              <a:ext uri="{C183D7F6-B498-43B3-948B-1728B52AA6E4}">
                <adec:decorative xmlns:adec="http://schemas.microsoft.com/office/drawing/2017/decorative" val="1"/>
              </a:ext>
            </a:extLst>
          </p:cNvPr>
          <p:cNvCxnSpPr>
            <a:cxnSpLocks/>
          </p:cNvCxnSpPr>
          <p:nvPr/>
        </p:nvCxnSpPr>
        <p:spPr>
          <a:xfrm>
            <a:off x="584200" y="4746164"/>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437457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151823C7-8CE0-42E5-B668-C1716F39B089}"/>
              </a:ext>
            </a:extLst>
          </p:cNvPr>
          <p:cNvGrpSpPr>
            <a:grpSpLocks noChangeAspect="1"/>
          </p:cNvGrpSpPr>
          <p:nvPr/>
        </p:nvGrpSpPr>
        <p:grpSpPr>
          <a:xfrm>
            <a:off x="10915717" y="172480"/>
            <a:ext cx="969264" cy="969264"/>
            <a:chOff x="5099563" y="2493822"/>
            <a:chExt cx="831086" cy="831086"/>
          </a:xfrm>
        </p:grpSpPr>
        <p:grpSp>
          <p:nvGrpSpPr>
            <p:cNvPr id="169" name="Group 168">
              <a:extLst>
                <a:ext uri="{FF2B5EF4-FFF2-40B4-BE49-F238E27FC236}">
                  <a16:creationId xmlns:a16="http://schemas.microsoft.com/office/drawing/2014/main" id="{CD7F2EC6-A579-486E-9D40-373C15FF22A9}"/>
                </a:ext>
              </a:extLst>
            </p:cNvPr>
            <p:cNvGrpSpPr>
              <a:grpSpLocks/>
            </p:cNvGrpSpPr>
            <p:nvPr/>
          </p:nvGrpSpPr>
          <p:grpSpPr>
            <a:xfrm>
              <a:off x="5099563" y="2493822"/>
              <a:ext cx="831086" cy="831086"/>
              <a:chOff x="2677356" y="489672"/>
              <a:chExt cx="832104" cy="832104"/>
            </a:xfrm>
          </p:grpSpPr>
          <p:sp>
            <p:nvSpPr>
              <p:cNvPr id="176" name="Oval 175">
                <a:extLst>
                  <a:ext uri="{FF2B5EF4-FFF2-40B4-BE49-F238E27FC236}">
                    <a16:creationId xmlns:a16="http://schemas.microsoft.com/office/drawing/2014/main" id="{3DAF818A-65DF-402A-9EF3-1ECBD32FA2D0}"/>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77" name="Oval 176">
                <a:extLst>
                  <a:ext uri="{FF2B5EF4-FFF2-40B4-BE49-F238E27FC236}">
                    <a16:creationId xmlns:a16="http://schemas.microsoft.com/office/drawing/2014/main" id="{67F0410D-2960-478E-A4CD-547366CC1610}"/>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70" name="Group 169">
              <a:extLst>
                <a:ext uri="{FF2B5EF4-FFF2-40B4-BE49-F238E27FC236}">
                  <a16:creationId xmlns:a16="http://schemas.microsoft.com/office/drawing/2014/main" id="{BC1DD0CF-CB1B-45FB-BDF6-F8E39DFEA0AE}"/>
                </a:ext>
              </a:extLst>
            </p:cNvPr>
            <p:cNvGrpSpPr/>
            <p:nvPr/>
          </p:nvGrpSpPr>
          <p:grpSpPr>
            <a:xfrm>
              <a:off x="5323273" y="2662785"/>
              <a:ext cx="383585" cy="493184"/>
              <a:chOff x="4566874" y="3335609"/>
              <a:chExt cx="241512" cy="310515"/>
            </a:xfrm>
          </p:grpSpPr>
          <p:sp>
            <p:nvSpPr>
              <p:cNvPr id="171" name="Freeform: Shape 170">
                <a:extLst>
                  <a:ext uri="{FF2B5EF4-FFF2-40B4-BE49-F238E27FC236}">
                    <a16:creationId xmlns:a16="http://schemas.microsoft.com/office/drawing/2014/main" id="{F6B00209-DDE6-47CC-A1ED-AC9356E08D1C}"/>
                  </a:ext>
                </a:extLst>
              </p:cNvPr>
              <p:cNvSpPr/>
              <p:nvPr/>
            </p:nvSpPr>
            <p:spPr>
              <a:xfrm>
                <a:off x="4649741" y="3469911"/>
                <a:ext cx="76200" cy="28575"/>
              </a:xfrm>
              <a:custGeom>
                <a:avLst/>
                <a:gdLst>
                  <a:gd name="connsiteX0" fmla="*/ 72118 w 76200"/>
                  <a:gd name="connsiteY0" fmla="*/ 26398 h 28575"/>
                  <a:gd name="connsiteX1" fmla="*/ 38780 w 76200"/>
                  <a:gd name="connsiteY1" fmla="*/ 7348 h 28575"/>
                  <a:gd name="connsiteX2" fmla="*/ 7348 w 76200"/>
                  <a:gd name="connsiteY2" fmla="*/ 26398 h 28575"/>
                </a:gdLst>
                <a:ahLst/>
                <a:cxnLst>
                  <a:cxn ang="0">
                    <a:pos x="connsiteX0" y="connsiteY0"/>
                  </a:cxn>
                  <a:cxn ang="0">
                    <a:pos x="connsiteX1" y="connsiteY1"/>
                  </a:cxn>
                  <a:cxn ang="0">
                    <a:pos x="connsiteX2" y="connsiteY2"/>
                  </a:cxn>
                </a:cxnLst>
                <a:rect l="l" t="t" r="r" b="b"/>
                <a:pathLst>
                  <a:path w="76200" h="28575">
                    <a:moveTo>
                      <a:pt x="72118" y="26398"/>
                    </a:moveTo>
                    <a:lnTo>
                      <a:pt x="38780" y="7348"/>
                    </a:lnTo>
                    <a:lnTo>
                      <a:pt x="7348" y="26398"/>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2524569C-E9FD-40E3-BB44-9021CA29FD1E}"/>
                  </a:ext>
                </a:extLst>
              </p:cNvPr>
              <p:cNvSpPr/>
              <p:nvPr/>
            </p:nvSpPr>
            <p:spPr>
              <a:xfrm>
                <a:off x="4624024" y="3335609"/>
                <a:ext cx="123825" cy="123825"/>
              </a:xfrm>
              <a:custGeom>
                <a:avLst/>
                <a:gdLst>
                  <a:gd name="connsiteX0" fmla="*/ 121648 w 123825"/>
                  <a:gd name="connsiteY0" fmla="*/ 64498 h 123825"/>
                  <a:gd name="connsiteX1" fmla="*/ 64498 w 123825"/>
                  <a:gd name="connsiteY1" fmla="*/ 121648 h 123825"/>
                  <a:gd name="connsiteX2" fmla="*/ 7348 w 123825"/>
                  <a:gd name="connsiteY2" fmla="*/ 64498 h 123825"/>
                  <a:gd name="connsiteX3" fmla="*/ 64498 w 123825"/>
                  <a:gd name="connsiteY3" fmla="*/ 7348 h 123825"/>
                  <a:gd name="connsiteX4" fmla="*/ 121648 w 123825"/>
                  <a:gd name="connsiteY4" fmla="*/ 64498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648" y="64498"/>
                    </a:moveTo>
                    <a:cubicBezTo>
                      <a:pt x="121648" y="96061"/>
                      <a:pt x="96061" y="121648"/>
                      <a:pt x="64498" y="121648"/>
                    </a:cubicBezTo>
                    <a:cubicBezTo>
                      <a:pt x="32935" y="121648"/>
                      <a:pt x="7348" y="96061"/>
                      <a:pt x="7348" y="64498"/>
                    </a:cubicBezTo>
                    <a:cubicBezTo>
                      <a:pt x="7348" y="32935"/>
                      <a:pt x="32935" y="7348"/>
                      <a:pt x="64498" y="7348"/>
                    </a:cubicBezTo>
                    <a:cubicBezTo>
                      <a:pt x="96061" y="7348"/>
                      <a:pt x="121648" y="32935"/>
                      <a:pt x="121648" y="64498"/>
                    </a:cubicBezTo>
                    <a:close/>
                  </a:path>
                </a:pathLst>
              </a:custGeom>
              <a:solidFill>
                <a:srgbClr val="50E6FF"/>
              </a:solidFill>
              <a:ln w="15875" cap="sq">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F3B4D045-E538-4DC0-B09D-70CE8E6A019E}"/>
                  </a:ext>
                </a:extLst>
              </p:cNvPr>
              <p:cNvSpPr/>
              <p:nvPr/>
            </p:nvSpPr>
            <p:spPr>
              <a:xfrm>
                <a:off x="4566874" y="3474674"/>
                <a:ext cx="123825" cy="171450"/>
              </a:xfrm>
              <a:custGeom>
                <a:avLst/>
                <a:gdLst>
                  <a:gd name="connsiteX0" fmla="*/ 86406 w 123825"/>
                  <a:gd name="connsiteY0" fmla="*/ 17826 h 171450"/>
                  <a:gd name="connsiteX1" fmla="*/ 122601 w 123825"/>
                  <a:gd name="connsiteY1" fmla="*/ 153081 h 171450"/>
                  <a:gd name="connsiteX2" fmla="*/ 113076 w 123825"/>
                  <a:gd name="connsiteY2" fmla="*/ 171178 h 171450"/>
                  <a:gd name="connsiteX3" fmla="*/ 32113 w 123825"/>
                  <a:gd name="connsiteY3" fmla="*/ 171178 h 171450"/>
                  <a:gd name="connsiteX4" fmla="*/ 7348 w 123825"/>
                  <a:gd name="connsiteY4" fmla="*/ 138793 h 171450"/>
                  <a:gd name="connsiteX5" fmla="*/ 7348 w 123825"/>
                  <a:gd name="connsiteY5" fmla="*/ 28303 h 171450"/>
                  <a:gd name="connsiteX6" fmla="*/ 22588 w 123825"/>
                  <a:gd name="connsiteY6" fmla="*/ 7348 h 171450"/>
                  <a:gd name="connsiteX7" fmla="*/ 74023 w 123825"/>
                  <a:gd name="connsiteY7" fmla="*/ 7348 h 171450"/>
                  <a:gd name="connsiteX8" fmla="*/ 86406 w 123825"/>
                  <a:gd name="connsiteY8" fmla="*/ 1782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71450">
                    <a:moveTo>
                      <a:pt x="86406" y="17826"/>
                    </a:moveTo>
                    <a:lnTo>
                      <a:pt x="122601" y="153081"/>
                    </a:lnTo>
                    <a:cubicBezTo>
                      <a:pt x="124506" y="161653"/>
                      <a:pt x="119743" y="171178"/>
                      <a:pt x="113076" y="171178"/>
                    </a:cubicBezTo>
                    <a:lnTo>
                      <a:pt x="32113" y="171178"/>
                    </a:lnTo>
                    <a:cubicBezTo>
                      <a:pt x="18778" y="171178"/>
                      <a:pt x="7348" y="156891"/>
                      <a:pt x="7348" y="138793"/>
                    </a:cubicBezTo>
                    <a:lnTo>
                      <a:pt x="7348" y="28303"/>
                    </a:lnTo>
                    <a:cubicBezTo>
                      <a:pt x="7348" y="16873"/>
                      <a:pt x="14016" y="7348"/>
                      <a:pt x="22588" y="7348"/>
                    </a:cubicBezTo>
                    <a:lnTo>
                      <a:pt x="74023" y="7348"/>
                    </a:lnTo>
                    <a:cubicBezTo>
                      <a:pt x="79738" y="7348"/>
                      <a:pt x="84501" y="11158"/>
                      <a:pt x="86406" y="17826"/>
                    </a:cubicBezTo>
                    <a:close/>
                  </a:path>
                </a:pathLst>
              </a:custGeom>
              <a:solidFill>
                <a:schemeClr val="accent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3EF67485-BE8E-49A1-BAAA-364214F0654E}"/>
                  </a:ext>
                </a:extLst>
              </p:cNvPr>
              <p:cNvSpPr/>
              <p:nvPr/>
            </p:nvSpPr>
            <p:spPr>
              <a:xfrm>
                <a:off x="4684561" y="3474674"/>
                <a:ext cx="123825" cy="171450"/>
              </a:xfrm>
              <a:custGeom>
                <a:avLst/>
                <a:gdLst>
                  <a:gd name="connsiteX0" fmla="*/ 43966 w 123825"/>
                  <a:gd name="connsiteY0" fmla="*/ 17826 h 171450"/>
                  <a:gd name="connsiteX1" fmla="*/ 7771 w 123825"/>
                  <a:gd name="connsiteY1" fmla="*/ 153081 h 171450"/>
                  <a:gd name="connsiteX2" fmla="*/ 17296 w 123825"/>
                  <a:gd name="connsiteY2" fmla="*/ 171178 h 171450"/>
                  <a:gd name="connsiteX3" fmla="*/ 98259 w 123825"/>
                  <a:gd name="connsiteY3" fmla="*/ 171178 h 171450"/>
                  <a:gd name="connsiteX4" fmla="*/ 123024 w 123825"/>
                  <a:gd name="connsiteY4" fmla="*/ 138793 h 171450"/>
                  <a:gd name="connsiteX5" fmla="*/ 123024 w 123825"/>
                  <a:gd name="connsiteY5" fmla="*/ 28303 h 171450"/>
                  <a:gd name="connsiteX6" fmla="*/ 107784 w 123825"/>
                  <a:gd name="connsiteY6" fmla="*/ 7348 h 171450"/>
                  <a:gd name="connsiteX7" fmla="*/ 56349 w 123825"/>
                  <a:gd name="connsiteY7" fmla="*/ 7348 h 171450"/>
                  <a:gd name="connsiteX8" fmla="*/ 43966 w 123825"/>
                  <a:gd name="connsiteY8" fmla="*/ 1782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71450">
                    <a:moveTo>
                      <a:pt x="43966" y="17826"/>
                    </a:moveTo>
                    <a:lnTo>
                      <a:pt x="7771" y="153081"/>
                    </a:lnTo>
                    <a:cubicBezTo>
                      <a:pt x="5866" y="161653"/>
                      <a:pt x="10629" y="171178"/>
                      <a:pt x="17296" y="171178"/>
                    </a:cubicBezTo>
                    <a:lnTo>
                      <a:pt x="98259" y="171178"/>
                    </a:lnTo>
                    <a:cubicBezTo>
                      <a:pt x="111594" y="171178"/>
                      <a:pt x="123024" y="156891"/>
                      <a:pt x="123024" y="138793"/>
                    </a:cubicBezTo>
                    <a:lnTo>
                      <a:pt x="123024" y="28303"/>
                    </a:lnTo>
                    <a:cubicBezTo>
                      <a:pt x="123024" y="16873"/>
                      <a:pt x="116356" y="7348"/>
                      <a:pt x="107784" y="7348"/>
                    </a:cubicBezTo>
                    <a:lnTo>
                      <a:pt x="56349" y="7348"/>
                    </a:lnTo>
                    <a:cubicBezTo>
                      <a:pt x="50634" y="7348"/>
                      <a:pt x="45871" y="11158"/>
                      <a:pt x="43966" y="17826"/>
                    </a:cubicBezTo>
                    <a:close/>
                  </a:path>
                </a:pathLst>
              </a:custGeom>
              <a:solidFill>
                <a:schemeClr val="accent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6F94A50C-66F4-4A9B-8547-C21FAC1BA9FC}"/>
                  </a:ext>
                </a:extLst>
              </p:cNvPr>
              <p:cNvSpPr/>
              <p:nvPr/>
            </p:nvSpPr>
            <p:spPr>
              <a:xfrm>
                <a:off x="4730704" y="3566114"/>
                <a:ext cx="57150" cy="9525"/>
              </a:xfrm>
              <a:custGeom>
                <a:avLst/>
                <a:gdLst>
                  <a:gd name="connsiteX0" fmla="*/ 7348 w 57150"/>
                  <a:gd name="connsiteY0" fmla="*/ 7348 h 9525"/>
                  <a:gd name="connsiteX1" fmla="*/ 57831 w 57150"/>
                  <a:gd name="connsiteY1" fmla="*/ 7348 h 9525"/>
                </a:gdLst>
                <a:ahLst/>
                <a:cxnLst>
                  <a:cxn ang="0">
                    <a:pos x="connsiteX0" y="connsiteY0"/>
                  </a:cxn>
                  <a:cxn ang="0">
                    <a:pos x="connsiteX1" y="connsiteY1"/>
                  </a:cxn>
                </a:cxnLst>
                <a:rect l="l" t="t" r="r" b="b"/>
                <a:pathLst>
                  <a:path w="57150" h="9525">
                    <a:moveTo>
                      <a:pt x="7348" y="7348"/>
                    </a:moveTo>
                    <a:lnTo>
                      <a:pt x="57831" y="7348"/>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12" name="Rectangle 11">
            <a:extLst>
              <a:ext uri="{FF2B5EF4-FFF2-40B4-BE49-F238E27FC236}">
                <a16:creationId xmlns:a16="http://schemas.microsoft.com/office/drawing/2014/main" id="{F9F1D5AA-1CBC-4D3B-94BA-D7376CFF5E7D}"/>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818A9500-EDED-447A-BF5A-676CA590CD4F}"/>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Leverage white glove service to support risk, audit, and compliance teams with regulatory compliance, security, and privacy</a:t>
            </a:r>
          </a:p>
        </p:txBody>
      </p:sp>
      <p:sp>
        <p:nvSpPr>
          <p:cNvPr id="6" name="Title 5">
            <a:extLst>
              <a:ext uri="{FF2B5EF4-FFF2-40B4-BE49-F238E27FC236}">
                <a16:creationId xmlns:a16="http://schemas.microsoft.com/office/drawing/2014/main" id="{50576B7F-BFF4-4ADF-AE0A-0376CD08D70E}"/>
              </a:ext>
            </a:extLst>
          </p:cNvPr>
          <p:cNvSpPr>
            <a:spLocks noGrp="1"/>
          </p:cNvSpPr>
          <p:nvPr>
            <p:ph type="title"/>
          </p:nvPr>
        </p:nvSpPr>
        <p:spPr/>
        <p:txBody>
          <a:bodyPr/>
          <a:lstStyle/>
          <a:p>
            <a:r>
              <a:rPr lang="en-US"/>
              <a:t>Risk assurance and support</a:t>
            </a:r>
          </a:p>
        </p:txBody>
      </p:sp>
      <p:sp>
        <p:nvSpPr>
          <p:cNvPr id="32" name="TextBox 1">
            <a:extLst>
              <a:ext uri="{FF2B5EF4-FFF2-40B4-BE49-F238E27FC236}">
                <a16:creationId xmlns:a16="http://schemas.microsoft.com/office/drawing/2014/main" id="{886283BA-A08D-4A09-8E61-AA8702532ED3}"/>
              </a:ext>
            </a:extLst>
          </p:cNvPr>
          <p:cNvSpPr txBox="1"/>
          <p:nvPr/>
        </p:nvSpPr>
        <p:spPr>
          <a:xfrm>
            <a:off x="584199" y="2152232"/>
            <a:ext cx="5511801" cy="811948"/>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Compliance Summit and Community</a:t>
            </a:r>
            <a:endParaRPr kumimoji="0" lang="en-US" sz="18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Segoe UI"/>
              </a:rPr>
              <a:t>Connect with Microsoft Leadership on compliance topics and engage directly with peers and regulators in industry</a:t>
            </a:r>
          </a:p>
        </p:txBody>
      </p:sp>
      <p:sp>
        <p:nvSpPr>
          <p:cNvPr id="33" name="TextBox 2">
            <a:extLst>
              <a:ext uri="{FF2B5EF4-FFF2-40B4-BE49-F238E27FC236}">
                <a16:creationId xmlns:a16="http://schemas.microsoft.com/office/drawing/2014/main" id="{3FC6665A-E73B-4BDA-AC7C-240F3C98D518}"/>
              </a:ext>
            </a:extLst>
          </p:cNvPr>
          <p:cNvSpPr txBox="1"/>
          <p:nvPr/>
        </p:nvSpPr>
        <p:spPr>
          <a:xfrm>
            <a:off x="584199" y="3281824"/>
            <a:ext cx="5511801" cy="784603"/>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Ask an expert</a:t>
            </a:r>
            <a:endParaRPr kumimoji="0" lang="en-US" sz="18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Segoe UI"/>
              </a:rPr>
              <a:t>Support risk stakeholders to accelerate their assessments and approval cycles</a:t>
            </a:r>
          </a:p>
        </p:txBody>
      </p:sp>
      <p:sp>
        <p:nvSpPr>
          <p:cNvPr id="34" name="TextBox 3">
            <a:extLst>
              <a:ext uri="{FF2B5EF4-FFF2-40B4-BE49-F238E27FC236}">
                <a16:creationId xmlns:a16="http://schemas.microsoft.com/office/drawing/2014/main" id="{C019D507-AC09-4A2D-9098-A09239C9546E}"/>
              </a:ext>
            </a:extLst>
          </p:cNvPr>
          <p:cNvSpPr txBox="1"/>
          <p:nvPr/>
        </p:nvSpPr>
        <p:spPr>
          <a:xfrm>
            <a:off x="584199" y="5515883"/>
            <a:ext cx="5511801" cy="823957"/>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Concierge and learning paths</a:t>
            </a:r>
            <a:endParaRPr kumimoji="0" lang="en-US" sz="18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Upskill on cloud risk assessment and navigate our rich</a:t>
            </a:r>
            <a:br>
              <a:rPr kumimoji="0" lang="en-US" sz="1400" b="0" i="0" u="none" strike="noStrike" kern="0" cap="none" spc="0" normalizeH="0" baseline="0" noProof="0">
                <a:ln>
                  <a:noFill/>
                </a:ln>
                <a:solidFill>
                  <a:srgbClr val="000000"/>
                </a:solidFill>
                <a:effectLst/>
                <a:uLnTx/>
                <a:uFillTx/>
                <a:latin typeface="Segoe UI"/>
                <a:ea typeface="+mn-ea"/>
                <a:cs typeface="+mn-cs"/>
              </a:rPr>
            </a:br>
            <a:r>
              <a:rPr kumimoji="0" lang="en-US" sz="1400" b="0" i="0" u="none" strike="noStrike" kern="0" cap="none" spc="0" normalizeH="0" baseline="0" noProof="0">
                <a:ln>
                  <a:noFill/>
                </a:ln>
                <a:solidFill>
                  <a:srgbClr val="000000"/>
                </a:solidFill>
                <a:effectLst/>
                <a:uLnTx/>
                <a:uFillTx/>
                <a:latin typeface="Segoe UI"/>
                <a:ea typeface="+mn-ea"/>
                <a:cs typeface="+mn-cs"/>
              </a:rPr>
              <a:t>set of resources</a:t>
            </a:r>
            <a:endParaRPr kumimoji="0" lang="en-US" sz="1400" b="0" i="0" u="none" strike="noStrike" kern="0" cap="none" spc="0" normalizeH="0" baseline="0" noProof="0">
              <a:ln>
                <a:noFill/>
              </a:ln>
              <a:solidFill>
                <a:srgbClr val="000000"/>
              </a:solidFill>
              <a:effectLst/>
              <a:uLnTx/>
              <a:uFillTx/>
              <a:latin typeface="Segoe UI"/>
              <a:ea typeface="+mn-ea"/>
              <a:cs typeface="Segoe UI"/>
            </a:endParaRP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endParaRPr kumimoji="0" lang="en-US" sz="1400" b="0" i="0" u="none" strike="noStrike" kern="0" cap="none" spc="0" normalizeH="0" baseline="0" noProof="0">
              <a:ln>
                <a:noFill/>
              </a:ln>
              <a:solidFill>
                <a:srgbClr val="000000"/>
              </a:solidFill>
              <a:effectLst/>
              <a:uLnTx/>
              <a:uFillTx/>
              <a:latin typeface="Segoe UI"/>
              <a:ea typeface="+mn-ea"/>
              <a:cs typeface="Segoe UI"/>
            </a:endParaRPr>
          </a:p>
        </p:txBody>
      </p:sp>
      <p:sp>
        <p:nvSpPr>
          <p:cNvPr id="4" name="TextBox 2">
            <a:extLst>
              <a:ext uri="{FF2B5EF4-FFF2-40B4-BE49-F238E27FC236}">
                <a16:creationId xmlns:a16="http://schemas.microsoft.com/office/drawing/2014/main" id="{E588D6B8-2638-42C8-A336-AD67E2A214F4}"/>
              </a:ext>
            </a:extLst>
          </p:cNvPr>
          <p:cNvSpPr txBox="1"/>
          <p:nvPr/>
        </p:nvSpPr>
        <p:spPr>
          <a:xfrm>
            <a:off x="584199" y="4384071"/>
            <a:ext cx="5511801" cy="814170"/>
          </a:xfrm>
          <a:prstGeom prst="rect">
            <a:avLst/>
          </a:prstGeom>
          <a:noFill/>
        </p:spPr>
        <p:txBody>
          <a:bodyPr wrap="square" lIns="0" tIns="0" rIns="0" bIns="91427"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1800" b="0" i="0" u="none" strike="noStrike" kern="0" cap="none" spc="0" normalizeH="0" baseline="0" noProof="0">
                <a:ln>
                  <a:noFill/>
                </a:ln>
                <a:solidFill>
                  <a:srgbClr val="0078D4"/>
                </a:solidFill>
                <a:effectLst/>
                <a:uLnTx/>
                <a:uFillTx/>
                <a:latin typeface="Segoe UI Semibold"/>
                <a:ea typeface="+mn-ea"/>
                <a:cs typeface="+mn-cs"/>
              </a:rPr>
              <a:t>Proactive risk assurance</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400" b="0" i="0" u="none" strike="noStrike" kern="0" cap="none" spc="0" normalizeH="0" baseline="0" noProof="0">
                <a:ln>
                  <a:noFill/>
                </a:ln>
                <a:solidFill>
                  <a:srgbClr val="000000"/>
                </a:solidFill>
                <a:effectLst/>
                <a:uLnTx/>
                <a:uFillTx/>
                <a:latin typeface="Segoe UI"/>
                <a:ea typeface="+mn-ea"/>
                <a:cs typeface="+mn-cs"/>
              </a:rPr>
              <a:t>Stay up to date on important regulatory changes and explore</a:t>
            </a:r>
            <a:br>
              <a:rPr kumimoji="0" lang="en-US" sz="1400" b="0" i="0" u="none" strike="noStrike" kern="0" cap="none" spc="0" normalizeH="0" baseline="0" noProof="0">
                <a:ln>
                  <a:noFill/>
                </a:ln>
                <a:solidFill>
                  <a:srgbClr val="000000"/>
                </a:solidFill>
                <a:effectLst/>
                <a:uLnTx/>
                <a:uFillTx/>
                <a:latin typeface="Segoe UI"/>
                <a:ea typeface="+mn-ea"/>
                <a:cs typeface="+mn-cs"/>
              </a:rPr>
            </a:br>
            <a:r>
              <a:rPr kumimoji="0" lang="en-US" sz="1400" b="0" i="0" u="none" strike="noStrike" kern="0" cap="none" spc="0" normalizeH="0" baseline="0" noProof="0">
                <a:ln>
                  <a:noFill/>
                </a:ln>
                <a:solidFill>
                  <a:srgbClr val="000000"/>
                </a:solidFill>
                <a:effectLst/>
                <a:uLnTx/>
                <a:uFillTx/>
                <a:latin typeface="Segoe UI"/>
                <a:ea typeface="+mn-ea"/>
                <a:cs typeface="+mn-cs"/>
              </a:rPr>
              <a:t>walk-throughs of curated audit artifacts</a:t>
            </a: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endParaRPr kumimoji="0" lang="en-US" sz="1400" b="0" i="0" u="none" strike="noStrike" kern="0" cap="none" spc="0" normalizeH="0" baseline="0" noProof="0">
              <a:ln>
                <a:noFill/>
              </a:ln>
              <a:solidFill>
                <a:srgbClr val="000000"/>
              </a:solidFill>
              <a:effectLst/>
              <a:uLnTx/>
              <a:uFillTx/>
              <a:latin typeface="Segoe UI"/>
              <a:ea typeface="+mn-ea"/>
              <a:cs typeface="Segoe UI"/>
            </a:endParaRPr>
          </a:p>
        </p:txBody>
      </p:sp>
      <p:grpSp>
        <p:nvGrpSpPr>
          <p:cNvPr id="14" name="Group 13">
            <a:extLst>
              <a:ext uri="{FF2B5EF4-FFF2-40B4-BE49-F238E27FC236}">
                <a16:creationId xmlns:a16="http://schemas.microsoft.com/office/drawing/2014/main" id="{621ED84B-E4F1-4B09-82EA-2A9018CC09A4}"/>
              </a:ext>
            </a:extLst>
          </p:cNvPr>
          <p:cNvGrpSpPr/>
          <p:nvPr/>
        </p:nvGrpSpPr>
        <p:grpSpPr>
          <a:xfrm>
            <a:off x="584200" y="3123002"/>
            <a:ext cx="5511800" cy="2234061"/>
            <a:chOff x="584200" y="3123002"/>
            <a:chExt cx="4540274" cy="2234061"/>
          </a:xfrm>
        </p:grpSpPr>
        <p:cxnSp>
          <p:nvCxnSpPr>
            <p:cNvPr id="35" name="Straight Connector 34">
              <a:extLst>
                <a:ext uri="{FF2B5EF4-FFF2-40B4-BE49-F238E27FC236}">
                  <a16:creationId xmlns:a16="http://schemas.microsoft.com/office/drawing/2014/main" id="{F238F573-7CD5-4DF4-86AC-BBE573EC3BB0}"/>
                </a:ext>
                <a:ext uri="{C183D7F6-B498-43B3-948B-1728B52AA6E4}">
                  <adec:decorative xmlns:adec="http://schemas.microsoft.com/office/drawing/2017/decorative" val="1"/>
                </a:ext>
              </a:extLst>
            </p:cNvPr>
            <p:cNvCxnSpPr>
              <a:cxnSpLocks/>
            </p:cNvCxnSpPr>
            <p:nvPr/>
          </p:nvCxnSpPr>
          <p:spPr>
            <a:xfrm>
              <a:off x="584200" y="3123002"/>
              <a:ext cx="4540274"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B125C1A-26E5-4015-82EE-42C771EAFA98}"/>
                </a:ext>
                <a:ext uri="{C183D7F6-B498-43B3-948B-1728B52AA6E4}">
                  <adec:decorative xmlns:adec="http://schemas.microsoft.com/office/drawing/2017/decorative" val="1"/>
                </a:ext>
              </a:extLst>
            </p:cNvPr>
            <p:cNvCxnSpPr>
              <a:cxnSpLocks/>
            </p:cNvCxnSpPr>
            <p:nvPr/>
          </p:nvCxnSpPr>
          <p:spPr>
            <a:xfrm>
              <a:off x="584200" y="4225249"/>
              <a:ext cx="4540274"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706B570-B2B4-4AF7-AE2A-69192AF76D67}"/>
                </a:ext>
                <a:ext uri="{C183D7F6-B498-43B3-948B-1728B52AA6E4}">
                  <adec:decorative xmlns:adec="http://schemas.microsoft.com/office/drawing/2017/decorative" val="1"/>
                </a:ext>
              </a:extLst>
            </p:cNvPr>
            <p:cNvCxnSpPr>
              <a:cxnSpLocks/>
            </p:cNvCxnSpPr>
            <p:nvPr/>
          </p:nvCxnSpPr>
          <p:spPr>
            <a:xfrm>
              <a:off x="584200" y="5357063"/>
              <a:ext cx="4540274"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2FE91C1-E6C7-40A5-86AA-BE946B0CA2AE}"/>
              </a:ext>
            </a:extLst>
          </p:cNvPr>
          <p:cNvGrpSpPr/>
          <p:nvPr/>
        </p:nvGrpSpPr>
        <p:grpSpPr>
          <a:xfrm>
            <a:off x="6788721" y="2146301"/>
            <a:ext cx="4261296" cy="3993480"/>
            <a:chOff x="7040087" y="2381868"/>
            <a:chExt cx="3758564" cy="3522345"/>
          </a:xfrm>
        </p:grpSpPr>
        <p:grpSp>
          <p:nvGrpSpPr>
            <p:cNvPr id="11" name="Group 10">
              <a:extLst>
                <a:ext uri="{FF2B5EF4-FFF2-40B4-BE49-F238E27FC236}">
                  <a16:creationId xmlns:a16="http://schemas.microsoft.com/office/drawing/2014/main" id="{30791AFC-7074-479A-85FB-44A4072A0D3B}"/>
                </a:ext>
              </a:extLst>
            </p:cNvPr>
            <p:cNvGrpSpPr/>
            <p:nvPr/>
          </p:nvGrpSpPr>
          <p:grpSpPr>
            <a:xfrm>
              <a:off x="7870365" y="3232150"/>
              <a:ext cx="2098006" cy="2098006"/>
              <a:chOff x="7655011" y="3481933"/>
              <a:chExt cx="1598441" cy="1598441"/>
            </a:xfrm>
          </p:grpSpPr>
          <p:sp>
            <p:nvSpPr>
              <p:cNvPr id="42" name="Oval 41">
                <a:extLst>
                  <a:ext uri="{FF2B5EF4-FFF2-40B4-BE49-F238E27FC236}">
                    <a16:creationId xmlns:a16="http://schemas.microsoft.com/office/drawing/2014/main" id="{8C3464B3-4C0D-451C-90C9-A6FD665D3329}"/>
                  </a:ext>
                </a:extLst>
              </p:cNvPr>
              <p:cNvSpPr/>
              <p:nvPr/>
            </p:nvSpPr>
            <p:spPr bwMode="auto">
              <a:xfrm>
                <a:off x="7694491" y="3521413"/>
                <a:ext cx="1519480" cy="1519480"/>
              </a:xfrm>
              <a:prstGeom prst="ellipse">
                <a:avLst/>
              </a:prstGeom>
              <a:solidFill>
                <a:schemeClr val="tx2"/>
              </a:solidFill>
              <a:ln>
                <a:noFill/>
                <a:headEnd type="none" w="med" len="med"/>
                <a:tailEnd type="none" w="med" len="med"/>
              </a:ln>
              <a:effectLst>
                <a:outerShdw blurRad="50800" dist="38100" algn="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Financial Services Compliance Program</a:t>
                </a:r>
              </a:p>
            </p:txBody>
          </p:sp>
          <p:sp>
            <p:nvSpPr>
              <p:cNvPr id="45" name="Oval 44">
                <a:extLst>
                  <a:ext uri="{FF2B5EF4-FFF2-40B4-BE49-F238E27FC236}">
                    <a16:creationId xmlns:a16="http://schemas.microsoft.com/office/drawing/2014/main" id="{8CA28F7F-6EA1-478D-B96A-5BD731B3C6BE}"/>
                  </a:ext>
                </a:extLst>
              </p:cNvPr>
              <p:cNvSpPr/>
              <p:nvPr/>
            </p:nvSpPr>
            <p:spPr bwMode="auto">
              <a:xfrm>
                <a:off x="7655011" y="3481933"/>
                <a:ext cx="1598441" cy="1598441"/>
              </a:xfrm>
              <a:prstGeom prst="ellips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48" name="Oval 47">
              <a:extLst>
                <a:ext uri="{FF2B5EF4-FFF2-40B4-BE49-F238E27FC236}">
                  <a16:creationId xmlns:a16="http://schemas.microsoft.com/office/drawing/2014/main" id="{6F6026F4-8414-452B-A974-EF2398276F29}"/>
                </a:ext>
              </a:extLst>
            </p:cNvPr>
            <p:cNvSpPr/>
            <p:nvPr/>
          </p:nvSpPr>
          <p:spPr bwMode="auto">
            <a:xfrm>
              <a:off x="7330820" y="2692604"/>
              <a:ext cx="3177099" cy="3177099"/>
            </a:xfrm>
            <a:prstGeom prst="ellips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25" name="Group 24">
              <a:extLst>
                <a:ext uri="{FF2B5EF4-FFF2-40B4-BE49-F238E27FC236}">
                  <a16:creationId xmlns:a16="http://schemas.microsoft.com/office/drawing/2014/main" id="{B31EDD6E-71DB-4EF7-9B41-AD5A0458009C}"/>
                </a:ext>
              </a:extLst>
            </p:cNvPr>
            <p:cNvGrpSpPr/>
            <p:nvPr/>
          </p:nvGrpSpPr>
          <p:grpSpPr>
            <a:xfrm>
              <a:off x="7040087" y="3423705"/>
              <a:ext cx="648097" cy="648097"/>
              <a:chOff x="7040087" y="3423705"/>
              <a:chExt cx="648097" cy="648097"/>
            </a:xfrm>
          </p:grpSpPr>
          <p:grpSp>
            <p:nvGrpSpPr>
              <p:cNvPr id="83" name="Group 82">
                <a:extLst>
                  <a:ext uri="{FF2B5EF4-FFF2-40B4-BE49-F238E27FC236}">
                    <a16:creationId xmlns:a16="http://schemas.microsoft.com/office/drawing/2014/main" id="{BB4C6AC4-F341-48C7-98F0-9BC5515DFBFA}"/>
                  </a:ext>
                </a:extLst>
              </p:cNvPr>
              <p:cNvGrpSpPr>
                <a:grpSpLocks/>
              </p:cNvGrpSpPr>
              <p:nvPr/>
            </p:nvGrpSpPr>
            <p:grpSpPr>
              <a:xfrm>
                <a:off x="7040087" y="3423705"/>
                <a:ext cx="648097" cy="648097"/>
                <a:chOff x="8104818" y="-613599"/>
                <a:chExt cx="831086" cy="831086"/>
              </a:xfrm>
            </p:grpSpPr>
            <p:sp>
              <p:nvSpPr>
                <p:cNvPr id="87" name="Oval 86">
                  <a:extLst>
                    <a:ext uri="{FF2B5EF4-FFF2-40B4-BE49-F238E27FC236}">
                      <a16:creationId xmlns:a16="http://schemas.microsoft.com/office/drawing/2014/main" id="{0EC4305D-EF05-47D8-A2CF-9124F742BF0A}"/>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8" name="Oval 87">
                  <a:extLst>
                    <a:ext uri="{FF2B5EF4-FFF2-40B4-BE49-F238E27FC236}">
                      <a16:creationId xmlns:a16="http://schemas.microsoft.com/office/drawing/2014/main" id="{A34F1901-BDC6-41FC-9E68-1C5553AB6615}"/>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92" name="Graphic 87" descr="list, file, paper, sheet">
                <a:extLst>
                  <a:ext uri="{FF2B5EF4-FFF2-40B4-BE49-F238E27FC236}">
                    <a16:creationId xmlns:a16="http://schemas.microsoft.com/office/drawing/2014/main" id="{8039788E-6690-47A8-AFFC-A75CCC9C7865}"/>
                  </a:ext>
                </a:extLst>
              </p:cNvPr>
              <p:cNvGrpSpPr/>
              <p:nvPr/>
            </p:nvGrpSpPr>
            <p:grpSpPr>
              <a:xfrm>
                <a:off x="7223461" y="3607079"/>
                <a:ext cx="281348" cy="281348"/>
                <a:chOff x="4473209" y="3968750"/>
                <a:chExt cx="370140" cy="370140"/>
              </a:xfrm>
            </p:grpSpPr>
            <p:sp>
              <p:nvSpPr>
                <p:cNvPr id="93" name="Freeform: Shape 92">
                  <a:extLst>
                    <a:ext uri="{FF2B5EF4-FFF2-40B4-BE49-F238E27FC236}">
                      <a16:creationId xmlns:a16="http://schemas.microsoft.com/office/drawing/2014/main" id="{2D3B47E2-D4B0-48FA-9FED-C7610DD7D7DD}"/>
                    </a:ext>
                  </a:extLst>
                </p:cNvPr>
                <p:cNvSpPr/>
                <p:nvPr/>
              </p:nvSpPr>
              <p:spPr>
                <a:xfrm>
                  <a:off x="4510839" y="3969537"/>
                  <a:ext cx="290007" cy="366324"/>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89154CF3-227B-4E72-8B33-74FB9F903A95}"/>
                    </a:ext>
                  </a:extLst>
                </p:cNvPr>
                <p:cNvSpPr/>
                <p:nvPr/>
              </p:nvSpPr>
              <p:spPr>
                <a:xfrm>
                  <a:off x="4569221" y="4240076"/>
                  <a:ext cx="175530" cy="38159"/>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EC9AB346-EEFD-418E-A4F3-8000F0780E26}"/>
                    </a:ext>
                  </a:extLst>
                </p:cNvPr>
                <p:cNvSpPr/>
                <p:nvPr/>
              </p:nvSpPr>
              <p:spPr>
                <a:xfrm>
                  <a:off x="4569221" y="4182078"/>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658463E1-291C-40B7-8155-E1B7F549EF2D}"/>
                    </a:ext>
                  </a:extLst>
                </p:cNvPr>
                <p:cNvSpPr/>
                <p:nvPr/>
              </p:nvSpPr>
              <p:spPr>
                <a:xfrm>
                  <a:off x="4569221" y="4123692"/>
                  <a:ext cx="175530" cy="38159"/>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1080802A-A50F-43A2-9320-3E042C8C92D9}"/>
                    </a:ext>
                  </a:extLst>
                </p:cNvPr>
                <p:cNvSpPr/>
                <p:nvPr/>
              </p:nvSpPr>
              <p:spPr>
                <a:xfrm>
                  <a:off x="4684082" y="4065321"/>
                  <a:ext cx="57238" cy="38159"/>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3639F1FE-B6EE-4B3B-8AAA-192D28699F59}"/>
                    </a:ext>
                  </a:extLst>
                </p:cNvPr>
                <p:cNvSpPr/>
                <p:nvPr/>
              </p:nvSpPr>
              <p:spPr>
                <a:xfrm>
                  <a:off x="4684082" y="4008083"/>
                  <a:ext cx="57238" cy="38159"/>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E4678F34-6AED-4283-AA68-6AF7A27E98FB}"/>
                    </a:ext>
                  </a:extLst>
                </p:cNvPr>
                <p:cNvSpPr/>
                <p:nvPr/>
              </p:nvSpPr>
              <p:spPr>
                <a:xfrm>
                  <a:off x="4589829" y="4022571"/>
                  <a:ext cx="76318" cy="76318"/>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BC164B8-57BA-4244-A87E-79E087904670}"/>
                    </a:ext>
                  </a:extLst>
                </p:cNvPr>
                <p:cNvSpPr/>
                <p:nvPr/>
              </p:nvSpPr>
              <p:spPr>
                <a:xfrm>
                  <a:off x="4563878" y="4050430"/>
                  <a:ext cx="49606" cy="49606"/>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1CC3BD2D-BC6D-42E3-A36E-3045A6F6A5ED}"/>
                </a:ext>
              </a:extLst>
            </p:cNvPr>
            <p:cNvGrpSpPr/>
            <p:nvPr/>
          </p:nvGrpSpPr>
          <p:grpSpPr>
            <a:xfrm>
              <a:off x="10150554" y="3363642"/>
              <a:ext cx="648097" cy="648097"/>
              <a:chOff x="10150554" y="3363642"/>
              <a:chExt cx="648097" cy="648097"/>
            </a:xfrm>
          </p:grpSpPr>
          <p:grpSp>
            <p:nvGrpSpPr>
              <p:cNvPr id="65" name="Group 64">
                <a:extLst>
                  <a:ext uri="{FF2B5EF4-FFF2-40B4-BE49-F238E27FC236}">
                    <a16:creationId xmlns:a16="http://schemas.microsoft.com/office/drawing/2014/main" id="{0BF40944-F833-43A3-84F9-9F51A032FAC0}"/>
                  </a:ext>
                </a:extLst>
              </p:cNvPr>
              <p:cNvGrpSpPr>
                <a:grpSpLocks/>
              </p:cNvGrpSpPr>
              <p:nvPr/>
            </p:nvGrpSpPr>
            <p:grpSpPr>
              <a:xfrm>
                <a:off x="10150554" y="3363642"/>
                <a:ext cx="648097" cy="648097"/>
                <a:chOff x="8104818" y="-613599"/>
                <a:chExt cx="831086" cy="831086"/>
              </a:xfrm>
            </p:grpSpPr>
            <p:sp>
              <p:nvSpPr>
                <p:cNvPr id="80" name="Oval 79">
                  <a:extLst>
                    <a:ext uri="{FF2B5EF4-FFF2-40B4-BE49-F238E27FC236}">
                      <a16:creationId xmlns:a16="http://schemas.microsoft.com/office/drawing/2014/main" id="{AD7C1BCC-9B93-4B9F-810F-BE5D1D497772}"/>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1" name="Oval 80">
                  <a:extLst>
                    <a:ext uri="{FF2B5EF4-FFF2-40B4-BE49-F238E27FC236}">
                      <a16:creationId xmlns:a16="http://schemas.microsoft.com/office/drawing/2014/main" id="{6FB61A0C-07AE-45AE-8FFE-E848AA88E32A}"/>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01" name="Graphic 107" descr="calendar, fast-tracked supported project">
                <a:extLst>
                  <a:ext uri="{FF2B5EF4-FFF2-40B4-BE49-F238E27FC236}">
                    <a16:creationId xmlns:a16="http://schemas.microsoft.com/office/drawing/2014/main" id="{F6FDE1BC-775C-4CDA-9C51-F1B6DDF2A84B}"/>
                  </a:ext>
                </a:extLst>
              </p:cNvPr>
              <p:cNvGrpSpPr/>
              <p:nvPr/>
            </p:nvGrpSpPr>
            <p:grpSpPr>
              <a:xfrm>
                <a:off x="10337927" y="3551015"/>
                <a:ext cx="273350" cy="273350"/>
                <a:chOff x="4476035" y="3962720"/>
                <a:chExt cx="393474" cy="393474"/>
              </a:xfrm>
            </p:grpSpPr>
            <p:sp>
              <p:nvSpPr>
                <p:cNvPr id="102" name="Freeform: Shape 101">
                  <a:extLst>
                    <a:ext uri="{FF2B5EF4-FFF2-40B4-BE49-F238E27FC236}">
                      <a16:creationId xmlns:a16="http://schemas.microsoft.com/office/drawing/2014/main" id="{C9FE9F53-CF39-440C-99C4-B6C1F127A94C}"/>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36580976-0D30-4397-B4C8-886CEA847CC5}"/>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16E0E42E-B63B-4A5C-93DE-6F4104BB5F67}"/>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280E59C8-D09C-4ED2-9BF3-0398042E2A5D}"/>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BEF5AE5-4018-4733-9E79-D3E4BC189899}"/>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CA68D3B-EAC4-4A8E-9534-2E93A1BB657C}"/>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41832424-B37A-4F13-A9C0-A79BB475D3F6}"/>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56193DB6-90BA-45B4-93F8-BE24AC0EBC8A}"/>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4" name="Group 23">
              <a:extLst>
                <a:ext uri="{FF2B5EF4-FFF2-40B4-BE49-F238E27FC236}">
                  <a16:creationId xmlns:a16="http://schemas.microsoft.com/office/drawing/2014/main" id="{4B11CEA8-36E6-44A5-BA84-55BEADFE21BB}"/>
                </a:ext>
              </a:extLst>
            </p:cNvPr>
            <p:cNvGrpSpPr/>
            <p:nvPr/>
          </p:nvGrpSpPr>
          <p:grpSpPr>
            <a:xfrm>
              <a:off x="8562004" y="2381868"/>
              <a:ext cx="648097" cy="648097"/>
              <a:chOff x="8562004" y="2381868"/>
              <a:chExt cx="648097" cy="648097"/>
            </a:xfrm>
          </p:grpSpPr>
          <p:grpSp>
            <p:nvGrpSpPr>
              <p:cNvPr id="51" name="Group 50">
                <a:extLst>
                  <a:ext uri="{FF2B5EF4-FFF2-40B4-BE49-F238E27FC236}">
                    <a16:creationId xmlns:a16="http://schemas.microsoft.com/office/drawing/2014/main" id="{53951BBC-9366-4A21-BDDB-F523176A5711}"/>
                  </a:ext>
                </a:extLst>
              </p:cNvPr>
              <p:cNvGrpSpPr>
                <a:grpSpLocks/>
              </p:cNvGrpSpPr>
              <p:nvPr/>
            </p:nvGrpSpPr>
            <p:grpSpPr>
              <a:xfrm>
                <a:off x="8562004" y="2381868"/>
                <a:ext cx="648097" cy="648097"/>
                <a:chOff x="8104818" y="-613599"/>
                <a:chExt cx="831086" cy="831086"/>
              </a:xfrm>
            </p:grpSpPr>
            <p:sp>
              <p:nvSpPr>
                <p:cNvPr id="55" name="Oval 54">
                  <a:extLst>
                    <a:ext uri="{FF2B5EF4-FFF2-40B4-BE49-F238E27FC236}">
                      <a16:creationId xmlns:a16="http://schemas.microsoft.com/office/drawing/2014/main" id="{03B511FD-1BE9-43FB-A1F9-724CE100401D}"/>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6" name="Oval 55">
                  <a:extLst>
                    <a:ext uri="{FF2B5EF4-FFF2-40B4-BE49-F238E27FC236}">
                      <a16:creationId xmlns:a16="http://schemas.microsoft.com/office/drawing/2014/main" id="{C7347870-234E-4B69-ADA2-2D0F03265C9C}"/>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10" name="Graphic 62" descr=" identify&#10;">
                <a:extLst>
                  <a:ext uri="{FF2B5EF4-FFF2-40B4-BE49-F238E27FC236}">
                    <a16:creationId xmlns:a16="http://schemas.microsoft.com/office/drawing/2014/main" id="{BF2A8D4A-4C46-47E1-88BB-EDC3261A4C8B}"/>
                  </a:ext>
                </a:extLst>
              </p:cNvPr>
              <p:cNvGrpSpPr/>
              <p:nvPr/>
            </p:nvGrpSpPr>
            <p:grpSpPr>
              <a:xfrm>
                <a:off x="8750911" y="2570775"/>
                <a:ext cx="270282" cy="270282"/>
                <a:chOff x="4531413" y="3078480"/>
                <a:chExt cx="355584" cy="355584"/>
              </a:xfrm>
            </p:grpSpPr>
            <p:sp>
              <p:nvSpPr>
                <p:cNvPr id="111" name="Freeform: Shape 110">
                  <a:extLst>
                    <a:ext uri="{FF2B5EF4-FFF2-40B4-BE49-F238E27FC236}">
                      <a16:creationId xmlns:a16="http://schemas.microsoft.com/office/drawing/2014/main" id="{0E2384A2-E4A5-4F52-A7AA-C6A73C7EE428}"/>
                    </a:ext>
                  </a:extLst>
                </p:cNvPr>
                <p:cNvSpPr/>
                <p:nvPr/>
              </p:nvSpPr>
              <p:spPr>
                <a:xfrm>
                  <a:off x="4669869" y="3171454"/>
                  <a:ext cx="73316" cy="73316"/>
                </a:xfrm>
                <a:custGeom>
                  <a:avLst/>
                  <a:gdLst>
                    <a:gd name="connsiteX0" fmla="*/ 75098 w 73316"/>
                    <a:gd name="connsiteY0" fmla="*/ 37996 h 73316"/>
                    <a:gd name="connsiteX1" fmla="*/ 38073 w 73316"/>
                    <a:gd name="connsiteY1" fmla="*/ 74944 h 73316"/>
                    <a:gd name="connsiteX2" fmla="*/ 1049 w 73316"/>
                    <a:gd name="connsiteY2" fmla="*/ 37996 h 73316"/>
                    <a:gd name="connsiteX3" fmla="*/ 38073 w 73316"/>
                    <a:gd name="connsiteY3" fmla="*/ 1049 h 73316"/>
                    <a:gd name="connsiteX4" fmla="*/ 75098 w 73316"/>
                    <a:gd name="connsiteY4" fmla="*/ 37996 h 73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316" h="73316">
                      <a:moveTo>
                        <a:pt x="75098" y="37996"/>
                      </a:moveTo>
                      <a:cubicBezTo>
                        <a:pt x="75098" y="58483"/>
                        <a:pt x="58602" y="74944"/>
                        <a:pt x="38073" y="74944"/>
                      </a:cubicBezTo>
                      <a:cubicBezTo>
                        <a:pt x="17545" y="74944"/>
                        <a:pt x="1049" y="58483"/>
                        <a:pt x="1049" y="37996"/>
                      </a:cubicBezTo>
                      <a:cubicBezTo>
                        <a:pt x="1049" y="17511"/>
                        <a:pt x="17545" y="1049"/>
                        <a:pt x="38073" y="1049"/>
                      </a:cubicBezTo>
                      <a:cubicBezTo>
                        <a:pt x="58602" y="1049"/>
                        <a:pt x="75098" y="17511"/>
                        <a:pt x="75098" y="37996"/>
                      </a:cubicBez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AAAFDA06-A429-483F-BA27-92EB6BD63DBE}"/>
                    </a:ext>
                  </a:extLst>
                </p:cNvPr>
                <p:cNvSpPr/>
                <p:nvPr/>
              </p:nvSpPr>
              <p:spPr>
                <a:xfrm>
                  <a:off x="4623313" y="3273151"/>
                  <a:ext cx="164962" cy="84314"/>
                </a:xfrm>
                <a:custGeom>
                  <a:avLst/>
                  <a:gdLst>
                    <a:gd name="connsiteX0" fmla="*/ 1049 w 164961"/>
                    <a:gd name="connsiteY0" fmla="*/ 84090 h 84313"/>
                    <a:gd name="connsiteX1" fmla="*/ 84263 w 164961"/>
                    <a:gd name="connsiteY1" fmla="*/ 1049 h 84313"/>
                    <a:gd name="connsiteX2" fmla="*/ 167477 w 164961"/>
                    <a:gd name="connsiteY2" fmla="*/ 84090 h 84313"/>
                    <a:gd name="connsiteX3" fmla="*/ 1049 w 164961"/>
                    <a:gd name="connsiteY3" fmla="*/ 84090 h 84313"/>
                  </a:gdLst>
                  <a:ahLst/>
                  <a:cxnLst>
                    <a:cxn ang="0">
                      <a:pos x="connsiteX0" y="connsiteY0"/>
                    </a:cxn>
                    <a:cxn ang="0">
                      <a:pos x="connsiteX1" y="connsiteY1"/>
                    </a:cxn>
                    <a:cxn ang="0">
                      <a:pos x="connsiteX2" y="connsiteY2"/>
                    </a:cxn>
                    <a:cxn ang="0">
                      <a:pos x="connsiteX3" y="connsiteY3"/>
                    </a:cxn>
                  </a:cxnLst>
                  <a:rect l="l" t="t" r="r" b="b"/>
                  <a:pathLst>
                    <a:path w="164961" h="84313">
                      <a:moveTo>
                        <a:pt x="1049" y="84090"/>
                      </a:moveTo>
                      <a:cubicBezTo>
                        <a:pt x="1049" y="38362"/>
                        <a:pt x="38073" y="1049"/>
                        <a:pt x="84263" y="1049"/>
                      </a:cubicBezTo>
                      <a:cubicBezTo>
                        <a:pt x="130085" y="1049"/>
                        <a:pt x="167477" y="38362"/>
                        <a:pt x="167477" y="84090"/>
                      </a:cubicBezTo>
                      <a:lnTo>
                        <a:pt x="1049" y="84090"/>
                      </a:lnTo>
                      <a:close/>
                    </a:path>
                  </a:pathLst>
                </a:custGeom>
                <a:solidFill>
                  <a:srgbClr val="50E6FF"/>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1E9AE5C7-549E-4DA9-9F0F-5785EFB461F4}"/>
                    </a:ext>
                  </a:extLst>
                </p:cNvPr>
                <p:cNvSpPr/>
                <p:nvPr/>
              </p:nvSpPr>
              <p:spPr>
                <a:xfrm>
                  <a:off x="4530933" y="3079264"/>
                  <a:ext cx="91645" cy="91645"/>
                </a:xfrm>
                <a:custGeom>
                  <a:avLst/>
                  <a:gdLst>
                    <a:gd name="connsiteX0" fmla="*/ 93427 w 91645"/>
                    <a:gd name="connsiteY0" fmla="*/ 1415 h 91645"/>
                    <a:gd name="connsiteX1" fmla="*/ 1049 w 91645"/>
                    <a:gd name="connsiteY1" fmla="*/ 1049 h 91645"/>
                    <a:gd name="connsiteX2" fmla="*/ 1049 w 91645"/>
                    <a:gd name="connsiteY2" fmla="*/ 93967 h 91645"/>
                    <a:gd name="connsiteX3" fmla="*/ 37707 w 91645"/>
                    <a:gd name="connsiteY3" fmla="*/ 93967 h 91645"/>
                    <a:gd name="connsiteX4" fmla="*/ 37707 w 91645"/>
                    <a:gd name="connsiteY4" fmla="*/ 38362 h 91645"/>
                    <a:gd name="connsiteX5" fmla="*/ 93427 w 91645"/>
                    <a:gd name="connsiteY5" fmla="*/ 38362 h 91645"/>
                    <a:gd name="connsiteX6" fmla="*/ 93427 w 91645"/>
                    <a:gd name="connsiteY6" fmla="*/ 141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427" y="1415"/>
                      </a:moveTo>
                      <a:lnTo>
                        <a:pt x="1049" y="1049"/>
                      </a:lnTo>
                      <a:lnTo>
                        <a:pt x="1049" y="93967"/>
                      </a:lnTo>
                      <a:lnTo>
                        <a:pt x="37707" y="93967"/>
                      </a:lnTo>
                      <a:lnTo>
                        <a:pt x="37707" y="38362"/>
                      </a:lnTo>
                      <a:lnTo>
                        <a:pt x="93427" y="38362"/>
                      </a:lnTo>
                      <a:lnTo>
                        <a:pt x="93427" y="1415"/>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CBFE09C9-8A40-4404-9EC6-F7F05D9643F6}"/>
                    </a:ext>
                  </a:extLst>
                </p:cNvPr>
                <p:cNvSpPr/>
                <p:nvPr/>
              </p:nvSpPr>
              <p:spPr>
                <a:xfrm>
                  <a:off x="4789739" y="3079636"/>
                  <a:ext cx="91645" cy="91645"/>
                </a:xfrm>
                <a:custGeom>
                  <a:avLst/>
                  <a:gdLst>
                    <a:gd name="connsiteX0" fmla="*/ 93794 w 91645"/>
                    <a:gd name="connsiteY0" fmla="*/ 93235 h 91645"/>
                    <a:gd name="connsiteX1" fmla="*/ 94160 w 91645"/>
                    <a:gd name="connsiteY1" fmla="*/ 1049 h 91645"/>
                    <a:gd name="connsiteX2" fmla="*/ 1049 w 91645"/>
                    <a:gd name="connsiteY2" fmla="*/ 1049 h 91645"/>
                    <a:gd name="connsiteX3" fmla="*/ 1049 w 91645"/>
                    <a:gd name="connsiteY3" fmla="*/ 37631 h 91645"/>
                    <a:gd name="connsiteX4" fmla="*/ 56769 w 91645"/>
                    <a:gd name="connsiteY4" fmla="*/ 37631 h 91645"/>
                    <a:gd name="connsiteX5" fmla="*/ 56769 w 91645"/>
                    <a:gd name="connsiteY5" fmla="*/ 93235 h 91645"/>
                    <a:gd name="connsiteX6" fmla="*/ 93794 w 91645"/>
                    <a:gd name="connsiteY6" fmla="*/ 93235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93794" y="93235"/>
                      </a:moveTo>
                      <a:lnTo>
                        <a:pt x="94160" y="1049"/>
                      </a:lnTo>
                      <a:lnTo>
                        <a:pt x="1049" y="1049"/>
                      </a:lnTo>
                      <a:lnTo>
                        <a:pt x="1049" y="37631"/>
                      </a:lnTo>
                      <a:lnTo>
                        <a:pt x="56769" y="37631"/>
                      </a:lnTo>
                      <a:lnTo>
                        <a:pt x="56769" y="93235"/>
                      </a:lnTo>
                      <a:lnTo>
                        <a:pt x="93794" y="93235"/>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48F6F83-A266-4C7D-94F1-85AA805A7A25}"/>
                    </a:ext>
                  </a:extLst>
                </p:cNvPr>
                <p:cNvSpPr/>
                <p:nvPr/>
              </p:nvSpPr>
              <p:spPr>
                <a:xfrm>
                  <a:off x="4790107" y="3338262"/>
                  <a:ext cx="91645" cy="91645"/>
                </a:xfrm>
                <a:custGeom>
                  <a:avLst/>
                  <a:gdLst>
                    <a:gd name="connsiteX0" fmla="*/ 1049 w 91645"/>
                    <a:gd name="connsiteY0" fmla="*/ 93967 h 91645"/>
                    <a:gd name="connsiteX1" fmla="*/ 93794 w 91645"/>
                    <a:gd name="connsiteY1" fmla="*/ 93967 h 91645"/>
                    <a:gd name="connsiteX2" fmla="*/ 93794 w 91645"/>
                    <a:gd name="connsiteY2" fmla="*/ 1049 h 91645"/>
                    <a:gd name="connsiteX3" fmla="*/ 57136 w 91645"/>
                    <a:gd name="connsiteY3" fmla="*/ 1049 h 91645"/>
                    <a:gd name="connsiteX4" fmla="*/ 57136 w 91645"/>
                    <a:gd name="connsiteY4" fmla="*/ 56653 h 91645"/>
                    <a:gd name="connsiteX5" fmla="*/ 1049 w 91645"/>
                    <a:gd name="connsiteY5" fmla="*/ 56653 h 91645"/>
                    <a:gd name="connsiteX6" fmla="*/ 1049 w 91645"/>
                    <a:gd name="connsiteY6" fmla="*/ 93967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049" y="93967"/>
                      </a:moveTo>
                      <a:lnTo>
                        <a:pt x="93794" y="93967"/>
                      </a:lnTo>
                      <a:lnTo>
                        <a:pt x="93794" y="1049"/>
                      </a:lnTo>
                      <a:lnTo>
                        <a:pt x="57136" y="1049"/>
                      </a:lnTo>
                      <a:lnTo>
                        <a:pt x="57136" y="56653"/>
                      </a:lnTo>
                      <a:lnTo>
                        <a:pt x="1049" y="56653"/>
                      </a:lnTo>
                      <a:lnTo>
                        <a:pt x="1049" y="93967"/>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4A3B0B2B-AF2A-49C0-95C3-371B24DA8516}"/>
                    </a:ext>
                  </a:extLst>
                </p:cNvPr>
                <p:cNvSpPr/>
                <p:nvPr/>
              </p:nvSpPr>
              <p:spPr>
                <a:xfrm>
                  <a:off x="4530933" y="3338635"/>
                  <a:ext cx="91645" cy="91645"/>
                </a:xfrm>
                <a:custGeom>
                  <a:avLst/>
                  <a:gdLst>
                    <a:gd name="connsiteX0" fmla="*/ 1415 w 91645"/>
                    <a:gd name="connsiteY0" fmla="*/ 1049 h 91645"/>
                    <a:gd name="connsiteX1" fmla="*/ 1049 w 91645"/>
                    <a:gd name="connsiteY1" fmla="*/ 93235 h 91645"/>
                    <a:gd name="connsiteX2" fmla="*/ 94161 w 91645"/>
                    <a:gd name="connsiteY2" fmla="*/ 93235 h 91645"/>
                    <a:gd name="connsiteX3" fmla="*/ 94161 w 91645"/>
                    <a:gd name="connsiteY3" fmla="*/ 57019 h 91645"/>
                    <a:gd name="connsiteX4" fmla="*/ 38440 w 91645"/>
                    <a:gd name="connsiteY4" fmla="*/ 57019 h 91645"/>
                    <a:gd name="connsiteX5" fmla="*/ 38440 w 91645"/>
                    <a:gd name="connsiteY5" fmla="*/ 1049 h 91645"/>
                    <a:gd name="connsiteX6" fmla="*/ 1415 w 91645"/>
                    <a:gd name="connsiteY6" fmla="*/ 1049 h 91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45" h="91645">
                      <a:moveTo>
                        <a:pt x="1415" y="1049"/>
                      </a:moveTo>
                      <a:lnTo>
                        <a:pt x="1049" y="93235"/>
                      </a:lnTo>
                      <a:lnTo>
                        <a:pt x="94161" y="93235"/>
                      </a:lnTo>
                      <a:lnTo>
                        <a:pt x="94161" y="57019"/>
                      </a:lnTo>
                      <a:lnTo>
                        <a:pt x="38440" y="57019"/>
                      </a:lnTo>
                      <a:lnTo>
                        <a:pt x="38440" y="1049"/>
                      </a:lnTo>
                      <a:lnTo>
                        <a:pt x="1415" y="1049"/>
                      </a:lnTo>
                      <a:close/>
                    </a:path>
                  </a:pathLst>
                </a:custGeom>
                <a:solidFill>
                  <a:srgbClr val="0078D4"/>
                </a:solidFill>
                <a:ln w="363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370AA058-C824-43F1-9D36-54E6B7736719}"/>
                </a:ext>
              </a:extLst>
            </p:cNvPr>
            <p:cNvGrpSpPr/>
            <p:nvPr/>
          </p:nvGrpSpPr>
          <p:grpSpPr>
            <a:xfrm>
              <a:off x="7498379" y="5256116"/>
              <a:ext cx="648097" cy="648097"/>
              <a:chOff x="7498379" y="5256116"/>
              <a:chExt cx="648097" cy="648097"/>
            </a:xfrm>
          </p:grpSpPr>
          <p:grpSp>
            <p:nvGrpSpPr>
              <p:cNvPr id="89" name="Group 88">
                <a:extLst>
                  <a:ext uri="{FF2B5EF4-FFF2-40B4-BE49-F238E27FC236}">
                    <a16:creationId xmlns:a16="http://schemas.microsoft.com/office/drawing/2014/main" id="{A0BE1410-02DB-471A-8BF9-177316C6C60D}"/>
                  </a:ext>
                </a:extLst>
              </p:cNvPr>
              <p:cNvGrpSpPr>
                <a:grpSpLocks/>
              </p:cNvGrpSpPr>
              <p:nvPr/>
            </p:nvGrpSpPr>
            <p:grpSpPr>
              <a:xfrm>
                <a:off x="7498379" y="5256116"/>
                <a:ext cx="648097" cy="648097"/>
                <a:chOff x="8104818" y="-613599"/>
                <a:chExt cx="831086" cy="831086"/>
              </a:xfrm>
            </p:grpSpPr>
            <p:sp>
              <p:nvSpPr>
                <p:cNvPr id="90" name="Oval 89">
                  <a:extLst>
                    <a:ext uri="{FF2B5EF4-FFF2-40B4-BE49-F238E27FC236}">
                      <a16:creationId xmlns:a16="http://schemas.microsoft.com/office/drawing/2014/main" id="{2C0C4E9A-A998-4E01-BAE6-7D07734EA1F6}"/>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1" name="Oval 90">
                  <a:extLst>
                    <a:ext uri="{FF2B5EF4-FFF2-40B4-BE49-F238E27FC236}">
                      <a16:creationId xmlns:a16="http://schemas.microsoft.com/office/drawing/2014/main" id="{4DD5598A-6BAD-465E-A1CA-78E1FD73C9B6}"/>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17" name="Graphic 112" descr="webinar">
                <a:extLst>
                  <a:ext uri="{FF2B5EF4-FFF2-40B4-BE49-F238E27FC236}">
                    <a16:creationId xmlns:a16="http://schemas.microsoft.com/office/drawing/2014/main" id="{76A33D0E-E893-4538-9C54-B613C1D06321}"/>
                  </a:ext>
                </a:extLst>
              </p:cNvPr>
              <p:cNvGrpSpPr/>
              <p:nvPr/>
            </p:nvGrpSpPr>
            <p:grpSpPr>
              <a:xfrm>
                <a:off x="7662641" y="5420379"/>
                <a:ext cx="319572" cy="319570"/>
                <a:chOff x="9149023" y="4842847"/>
                <a:chExt cx="420428" cy="420426"/>
              </a:xfrm>
            </p:grpSpPr>
            <p:sp>
              <p:nvSpPr>
                <p:cNvPr id="118" name="Freeform: Shape 117">
                  <a:extLst>
                    <a:ext uri="{FF2B5EF4-FFF2-40B4-BE49-F238E27FC236}">
                      <a16:creationId xmlns:a16="http://schemas.microsoft.com/office/drawing/2014/main" id="{C68C9705-5071-40D5-9376-5588BD3932BA}"/>
                    </a:ext>
                  </a:extLst>
                </p:cNvPr>
                <p:cNvSpPr/>
                <p:nvPr/>
              </p:nvSpPr>
              <p:spPr>
                <a:xfrm>
                  <a:off x="9150173" y="4896330"/>
                  <a:ext cx="416094" cy="320737"/>
                </a:xfrm>
                <a:custGeom>
                  <a:avLst/>
                  <a:gdLst>
                    <a:gd name="connsiteX0" fmla="*/ 1475 w 416093"/>
                    <a:gd name="connsiteY0" fmla="*/ 321865 h 320737"/>
                    <a:gd name="connsiteX1" fmla="*/ 417568 w 416093"/>
                    <a:gd name="connsiteY1" fmla="*/ 321865 h 320737"/>
                    <a:gd name="connsiteX2" fmla="*/ 417568 w 416093"/>
                    <a:gd name="connsiteY2" fmla="*/ 1475 h 320737"/>
                    <a:gd name="connsiteX3" fmla="*/ 1475 w 416093"/>
                    <a:gd name="connsiteY3" fmla="*/ 1475 h 320737"/>
                    <a:gd name="connsiteX4" fmla="*/ 1475 w 416093"/>
                    <a:gd name="connsiteY4" fmla="*/ 321865 h 320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320737">
                      <a:moveTo>
                        <a:pt x="1475" y="321865"/>
                      </a:moveTo>
                      <a:lnTo>
                        <a:pt x="417568" y="321865"/>
                      </a:lnTo>
                      <a:lnTo>
                        <a:pt x="417568" y="1475"/>
                      </a:lnTo>
                      <a:lnTo>
                        <a:pt x="1475" y="1475"/>
                      </a:lnTo>
                      <a:lnTo>
                        <a:pt x="1475" y="321865"/>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F3E17D2C-1B28-4668-B283-409DB96B25AF}"/>
                    </a:ext>
                  </a:extLst>
                </p:cNvPr>
                <p:cNvSpPr/>
                <p:nvPr/>
              </p:nvSpPr>
              <p:spPr>
                <a:xfrm>
                  <a:off x="9281497" y="5082755"/>
                  <a:ext cx="151701" cy="78017"/>
                </a:xfrm>
                <a:custGeom>
                  <a:avLst/>
                  <a:gdLst>
                    <a:gd name="connsiteX0" fmla="*/ 1475 w 151700"/>
                    <a:gd name="connsiteY0" fmla="*/ 77685 h 78017"/>
                    <a:gd name="connsiteX1" fmla="*/ 77686 w 151700"/>
                    <a:gd name="connsiteY1" fmla="*/ 1475 h 78017"/>
                    <a:gd name="connsiteX2" fmla="*/ 153896 w 151700"/>
                    <a:gd name="connsiteY2" fmla="*/ 77685 h 78017"/>
                    <a:gd name="connsiteX3" fmla="*/ 1475 w 151700"/>
                    <a:gd name="connsiteY3" fmla="*/ 77685 h 78017"/>
                  </a:gdLst>
                  <a:ahLst/>
                  <a:cxnLst>
                    <a:cxn ang="0">
                      <a:pos x="connsiteX0" y="connsiteY0"/>
                    </a:cxn>
                    <a:cxn ang="0">
                      <a:pos x="connsiteX1" y="connsiteY1"/>
                    </a:cxn>
                    <a:cxn ang="0">
                      <a:pos x="connsiteX2" y="connsiteY2"/>
                    </a:cxn>
                    <a:cxn ang="0">
                      <a:pos x="connsiteX3" y="connsiteY3"/>
                    </a:cxn>
                  </a:cxnLst>
                  <a:rect l="l" t="t" r="r" b="b"/>
                  <a:pathLst>
                    <a:path w="151700" h="78017">
                      <a:moveTo>
                        <a:pt x="1475" y="77685"/>
                      </a:moveTo>
                      <a:cubicBezTo>
                        <a:pt x="1475" y="35565"/>
                        <a:pt x="35565" y="1475"/>
                        <a:pt x="77686" y="1475"/>
                      </a:cubicBezTo>
                      <a:cubicBezTo>
                        <a:pt x="119806" y="1475"/>
                        <a:pt x="153896" y="35565"/>
                        <a:pt x="153896" y="77685"/>
                      </a:cubicBezTo>
                      <a:lnTo>
                        <a:pt x="1475" y="77685"/>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26F95B0D-5B0F-4818-8D19-92DF3E89E145}"/>
                    </a:ext>
                  </a:extLst>
                </p:cNvPr>
                <p:cNvSpPr/>
                <p:nvPr/>
              </p:nvSpPr>
              <p:spPr>
                <a:xfrm>
                  <a:off x="9150173" y="4887577"/>
                  <a:ext cx="416094" cy="43343"/>
                </a:xfrm>
                <a:custGeom>
                  <a:avLst/>
                  <a:gdLst>
                    <a:gd name="connsiteX0" fmla="*/ 1475 w 416093"/>
                    <a:gd name="connsiteY0" fmla="*/ 44836 h 43342"/>
                    <a:gd name="connsiteX1" fmla="*/ 417422 w 416093"/>
                    <a:gd name="connsiteY1" fmla="*/ 44836 h 43342"/>
                    <a:gd name="connsiteX2" fmla="*/ 417422 w 416093"/>
                    <a:gd name="connsiteY2" fmla="*/ 1475 h 43342"/>
                    <a:gd name="connsiteX3" fmla="*/ 1475 w 416093"/>
                    <a:gd name="connsiteY3" fmla="*/ 1475 h 43342"/>
                    <a:gd name="connsiteX4" fmla="*/ 1475 w 416093"/>
                    <a:gd name="connsiteY4" fmla="*/ 44836 h 43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093" h="43342">
                      <a:moveTo>
                        <a:pt x="1475" y="44836"/>
                      </a:moveTo>
                      <a:lnTo>
                        <a:pt x="417422" y="44836"/>
                      </a:lnTo>
                      <a:lnTo>
                        <a:pt x="417422" y="1475"/>
                      </a:lnTo>
                      <a:lnTo>
                        <a:pt x="1475" y="1475"/>
                      </a:lnTo>
                      <a:lnTo>
                        <a:pt x="1475" y="44836"/>
                      </a:ln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EBEAB00F-5459-4C62-9BCD-652E5FDEBCBB}"/>
                    </a:ext>
                  </a:extLst>
                </p:cNvPr>
                <p:cNvSpPr/>
                <p:nvPr/>
              </p:nvSpPr>
              <p:spPr>
                <a:xfrm>
                  <a:off x="9204411" y="4899547"/>
                  <a:ext cx="21672" cy="21671"/>
                </a:xfrm>
                <a:custGeom>
                  <a:avLst/>
                  <a:gdLst>
                    <a:gd name="connsiteX0" fmla="*/ 12059 w 21671"/>
                    <a:gd name="connsiteY0" fmla="*/ 22644 h 21671"/>
                    <a:gd name="connsiteX1" fmla="*/ 22645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5" y="17905"/>
                        <a:pt x="22645" y="12059"/>
                      </a:cubicBezTo>
                      <a:cubicBezTo>
                        <a:pt x="22645"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793D3A5D-96EA-44CE-AFA8-7628203E5FD8}"/>
                    </a:ext>
                  </a:extLst>
                </p:cNvPr>
                <p:cNvSpPr/>
                <p:nvPr/>
              </p:nvSpPr>
              <p:spPr>
                <a:xfrm>
                  <a:off x="9171561"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B1F00348-B4EC-4647-8C7C-BA30BD860DAB}"/>
                    </a:ext>
                  </a:extLst>
                </p:cNvPr>
                <p:cNvSpPr/>
                <p:nvPr/>
              </p:nvSpPr>
              <p:spPr>
                <a:xfrm>
                  <a:off x="9237989" y="4899547"/>
                  <a:ext cx="21672" cy="21671"/>
                </a:xfrm>
                <a:custGeom>
                  <a:avLst/>
                  <a:gdLst>
                    <a:gd name="connsiteX0" fmla="*/ 12059 w 21671"/>
                    <a:gd name="connsiteY0" fmla="*/ 22644 h 21671"/>
                    <a:gd name="connsiteX1" fmla="*/ 22644 w 21671"/>
                    <a:gd name="connsiteY1" fmla="*/ 12059 h 21671"/>
                    <a:gd name="connsiteX2" fmla="*/ 12059 w 21671"/>
                    <a:gd name="connsiteY2" fmla="*/ 1475 h 21671"/>
                    <a:gd name="connsiteX3" fmla="*/ 1475 w 21671"/>
                    <a:gd name="connsiteY3" fmla="*/ 12059 h 21671"/>
                    <a:gd name="connsiteX4" fmla="*/ 12059 w 21671"/>
                    <a:gd name="connsiteY4" fmla="*/ 22644 h 21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1" h="21671">
                      <a:moveTo>
                        <a:pt x="12059" y="22644"/>
                      </a:moveTo>
                      <a:cubicBezTo>
                        <a:pt x="17905" y="22644"/>
                        <a:pt x="22644" y="17905"/>
                        <a:pt x="22644" y="12059"/>
                      </a:cubicBezTo>
                      <a:cubicBezTo>
                        <a:pt x="22644" y="6213"/>
                        <a:pt x="17905" y="1475"/>
                        <a:pt x="12059" y="1475"/>
                      </a:cubicBezTo>
                      <a:cubicBezTo>
                        <a:pt x="6214" y="1475"/>
                        <a:pt x="1475" y="6213"/>
                        <a:pt x="1475" y="12059"/>
                      </a:cubicBezTo>
                      <a:cubicBezTo>
                        <a:pt x="1475" y="17905"/>
                        <a:pt x="6214" y="22644"/>
                        <a:pt x="12059" y="22644"/>
                      </a:cubicBezTo>
                      <a:close/>
                    </a:path>
                  </a:pathLst>
                </a:custGeom>
                <a:solidFill>
                  <a:srgbClr val="FFFF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DAB73457-0D1B-4039-AB48-7EC7D65E7D17}"/>
                    </a:ext>
                  </a:extLst>
                </p:cNvPr>
                <p:cNvSpPr/>
                <p:nvPr/>
              </p:nvSpPr>
              <p:spPr>
                <a:xfrm>
                  <a:off x="9314711" y="4984286"/>
                  <a:ext cx="86686" cy="86686"/>
                </a:xfrm>
                <a:custGeom>
                  <a:avLst/>
                  <a:gdLst>
                    <a:gd name="connsiteX0" fmla="*/ 87905 w 86686"/>
                    <a:gd name="connsiteY0" fmla="*/ 44690 h 86685"/>
                    <a:gd name="connsiteX1" fmla="*/ 44690 w 86686"/>
                    <a:gd name="connsiteY1" fmla="*/ 87905 h 86685"/>
                    <a:gd name="connsiteX2" fmla="*/ 1475 w 86686"/>
                    <a:gd name="connsiteY2" fmla="*/ 44690 h 86685"/>
                    <a:gd name="connsiteX3" fmla="*/ 44690 w 86686"/>
                    <a:gd name="connsiteY3" fmla="*/ 1475 h 86685"/>
                    <a:gd name="connsiteX4" fmla="*/ 87905 w 86686"/>
                    <a:gd name="connsiteY4" fmla="*/ 44690 h 8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86" h="86685">
                      <a:moveTo>
                        <a:pt x="87905" y="44690"/>
                      </a:moveTo>
                      <a:cubicBezTo>
                        <a:pt x="87905" y="68560"/>
                        <a:pt x="68561" y="87905"/>
                        <a:pt x="44690" y="87905"/>
                      </a:cubicBezTo>
                      <a:cubicBezTo>
                        <a:pt x="20819" y="87905"/>
                        <a:pt x="1475" y="68560"/>
                        <a:pt x="1475" y="44690"/>
                      </a:cubicBezTo>
                      <a:cubicBezTo>
                        <a:pt x="1475" y="20819"/>
                        <a:pt x="20819" y="1475"/>
                        <a:pt x="44690" y="1475"/>
                      </a:cubicBezTo>
                      <a:cubicBezTo>
                        <a:pt x="68561" y="1475"/>
                        <a:pt x="87905" y="20819"/>
                        <a:pt x="87905" y="44690"/>
                      </a:cubicBez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5" name="Group 14">
              <a:extLst>
                <a:ext uri="{FF2B5EF4-FFF2-40B4-BE49-F238E27FC236}">
                  <a16:creationId xmlns:a16="http://schemas.microsoft.com/office/drawing/2014/main" id="{45D41C24-532E-4198-A823-BF968C5BF558}"/>
                </a:ext>
              </a:extLst>
            </p:cNvPr>
            <p:cNvGrpSpPr/>
            <p:nvPr/>
          </p:nvGrpSpPr>
          <p:grpSpPr>
            <a:xfrm>
              <a:off x="9616104" y="5256116"/>
              <a:ext cx="648097" cy="648097"/>
              <a:chOff x="9616104" y="5256116"/>
              <a:chExt cx="648097" cy="648097"/>
            </a:xfrm>
          </p:grpSpPr>
          <p:grpSp>
            <p:nvGrpSpPr>
              <p:cNvPr id="58" name="Group 57">
                <a:extLst>
                  <a:ext uri="{FF2B5EF4-FFF2-40B4-BE49-F238E27FC236}">
                    <a16:creationId xmlns:a16="http://schemas.microsoft.com/office/drawing/2014/main" id="{A71DB9C6-7103-4EC6-839E-96F1862300AF}"/>
                  </a:ext>
                </a:extLst>
              </p:cNvPr>
              <p:cNvGrpSpPr>
                <a:grpSpLocks/>
              </p:cNvGrpSpPr>
              <p:nvPr/>
            </p:nvGrpSpPr>
            <p:grpSpPr>
              <a:xfrm>
                <a:off x="9616104" y="5256116"/>
                <a:ext cx="648097" cy="648097"/>
                <a:chOff x="8104818" y="-613599"/>
                <a:chExt cx="831086" cy="831086"/>
              </a:xfrm>
            </p:grpSpPr>
            <p:sp>
              <p:nvSpPr>
                <p:cNvPr id="62" name="Oval 61">
                  <a:extLst>
                    <a:ext uri="{FF2B5EF4-FFF2-40B4-BE49-F238E27FC236}">
                      <a16:creationId xmlns:a16="http://schemas.microsoft.com/office/drawing/2014/main" id="{E372DB6C-E0F3-4D01-8E35-900770E79FBD}"/>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3" name="Oval 62">
                  <a:extLst>
                    <a:ext uri="{FF2B5EF4-FFF2-40B4-BE49-F238E27FC236}">
                      <a16:creationId xmlns:a16="http://schemas.microsoft.com/office/drawing/2014/main" id="{FCACEE90-F30B-47A1-B20B-0CB1883D89DA}"/>
                    </a:ext>
                  </a:extLst>
                </p:cNvPr>
                <p:cNvSpPr>
                  <a:spLocks/>
                </p:cNvSpPr>
                <p:nvPr/>
              </p:nvSpPr>
              <p:spPr bwMode="auto">
                <a:xfrm>
                  <a:off x="8147126" y="-571291"/>
                  <a:ext cx="746470" cy="746470"/>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25" name="Group 124" descr="artificial intelligence, automated">
                <a:extLst>
                  <a:ext uri="{FF2B5EF4-FFF2-40B4-BE49-F238E27FC236}">
                    <a16:creationId xmlns:a16="http://schemas.microsoft.com/office/drawing/2014/main" id="{C7C0B3F0-64DC-4D58-ABD2-07F4159798CB}"/>
                  </a:ext>
                </a:extLst>
              </p:cNvPr>
              <p:cNvGrpSpPr/>
              <p:nvPr/>
            </p:nvGrpSpPr>
            <p:grpSpPr>
              <a:xfrm>
                <a:off x="9748871" y="5422106"/>
                <a:ext cx="382562" cy="316116"/>
                <a:chOff x="10050541" y="4800090"/>
                <a:chExt cx="591391" cy="488676"/>
              </a:xfrm>
            </p:grpSpPr>
            <p:sp>
              <p:nvSpPr>
                <p:cNvPr id="126" name="Freeform 45">
                  <a:extLst>
                    <a:ext uri="{FF2B5EF4-FFF2-40B4-BE49-F238E27FC236}">
                      <a16:creationId xmlns:a16="http://schemas.microsoft.com/office/drawing/2014/main" id="{64110DE1-2399-4E1F-A227-3A169B248BF4}"/>
                    </a:ext>
                  </a:extLst>
                </p:cNvPr>
                <p:cNvSpPr>
                  <a:spLocks noEditPoints="1"/>
                </p:cNvSpPr>
                <p:nvPr/>
              </p:nvSpPr>
              <p:spPr bwMode="auto">
                <a:xfrm>
                  <a:off x="10497197" y="4857673"/>
                  <a:ext cx="144735" cy="143179"/>
                </a:xfrm>
                <a:custGeom>
                  <a:avLst/>
                  <a:gdLst>
                    <a:gd name="T0" fmla="*/ 133 w 153"/>
                    <a:gd name="T1" fmla="*/ 68 h 152"/>
                    <a:gd name="T2" fmla="*/ 128 w 153"/>
                    <a:gd name="T3" fmla="*/ 50 h 152"/>
                    <a:gd name="T4" fmla="*/ 140 w 153"/>
                    <a:gd name="T5" fmla="*/ 34 h 152"/>
                    <a:gd name="T6" fmla="*/ 129 w 153"/>
                    <a:gd name="T7" fmla="*/ 21 h 152"/>
                    <a:gd name="T8" fmla="*/ 111 w 153"/>
                    <a:gd name="T9" fmla="*/ 31 h 152"/>
                    <a:gd name="T10" fmla="*/ 95 w 153"/>
                    <a:gd name="T11" fmla="*/ 23 h 152"/>
                    <a:gd name="T12" fmla="*/ 93 w 153"/>
                    <a:gd name="T13" fmla="*/ 2 h 152"/>
                    <a:gd name="T14" fmla="*/ 75 w 153"/>
                    <a:gd name="T15" fmla="*/ 0 h 152"/>
                    <a:gd name="T16" fmla="*/ 69 w 153"/>
                    <a:gd name="T17" fmla="*/ 20 h 152"/>
                    <a:gd name="T18" fmla="*/ 52 w 153"/>
                    <a:gd name="T19" fmla="*/ 25 h 152"/>
                    <a:gd name="T20" fmla="*/ 35 w 153"/>
                    <a:gd name="T21" fmla="*/ 12 h 152"/>
                    <a:gd name="T22" fmla="*/ 22 w 153"/>
                    <a:gd name="T23" fmla="*/ 23 h 152"/>
                    <a:gd name="T24" fmla="*/ 31 w 153"/>
                    <a:gd name="T25" fmla="*/ 42 h 152"/>
                    <a:gd name="T26" fmla="*/ 22 w 153"/>
                    <a:gd name="T27" fmla="*/ 57 h 152"/>
                    <a:gd name="T28" fmla="*/ 2 w 153"/>
                    <a:gd name="T29" fmla="*/ 60 h 152"/>
                    <a:gd name="T30" fmla="*/ 0 w 153"/>
                    <a:gd name="T31" fmla="*/ 77 h 152"/>
                    <a:gd name="T32" fmla="*/ 19 w 153"/>
                    <a:gd name="T33" fmla="*/ 84 h 152"/>
                    <a:gd name="T34" fmla="*/ 25 w 153"/>
                    <a:gd name="T35" fmla="*/ 101 h 152"/>
                    <a:gd name="T36" fmla="*/ 12 w 153"/>
                    <a:gd name="T37" fmla="*/ 117 h 152"/>
                    <a:gd name="T38" fmla="*/ 23 w 153"/>
                    <a:gd name="T39" fmla="*/ 130 h 152"/>
                    <a:gd name="T40" fmla="*/ 42 w 153"/>
                    <a:gd name="T41" fmla="*/ 121 h 152"/>
                    <a:gd name="T42" fmla="*/ 58 w 153"/>
                    <a:gd name="T43" fmla="*/ 129 h 152"/>
                    <a:gd name="T44" fmla="*/ 60 w 153"/>
                    <a:gd name="T45" fmla="*/ 150 h 152"/>
                    <a:gd name="T46" fmla="*/ 77 w 153"/>
                    <a:gd name="T47" fmla="*/ 152 h 152"/>
                    <a:gd name="T48" fmla="*/ 84 w 153"/>
                    <a:gd name="T49" fmla="*/ 132 h 152"/>
                    <a:gd name="T50" fmla="*/ 101 w 153"/>
                    <a:gd name="T51" fmla="*/ 127 h 152"/>
                    <a:gd name="T52" fmla="*/ 118 w 153"/>
                    <a:gd name="T53" fmla="*/ 140 h 152"/>
                    <a:gd name="T54" fmla="*/ 131 w 153"/>
                    <a:gd name="T55" fmla="*/ 129 h 152"/>
                    <a:gd name="T56" fmla="*/ 122 w 153"/>
                    <a:gd name="T57" fmla="*/ 111 h 152"/>
                    <a:gd name="T58" fmla="*/ 131 w 153"/>
                    <a:gd name="T59" fmla="*/ 95 h 152"/>
                    <a:gd name="T60" fmla="*/ 151 w 153"/>
                    <a:gd name="T61" fmla="*/ 92 h 152"/>
                    <a:gd name="T62" fmla="*/ 153 w 153"/>
                    <a:gd name="T63" fmla="*/ 75 h 152"/>
                    <a:gd name="T64" fmla="*/ 133 w 153"/>
                    <a:gd name="T65" fmla="*/ 68 h 152"/>
                    <a:gd name="T66" fmla="*/ 86 w 153"/>
                    <a:gd name="T67" fmla="*/ 108 h 152"/>
                    <a:gd name="T68" fmla="*/ 44 w 153"/>
                    <a:gd name="T69" fmla="*/ 86 h 152"/>
                    <a:gd name="T70" fmla="*/ 66 w 153"/>
                    <a:gd name="T71" fmla="*/ 44 h 152"/>
                    <a:gd name="T72" fmla="*/ 108 w 153"/>
                    <a:gd name="T73" fmla="*/ 66 h 152"/>
                    <a:gd name="T74" fmla="*/ 86 w 153"/>
                    <a:gd name="T75"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33" y="68"/>
                      </a:moveTo>
                      <a:cubicBezTo>
                        <a:pt x="133" y="62"/>
                        <a:pt x="131" y="56"/>
                        <a:pt x="128" y="50"/>
                      </a:cubicBezTo>
                      <a:cubicBezTo>
                        <a:pt x="130" y="49"/>
                        <a:pt x="140" y="34"/>
                        <a:pt x="140" y="34"/>
                      </a:cubicBezTo>
                      <a:cubicBezTo>
                        <a:pt x="129" y="21"/>
                        <a:pt x="129" y="21"/>
                        <a:pt x="129" y="21"/>
                      </a:cubicBezTo>
                      <a:cubicBezTo>
                        <a:pt x="129" y="21"/>
                        <a:pt x="112" y="29"/>
                        <a:pt x="111" y="31"/>
                      </a:cubicBezTo>
                      <a:cubicBezTo>
                        <a:pt x="106" y="28"/>
                        <a:pt x="101" y="25"/>
                        <a:pt x="95" y="23"/>
                      </a:cubicBezTo>
                      <a:cubicBezTo>
                        <a:pt x="95" y="22"/>
                        <a:pt x="93" y="2"/>
                        <a:pt x="93" y="2"/>
                      </a:cubicBezTo>
                      <a:cubicBezTo>
                        <a:pt x="75" y="0"/>
                        <a:pt x="75" y="0"/>
                        <a:pt x="75" y="0"/>
                      </a:cubicBezTo>
                      <a:cubicBezTo>
                        <a:pt x="75" y="0"/>
                        <a:pt x="69" y="20"/>
                        <a:pt x="69" y="20"/>
                      </a:cubicBezTo>
                      <a:cubicBezTo>
                        <a:pt x="63" y="21"/>
                        <a:pt x="57" y="23"/>
                        <a:pt x="52" y="25"/>
                      </a:cubicBezTo>
                      <a:cubicBezTo>
                        <a:pt x="51" y="24"/>
                        <a:pt x="35" y="12"/>
                        <a:pt x="35" y="12"/>
                      </a:cubicBezTo>
                      <a:cubicBezTo>
                        <a:pt x="22" y="23"/>
                        <a:pt x="22" y="23"/>
                        <a:pt x="22" y="23"/>
                      </a:cubicBezTo>
                      <a:cubicBezTo>
                        <a:pt x="22" y="23"/>
                        <a:pt x="29" y="40"/>
                        <a:pt x="31" y="42"/>
                      </a:cubicBezTo>
                      <a:cubicBezTo>
                        <a:pt x="27" y="46"/>
                        <a:pt x="24" y="52"/>
                        <a:pt x="22" y="57"/>
                      </a:cubicBezTo>
                      <a:cubicBezTo>
                        <a:pt x="20" y="57"/>
                        <a:pt x="2" y="60"/>
                        <a:pt x="2" y="60"/>
                      </a:cubicBezTo>
                      <a:cubicBezTo>
                        <a:pt x="0" y="77"/>
                        <a:pt x="0" y="77"/>
                        <a:pt x="0" y="77"/>
                      </a:cubicBezTo>
                      <a:cubicBezTo>
                        <a:pt x="0" y="77"/>
                        <a:pt x="17" y="83"/>
                        <a:pt x="19" y="84"/>
                      </a:cubicBezTo>
                      <a:cubicBezTo>
                        <a:pt x="20" y="90"/>
                        <a:pt x="22" y="96"/>
                        <a:pt x="25" y="101"/>
                      </a:cubicBezTo>
                      <a:cubicBezTo>
                        <a:pt x="23" y="102"/>
                        <a:pt x="12" y="117"/>
                        <a:pt x="12" y="117"/>
                      </a:cubicBezTo>
                      <a:cubicBezTo>
                        <a:pt x="23" y="130"/>
                        <a:pt x="23" y="130"/>
                        <a:pt x="23" y="130"/>
                      </a:cubicBezTo>
                      <a:cubicBezTo>
                        <a:pt x="23" y="130"/>
                        <a:pt x="41" y="122"/>
                        <a:pt x="42" y="121"/>
                      </a:cubicBezTo>
                      <a:cubicBezTo>
                        <a:pt x="47" y="124"/>
                        <a:pt x="52" y="127"/>
                        <a:pt x="58" y="129"/>
                      </a:cubicBezTo>
                      <a:cubicBezTo>
                        <a:pt x="57" y="130"/>
                        <a:pt x="60" y="150"/>
                        <a:pt x="60" y="150"/>
                      </a:cubicBezTo>
                      <a:cubicBezTo>
                        <a:pt x="77" y="152"/>
                        <a:pt x="77" y="152"/>
                        <a:pt x="77" y="152"/>
                      </a:cubicBezTo>
                      <a:cubicBezTo>
                        <a:pt x="77" y="152"/>
                        <a:pt x="84" y="132"/>
                        <a:pt x="84" y="132"/>
                      </a:cubicBezTo>
                      <a:cubicBezTo>
                        <a:pt x="90" y="131"/>
                        <a:pt x="96" y="129"/>
                        <a:pt x="101" y="127"/>
                      </a:cubicBezTo>
                      <a:cubicBezTo>
                        <a:pt x="102" y="128"/>
                        <a:pt x="118" y="140"/>
                        <a:pt x="118" y="140"/>
                      </a:cubicBezTo>
                      <a:cubicBezTo>
                        <a:pt x="131" y="129"/>
                        <a:pt x="131" y="129"/>
                        <a:pt x="131" y="129"/>
                      </a:cubicBezTo>
                      <a:cubicBezTo>
                        <a:pt x="131" y="129"/>
                        <a:pt x="124" y="113"/>
                        <a:pt x="122" y="111"/>
                      </a:cubicBezTo>
                      <a:cubicBezTo>
                        <a:pt x="126" y="106"/>
                        <a:pt x="129" y="101"/>
                        <a:pt x="131" y="95"/>
                      </a:cubicBezTo>
                      <a:cubicBezTo>
                        <a:pt x="134" y="95"/>
                        <a:pt x="151" y="92"/>
                        <a:pt x="151" y="92"/>
                      </a:cubicBezTo>
                      <a:cubicBezTo>
                        <a:pt x="153" y="75"/>
                        <a:pt x="153" y="75"/>
                        <a:pt x="153" y="75"/>
                      </a:cubicBezTo>
                      <a:cubicBezTo>
                        <a:pt x="152" y="75"/>
                        <a:pt x="136" y="68"/>
                        <a:pt x="133" y="68"/>
                      </a:cubicBezTo>
                      <a:close/>
                      <a:moveTo>
                        <a:pt x="86" y="108"/>
                      </a:moveTo>
                      <a:cubicBezTo>
                        <a:pt x="69" y="113"/>
                        <a:pt x="50" y="103"/>
                        <a:pt x="44" y="86"/>
                      </a:cubicBezTo>
                      <a:cubicBezTo>
                        <a:pt x="39" y="68"/>
                        <a:pt x="49" y="49"/>
                        <a:pt x="66" y="44"/>
                      </a:cubicBezTo>
                      <a:cubicBezTo>
                        <a:pt x="84" y="38"/>
                        <a:pt x="103" y="48"/>
                        <a:pt x="108" y="66"/>
                      </a:cubicBezTo>
                      <a:cubicBezTo>
                        <a:pt x="114" y="83"/>
                        <a:pt x="104" y="102"/>
                        <a:pt x="86" y="10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46">
                  <a:extLst>
                    <a:ext uri="{FF2B5EF4-FFF2-40B4-BE49-F238E27FC236}">
                      <a16:creationId xmlns:a16="http://schemas.microsoft.com/office/drawing/2014/main" id="{DE9D51CE-E458-41C2-B156-DB3BF90C60F1}"/>
                    </a:ext>
                  </a:extLst>
                </p:cNvPr>
                <p:cNvSpPr>
                  <a:spLocks noEditPoints="1"/>
                </p:cNvSpPr>
                <p:nvPr/>
              </p:nvSpPr>
              <p:spPr bwMode="auto">
                <a:xfrm>
                  <a:off x="10417826" y="4800090"/>
                  <a:ext cx="104272" cy="104272"/>
                </a:xfrm>
                <a:custGeom>
                  <a:avLst/>
                  <a:gdLst>
                    <a:gd name="T0" fmla="*/ 19 w 110"/>
                    <a:gd name="T1" fmla="*/ 74 h 109"/>
                    <a:gd name="T2" fmla="*/ 10 w 110"/>
                    <a:gd name="T3" fmla="*/ 86 h 109"/>
                    <a:gd name="T4" fmla="*/ 18 w 110"/>
                    <a:gd name="T5" fmla="*/ 95 h 109"/>
                    <a:gd name="T6" fmla="*/ 32 w 110"/>
                    <a:gd name="T7" fmla="*/ 88 h 109"/>
                    <a:gd name="T8" fmla="*/ 44 w 110"/>
                    <a:gd name="T9" fmla="*/ 93 h 109"/>
                    <a:gd name="T10" fmla="*/ 46 w 110"/>
                    <a:gd name="T11" fmla="*/ 108 h 109"/>
                    <a:gd name="T12" fmla="*/ 58 w 110"/>
                    <a:gd name="T13" fmla="*/ 109 h 109"/>
                    <a:gd name="T14" fmla="*/ 63 w 110"/>
                    <a:gd name="T15" fmla="*/ 94 h 109"/>
                    <a:gd name="T16" fmla="*/ 75 w 110"/>
                    <a:gd name="T17" fmla="*/ 90 h 109"/>
                    <a:gd name="T18" fmla="*/ 87 w 110"/>
                    <a:gd name="T19" fmla="*/ 99 h 109"/>
                    <a:gd name="T20" fmla="*/ 96 w 110"/>
                    <a:gd name="T21" fmla="*/ 91 h 109"/>
                    <a:gd name="T22" fmla="*/ 90 w 110"/>
                    <a:gd name="T23" fmla="*/ 78 h 109"/>
                    <a:gd name="T24" fmla="*/ 96 w 110"/>
                    <a:gd name="T25" fmla="*/ 67 h 109"/>
                    <a:gd name="T26" fmla="*/ 110 w 110"/>
                    <a:gd name="T27" fmla="*/ 64 h 109"/>
                    <a:gd name="T28" fmla="*/ 110 w 110"/>
                    <a:gd name="T29" fmla="*/ 52 h 109"/>
                    <a:gd name="T30" fmla="*/ 97 w 110"/>
                    <a:gd name="T31" fmla="*/ 48 h 109"/>
                    <a:gd name="T32" fmla="*/ 92 w 110"/>
                    <a:gd name="T33" fmla="*/ 35 h 109"/>
                    <a:gd name="T34" fmla="*/ 101 w 110"/>
                    <a:gd name="T35" fmla="*/ 23 h 109"/>
                    <a:gd name="T36" fmla="*/ 93 w 110"/>
                    <a:gd name="T37" fmla="*/ 14 h 109"/>
                    <a:gd name="T38" fmla="*/ 80 w 110"/>
                    <a:gd name="T39" fmla="*/ 21 h 109"/>
                    <a:gd name="T40" fmla="*/ 68 w 110"/>
                    <a:gd name="T41" fmla="*/ 16 h 109"/>
                    <a:gd name="T42" fmla="*/ 66 w 110"/>
                    <a:gd name="T43" fmla="*/ 1 h 109"/>
                    <a:gd name="T44" fmla="*/ 52 w 110"/>
                    <a:gd name="T45" fmla="*/ 0 h 109"/>
                    <a:gd name="T46" fmla="*/ 48 w 110"/>
                    <a:gd name="T47" fmla="*/ 15 h 109"/>
                    <a:gd name="T48" fmla="*/ 36 w 110"/>
                    <a:gd name="T49" fmla="*/ 19 h 109"/>
                    <a:gd name="T50" fmla="*/ 24 w 110"/>
                    <a:gd name="T51" fmla="*/ 10 h 109"/>
                    <a:gd name="T52" fmla="*/ 14 w 110"/>
                    <a:gd name="T53" fmla="*/ 18 h 109"/>
                    <a:gd name="T54" fmla="*/ 22 w 110"/>
                    <a:gd name="T55" fmla="*/ 31 h 109"/>
                    <a:gd name="T56" fmla="*/ 16 w 110"/>
                    <a:gd name="T57" fmla="*/ 42 h 109"/>
                    <a:gd name="T58" fmla="*/ 1 w 110"/>
                    <a:gd name="T59" fmla="*/ 45 h 109"/>
                    <a:gd name="T60" fmla="*/ 0 w 110"/>
                    <a:gd name="T61" fmla="*/ 57 h 109"/>
                    <a:gd name="T62" fmla="*/ 14 w 110"/>
                    <a:gd name="T63" fmla="*/ 62 h 109"/>
                    <a:gd name="T64" fmla="*/ 19 w 110"/>
                    <a:gd name="T65" fmla="*/ 74 h 109"/>
                    <a:gd name="T66" fmla="*/ 47 w 110"/>
                    <a:gd name="T67" fmla="*/ 32 h 109"/>
                    <a:gd name="T68" fmla="*/ 78 w 110"/>
                    <a:gd name="T69" fmla="*/ 46 h 109"/>
                    <a:gd name="T70" fmla="*/ 64 w 110"/>
                    <a:gd name="T71" fmla="*/ 77 h 109"/>
                    <a:gd name="T72" fmla="*/ 33 w 110"/>
                    <a:gd name="T73" fmla="*/ 63 h 109"/>
                    <a:gd name="T74" fmla="*/ 47 w 110"/>
                    <a:gd name="T75"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09">
                      <a:moveTo>
                        <a:pt x="19" y="74"/>
                      </a:moveTo>
                      <a:cubicBezTo>
                        <a:pt x="18" y="75"/>
                        <a:pt x="10" y="86"/>
                        <a:pt x="10" y="86"/>
                      </a:cubicBezTo>
                      <a:cubicBezTo>
                        <a:pt x="18" y="95"/>
                        <a:pt x="18" y="95"/>
                        <a:pt x="18" y="95"/>
                      </a:cubicBezTo>
                      <a:cubicBezTo>
                        <a:pt x="18" y="95"/>
                        <a:pt x="31" y="88"/>
                        <a:pt x="32" y="88"/>
                      </a:cubicBezTo>
                      <a:cubicBezTo>
                        <a:pt x="36" y="90"/>
                        <a:pt x="39" y="92"/>
                        <a:pt x="44" y="93"/>
                      </a:cubicBezTo>
                      <a:cubicBezTo>
                        <a:pt x="44" y="93"/>
                        <a:pt x="46" y="108"/>
                        <a:pt x="46" y="108"/>
                      </a:cubicBezTo>
                      <a:cubicBezTo>
                        <a:pt x="58" y="109"/>
                        <a:pt x="58" y="109"/>
                        <a:pt x="58" y="109"/>
                      </a:cubicBezTo>
                      <a:cubicBezTo>
                        <a:pt x="58" y="109"/>
                        <a:pt x="63" y="95"/>
                        <a:pt x="63" y="94"/>
                      </a:cubicBezTo>
                      <a:cubicBezTo>
                        <a:pt x="67" y="94"/>
                        <a:pt x="71" y="92"/>
                        <a:pt x="75" y="90"/>
                      </a:cubicBezTo>
                      <a:cubicBezTo>
                        <a:pt x="76" y="92"/>
                        <a:pt x="87" y="99"/>
                        <a:pt x="87" y="99"/>
                      </a:cubicBezTo>
                      <a:cubicBezTo>
                        <a:pt x="96" y="91"/>
                        <a:pt x="96" y="91"/>
                        <a:pt x="96" y="91"/>
                      </a:cubicBezTo>
                      <a:cubicBezTo>
                        <a:pt x="96" y="91"/>
                        <a:pt x="91" y="80"/>
                        <a:pt x="90" y="78"/>
                      </a:cubicBezTo>
                      <a:cubicBezTo>
                        <a:pt x="92" y="75"/>
                        <a:pt x="94" y="71"/>
                        <a:pt x="96" y="67"/>
                      </a:cubicBezTo>
                      <a:cubicBezTo>
                        <a:pt x="98" y="67"/>
                        <a:pt x="110" y="64"/>
                        <a:pt x="110" y="64"/>
                      </a:cubicBezTo>
                      <a:cubicBezTo>
                        <a:pt x="110" y="52"/>
                        <a:pt x="110" y="52"/>
                        <a:pt x="110" y="52"/>
                      </a:cubicBezTo>
                      <a:cubicBezTo>
                        <a:pt x="110" y="52"/>
                        <a:pt x="98" y="48"/>
                        <a:pt x="97" y="48"/>
                      </a:cubicBezTo>
                      <a:cubicBezTo>
                        <a:pt x="96" y="43"/>
                        <a:pt x="94" y="39"/>
                        <a:pt x="92" y="35"/>
                      </a:cubicBezTo>
                      <a:cubicBezTo>
                        <a:pt x="94" y="34"/>
                        <a:pt x="101" y="23"/>
                        <a:pt x="101" y="23"/>
                      </a:cubicBezTo>
                      <a:cubicBezTo>
                        <a:pt x="93" y="14"/>
                        <a:pt x="93" y="14"/>
                        <a:pt x="93" y="14"/>
                      </a:cubicBezTo>
                      <a:cubicBezTo>
                        <a:pt x="93" y="14"/>
                        <a:pt x="80" y="20"/>
                        <a:pt x="80" y="21"/>
                      </a:cubicBezTo>
                      <a:cubicBezTo>
                        <a:pt x="76" y="19"/>
                        <a:pt x="72" y="17"/>
                        <a:pt x="68" y="16"/>
                      </a:cubicBezTo>
                      <a:cubicBezTo>
                        <a:pt x="68" y="15"/>
                        <a:pt x="66" y="1"/>
                        <a:pt x="66" y="1"/>
                      </a:cubicBezTo>
                      <a:cubicBezTo>
                        <a:pt x="52" y="0"/>
                        <a:pt x="52" y="0"/>
                        <a:pt x="52" y="0"/>
                      </a:cubicBezTo>
                      <a:cubicBezTo>
                        <a:pt x="52" y="0"/>
                        <a:pt x="48" y="14"/>
                        <a:pt x="48" y="15"/>
                      </a:cubicBezTo>
                      <a:cubicBezTo>
                        <a:pt x="44" y="16"/>
                        <a:pt x="40" y="17"/>
                        <a:pt x="36" y="19"/>
                      </a:cubicBezTo>
                      <a:cubicBezTo>
                        <a:pt x="36" y="18"/>
                        <a:pt x="24" y="10"/>
                        <a:pt x="24" y="10"/>
                      </a:cubicBezTo>
                      <a:cubicBezTo>
                        <a:pt x="14" y="18"/>
                        <a:pt x="14" y="18"/>
                        <a:pt x="14" y="18"/>
                      </a:cubicBezTo>
                      <a:cubicBezTo>
                        <a:pt x="14" y="18"/>
                        <a:pt x="20" y="30"/>
                        <a:pt x="22" y="31"/>
                      </a:cubicBezTo>
                      <a:cubicBezTo>
                        <a:pt x="19" y="34"/>
                        <a:pt x="17" y="38"/>
                        <a:pt x="16" y="42"/>
                      </a:cubicBezTo>
                      <a:cubicBezTo>
                        <a:pt x="14" y="42"/>
                        <a:pt x="1" y="45"/>
                        <a:pt x="1" y="45"/>
                      </a:cubicBezTo>
                      <a:cubicBezTo>
                        <a:pt x="0" y="57"/>
                        <a:pt x="0" y="57"/>
                        <a:pt x="0" y="57"/>
                      </a:cubicBezTo>
                      <a:cubicBezTo>
                        <a:pt x="0" y="57"/>
                        <a:pt x="13" y="61"/>
                        <a:pt x="14" y="62"/>
                      </a:cubicBezTo>
                      <a:cubicBezTo>
                        <a:pt x="16" y="66"/>
                        <a:pt x="17" y="70"/>
                        <a:pt x="19" y="74"/>
                      </a:cubicBezTo>
                      <a:close/>
                      <a:moveTo>
                        <a:pt x="47" y="32"/>
                      </a:moveTo>
                      <a:cubicBezTo>
                        <a:pt x="60" y="28"/>
                        <a:pt x="74" y="34"/>
                        <a:pt x="78" y="46"/>
                      </a:cubicBezTo>
                      <a:cubicBezTo>
                        <a:pt x="82" y="59"/>
                        <a:pt x="76" y="73"/>
                        <a:pt x="64" y="77"/>
                      </a:cubicBezTo>
                      <a:cubicBezTo>
                        <a:pt x="51" y="82"/>
                        <a:pt x="37" y="75"/>
                        <a:pt x="33" y="63"/>
                      </a:cubicBezTo>
                      <a:cubicBezTo>
                        <a:pt x="28" y="50"/>
                        <a:pt x="34" y="36"/>
                        <a:pt x="47" y="3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47">
                  <a:extLst>
                    <a:ext uri="{FF2B5EF4-FFF2-40B4-BE49-F238E27FC236}">
                      <a16:creationId xmlns:a16="http://schemas.microsoft.com/office/drawing/2014/main" id="{A51A0B99-6FC7-4055-AC38-C6B920D42C9A}"/>
                    </a:ext>
                  </a:extLst>
                </p:cNvPr>
                <p:cNvSpPr>
                  <a:spLocks noEditPoints="1"/>
                </p:cNvSpPr>
                <p:nvPr/>
              </p:nvSpPr>
              <p:spPr bwMode="auto">
                <a:xfrm>
                  <a:off x="10336899" y="4915256"/>
                  <a:ext cx="188311" cy="188311"/>
                </a:xfrm>
                <a:custGeom>
                  <a:avLst/>
                  <a:gdLst>
                    <a:gd name="T0" fmla="*/ 163 w 199"/>
                    <a:gd name="T1" fmla="*/ 60 h 199"/>
                    <a:gd name="T2" fmla="*/ 177 w 199"/>
                    <a:gd name="T3" fmla="*/ 37 h 199"/>
                    <a:gd name="T4" fmla="*/ 161 w 199"/>
                    <a:gd name="T5" fmla="*/ 21 h 199"/>
                    <a:gd name="T6" fmla="*/ 138 w 199"/>
                    <a:gd name="T7" fmla="*/ 36 h 199"/>
                    <a:gd name="T8" fmla="*/ 116 w 199"/>
                    <a:gd name="T9" fmla="*/ 28 h 199"/>
                    <a:gd name="T10" fmla="*/ 110 w 199"/>
                    <a:gd name="T11" fmla="*/ 0 h 199"/>
                    <a:gd name="T12" fmla="*/ 88 w 199"/>
                    <a:gd name="T13" fmla="*/ 0 h 199"/>
                    <a:gd name="T14" fmla="*/ 82 w 199"/>
                    <a:gd name="T15" fmla="*/ 28 h 199"/>
                    <a:gd name="T16" fmla="*/ 61 w 199"/>
                    <a:gd name="T17" fmla="*/ 36 h 199"/>
                    <a:gd name="T18" fmla="*/ 37 w 199"/>
                    <a:gd name="T19" fmla="*/ 21 h 199"/>
                    <a:gd name="T20" fmla="*/ 21 w 199"/>
                    <a:gd name="T21" fmla="*/ 37 h 199"/>
                    <a:gd name="T22" fmla="*/ 36 w 199"/>
                    <a:gd name="T23" fmla="*/ 60 h 199"/>
                    <a:gd name="T24" fmla="*/ 26 w 199"/>
                    <a:gd name="T25" fmla="*/ 82 h 199"/>
                    <a:gd name="T26" fmla="*/ 0 w 199"/>
                    <a:gd name="T27" fmla="*/ 88 h 199"/>
                    <a:gd name="T28" fmla="*/ 0 w 199"/>
                    <a:gd name="T29" fmla="*/ 111 h 199"/>
                    <a:gd name="T30" fmla="*/ 26 w 199"/>
                    <a:gd name="T31" fmla="*/ 117 h 199"/>
                    <a:gd name="T32" fmla="*/ 36 w 199"/>
                    <a:gd name="T33" fmla="*/ 139 h 199"/>
                    <a:gd name="T34" fmla="*/ 22 w 199"/>
                    <a:gd name="T35" fmla="*/ 162 h 199"/>
                    <a:gd name="T36" fmla="*/ 38 w 199"/>
                    <a:gd name="T37" fmla="*/ 178 h 199"/>
                    <a:gd name="T38" fmla="*/ 61 w 199"/>
                    <a:gd name="T39" fmla="*/ 163 h 199"/>
                    <a:gd name="T40" fmla="*/ 83 w 199"/>
                    <a:gd name="T41" fmla="*/ 171 h 199"/>
                    <a:gd name="T42" fmla="*/ 82 w 199"/>
                    <a:gd name="T43" fmla="*/ 171 h 199"/>
                    <a:gd name="T44" fmla="*/ 88 w 199"/>
                    <a:gd name="T45" fmla="*/ 199 h 199"/>
                    <a:gd name="T46" fmla="*/ 111 w 199"/>
                    <a:gd name="T47" fmla="*/ 199 h 199"/>
                    <a:gd name="T48" fmla="*/ 117 w 199"/>
                    <a:gd name="T49" fmla="*/ 171 h 199"/>
                    <a:gd name="T50" fmla="*/ 138 w 199"/>
                    <a:gd name="T51" fmla="*/ 163 h 199"/>
                    <a:gd name="T52" fmla="*/ 162 w 199"/>
                    <a:gd name="T53" fmla="*/ 177 h 199"/>
                    <a:gd name="T54" fmla="*/ 178 w 199"/>
                    <a:gd name="T55" fmla="*/ 161 h 199"/>
                    <a:gd name="T56" fmla="*/ 164 w 199"/>
                    <a:gd name="T57" fmla="*/ 139 h 199"/>
                    <a:gd name="T58" fmla="*/ 173 w 199"/>
                    <a:gd name="T59" fmla="*/ 117 h 199"/>
                    <a:gd name="T60" fmla="*/ 199 w 199"/>
                    <a:gd name="T61" fmla="*/ 111 h 199"/>
                    <a:gd name="T62" fmla="*/ 199 w 199"/>
                    <a:gd name="T63" fmla="*/ 88 h 199"/>
                    <a:gd name="T64" fmla="*/ 174 w 199"/>
                    <a:gd name="T65" fmla="*/ 82 h 199"/>
                    <a:gd name="T66" fmla="*/ 163 w 199"/>
                    <a:gd name="T67" fmla="*/ 60 h 199"/>
                    <a:gd name="T68" fmla="*/ 116 w 199"/>
                    <a:gd name="T69" fmla="*/ 140 h 199"/>
                    <a:gd name="T70" fmla="*/ 59 w 199"/>
                    <a:gd name="T71" fmla="*/ 117 h 199"/>
                    <a:gd name="T72" fmla="*/ 82 w 199"/>
                    <a:gd name="T73" fmla="*/ 59 h 199"/>
                    <a:gd name="T74" fmla="*/ 139 w 199"/>
                    <a:gd name="T75" fmla="*/ 82 h 199"/>
                    <a:gd name="T76" fmla="*/ 116 w 199"/>
                    <a:gd name="T77"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9">
                      <a:moveTo>
                        <a:pt x="163" y="60"/>
                      </a:moveTo>
                      <a:cubicBezTo>
                        <a:pt x="166" y="58"/>
                        <a:pt x="177" y="37"/>
                        <a:pt x="177" y="37"/>
                      </a:cubicBezTo>
                      <a:cubicBezTo>
                        <a:pt x="161" y="21"/>
                        <a:pt x="161" y="21"/>
                        <a:pt x="161" y="21"/>
                      </a:cubicBezTo>
                      <a:cubicBezTo>
                        <a:pt x="161" y="21"/>
                        <a:pt x="140" y="34"/>
                        <a:pt x="138" y="36"/>
                      </a:cubicBezTo>
                      <a:cubicBezTo>
                        <a:pt x="132" y="33"/>
                        <a:pt x="124" y="29"/>
                        <a:pt x="116" y="28"/>
                      </a:cubicBezTo>
                      <a:cubicBezTo>
                        <a:pt x="117" y="26"/>
                        <a:pt x="110" y="0"/>
                        <a:pt x="110" y="0"/>
                      </a:cubicBezTo>
                      <a:cubicBezTo>
                        <a:pt x="88" y="0"/>
                        <a:pt x="88" y="0"/>
                        <a:pt x="88" y="0"/>
                      </a:cubicBezTo>
                      <a:cubicBezTo>
                        <a:pt x="88" y="0"/>
                        <a:pt x="82" y="27"/>
                        <a:pt x="82" y="28"/>
                      </a:cubicBezTo>
                      <a:cubicBezTo>
                        <a:pt x="74" y="29"/>
                        <a:pt x="67" y="33"/>
                        <a:pt x="61" y="36"/>
                      </a:cubicBezTo>
                      <a:cubicBezTo>
                        <a:pt x="60" y="35"/>
                        <a:pt x="37" y="21"/>
                        <a:pt x="37" y="21"/>
                      </a:cubicBezTo>
                      <a:cubicBezTo>
                        <a:pt x="21" y="37"/>
                        <a:pt x="21" y="37"/>
                        <a:pt x="21" y="37"/>
                      </a:cubicBezTo>
                      <a:cubicBezTo>
                        <a:pt x="21" y="37"/>
                        <a:pt x="34" y="58"/>
                        <a:pt x="36" y="60"/>
                      </a:cubicBezTo>
                      <a:cubicBezTo>
                        <a:pt x="31" y="67"/>
                        <a:pt x="28" y="74"/>
                        <a:pt x="26" y="82"/>
                      </a:cubicBezTo>
                      <a:cubicBezTo>
                        <a:pt x="23" y="82"/>
                        <a:pt x="0" y="88"/>
                        <a:pt x="0" y="88"/>
                      </a:cubicBezTo>
                      <a:cubicBezTo>
                        <a:pt x="0" y="111"/>
                        <a:pt x="0" y="111"/>
                        <a:pt x="0" y="111"/>
                      </a:cubicBezTo>
                      <a:cubicBezTo>
                        <a:pt x="0" y="111"/>
                        <a:pt x="24" y="117"/>
                        <a:pt x="26" y="117"/>
                      </a:cubicBezTo>
                      <a:cubicBezTo>
                        <a:pt x="28" y="125"/>
                        <a:pt x="32" y="132"/>
                        <a:pt x="36" y="139"/>
                      </a:cubicBezTo>
                      <a:cubicBezTo>
                        <a:pt x="34" y="141"/>
                        <a:pt x="22" y="162"/>
                        <a:pt x="22" y="162"/>
                      </a:cubicBezTo>
                      <a:cubicBezTo>
                        <a:pt x="38" y="178"/>
                        <a:pt x="38" y="178"/>
                        <a:pt x="38" y="178"/>
                      </a:cubicBezTo>
                      <a:cubicBezTo>
                        <a:pt x="38" y="178"/>
                        <a:pt x="60" y="164"/>
                        <a:pt x="61" y="163"/>
                      </a:cubicBezTo>
                      <a:cubicBezTo>
                        <a:pt x="68" y="167"/>
                        <a:pt x="75" y="169"/>
                        <a:pt x="83" y="171"/>
                      </a:cubicBezTo>
                      <a:cubicBezTo>
                        <a:pt x="82" y="171"/>
                        <a:pt x="82" y="171"/>
                        <a:pt x="82" y="171"/>
                      </a:cubicBezTo>
                      <a:cubicBezTo>
                        <a:pt x="82" y="172"/>
                        <a:pt x="88" y="199"/>
                        <a:pt x="88" y="199"/>
                      </a:cubicBezTo>
                      <a:cubicBezTo>
                        <a:pt x="111" y="199"/>
                        <a:pt x="111" y="199"/>
                        <a:pt x="111" y="199"/>
                      </a:cubicBezTo>
                      <a:cubicBezTo>
                        <a:pt x="111" y="199"/>
                        <a:pt x="117" y="172"/>
                        <a:pt x="117" y="171"/>
                      </a:cubicBezTo>
                      <a:cubicBezTo>
                        <a:pt x="124" y="169"/>
                        <a:pt x="132" y="167"/>
                        <a:pt x="138" y="163"/>
                      </a:cubicBezTo>
                      <a:cubicBezTo>
                        <a:pt x="140" y="164"/>
                        <a:pt x="162" y="177"/>
                        <a:pt x="162" y="177"/>
                      </a:cubicBezTo>
                      <a:cubicBezTo>
                        <a:pt x="178" y="161"/>
                        <a:pt x="178" y="161"/>
                        <a:pt x="178" y="161"/>
                      </a:cubicBezTo>
                      <a:cubicBezTo>
                        <a:pt x="178" y="161"/>
                        <a:pt x="166" y="141"/>
                        <a:pt x="164" y="139"/>
                      </a:cubicBezTo>
                      <a:cubicBezTo>
                        <a:pt x="168" y="132"/>
                        <a:pt x="171" y="125"/>
                        <a:pt x="173" y="117"/>
                      </a:cubicBezTo>
                      <a:cubicBezTo>
                        <a:pt x="176" y="117"/>
                        <a:pt x="199" y="111"/>
                        <a:pt x="199" y="111"/>
                      </a:cubicBezTo>
                      <a:cubicBezTo>
                        <a:pt x="199" y="88"/>
                        <a:pt x="199" y="88"/>
                        <a:pt x="199" y="88"/>
                      </a:cubicBezTo>
                      <a:cubicBezTo>
                        <a:pt x="199" y="88"/>
                        <a:pt x="177" y="82"/>
                        <a:pt x="174" y="82"/>
                      </a:cubicBezTo>
                      <a:cubicBezTo>
                        <a:pt x="171" y="74"/>
                        <a:pt x="168" y="67"/>
                        <a:pt x="163" y="60"/>
                      </a:cubicBezTo>
                      <a:close/>
                      <a:moveTo>
                        <a:pt x="116" y="140"/>
                      </a:moveTo>
                      <a:cubicBezTo>
                        <a:pt x="94" y="149"/>
                        <a:pt x="68" y="139"/>
                        <a:pt x="59" y="117"/>
                      </a:cubicBezTo>
                      <a:cubicBezTo>
                        <a:pt x="49" y="95"/>
                        <a:pt x="60" y="69"/>
                        <a:pt x="82" y="59"/>
                      </a:cubicBezTo>
                      <a:cubicBezTo>
                        <a:pt x="104" y="50"/>
                        <a:pt x="130" y="60"/>
                        <a:pt x="139" y="82"/>
                      </a:cubicBezTo>
                      <a:cubicBezTo>
                        <a:pt x="149" y="105"/>
                        <a:pt x="139" y="130"/>
                        <a:pt x="116" y="14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48">
                  <a:extLst>
                    <a:ext uri="{FF2B5EF4-FFF2-40B4-BE49-F238E27FC236}">
                      <a16:creationId xmlns:a16="http://schemas.microsoft.com/office/drawing/2014/main" id="{F8A4CC06-1262-4745-BBD1-64E6B7268E18}"/>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49">
                  <a:extLst>
                    <a:ext uri="{FF2B5EF4-FFF2-40B4-BE49-F238E27FC236}">
                      <a16:creationId xmlns:a16="http://schemas.microsoft.com/office/drawing/2014/main" id="{8FB2AC3B-AC6A-47F3-8760-C5BA25F28325}"/>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50">
                  <a:extLst>
                    <a:ext uri="{FF2B5EF4-FFF2-40B4-BE49-F238E27FC236}">
                      <a16:creationId xmlns:a16="http://schemas.microsoft.com/office/drawing/2014/main" id="{3DD86CC2-0717-4C64-B845-DFA2EB87D1E3}"/>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Freeform 51">
                  <a:extLst>
                    <a:ext uri="{FF2B5EF4-FFF2-40B4-BE49-F238E27FC236}">
                      <a16:creationId xmlns:a16="http://schemas.microsoft.com/office/drawing/2014/main" id="{2ED729A1-545F-4096-BE6D-082F7C857499}"/>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Freeform 52">
                  <a:extLst>
                    <a:ext uri="{FF2B5EF4-FFF2-40B4-BE49-F238E27FC236}">
                      <a16:creationId xmlns:a16="http://schemas.microsoft.com/office/drawing/2014/main" id="{6BBABDC7-D272-4735-B932-CC492240A234}"/>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53">
                  <a:extLst>
                    <a:ext uri="{FF2B5EF4-FFF2-40B4-BE49-F238E27FC236}">
                      <a16:creationId xmlns:a16="http://schemas.microsoft.com/office/drawing/2014/main" id="{AC2AA515-340E-4EFC-B2CB-6B955EAF1770}"/>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54">
                  <a:extLst>
                    <a:ext uri="{FF2B5EF4-FFF2-40B4-BE49-F238E27FC236}">
                      <a16:creationId xmlns:a16="http://schemas.microsoft.com/office/drawing/2014/main" id="{465B6A36-4AB5-4B49-9F88-8075FF171C2E}"/>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55">
                  <a:extLst>
                    <a:ext uri="{FF2B5EF4-FFF2-40B4-BE49-F238E27FC236}">
                      <a16:creationId xmlns:a16="http://schemas.microsoft.com/office/drawing/2014/main" id="{7A869ADA-20C3-4FF7-91F2-1B980FCDA496}"/>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56">
                  <a:extLst>
                    <a:ext uri="{FF2B5EF4-FFF2-40B4-BE49-F238E27FC236}">
                      <a16:creationId xmlns:a16="http://schemas.microsoft.com/office/drawing/2014/main" id="{46344CF0-918E-4823-A297-5BBCE7727E30}"/>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57">
                  <a:extLst>
                    <a:ext uri="{FF2B5EF4-FFF2-40B4-BE49-F238E27FC236}">
                      <a16:creationId xmlns:a16="http://schemas.microsoft.com/office/drawing/2014/main" id="{4CD9AD90-F682-4FEB-925C-51A32ECBEF63}"/>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58">
                  <a:extLst>
                    <a:ext uri="{FF2B5EF4-FFF2-40B4-BE49-F238E27FC236}">
                      <a16:creationId xmlns:a16="http://schemas.microsoft.com/office/drawing/2014/main" id="{8CFD34E7-33D6-4831-AA7F-C9FD302035C1}"/>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59">
                  <a:extLst>
                    <a:ext uri="{FF2B5EF4-FFF2-40B4-BE49-F238E27FC236}">
                      <a16:creationId xmlns:a16="http://schemas.microsoft.com/office/drawing/2014/main" id="{E8F80CCE-B3FC-4492-8CD7-2A265670AF0F}"/>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9907213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Freeform: Shape 84">
            <a:extLst>
              <a:ext uri="{FF2B5EF4-FFF2-40B4-BE49-F238E27FC236}">
                <a16:creationId xmlns:a16="http://schemas.microsoft.com/office/drawing/2014/main" id="{9331E58F-8B6E-4A13-B812-FD4690381255}"/>
              </a:ext>
            </a:extLst>
          </p:cNvPr>
          <p:cNvSpPr/>
          <p:nvPr/>
        </p:nvSpPr>
        <p:spPr bwMode="auto">
          <a:xfrm>
            <a:off x="9304442" y="1137172"/>
            <a:ext cx="2333038" cy="3766651"/>
          </a:xfrm>
          <a:custGeom>
            <a:avLst/>
            <a:gdLst>
              <a:gd name="connsiteX0" fmla="*/ 0 w 2333038"/>
              <a:gd name="connsiteY0" fmla="*/ 0 h 3766651"/>
              <a:gd name="connsiteX1" fmla="*/ 2333038 w 2333038"/>
              <a:gd name="connsiteY1" fmla="*/ 0 h 3766651"/>
              <a:gd name="connsiteX2" fmla="*/ 2333038 w 2333038"/>
              <a:gd name="connsiteY2" fmla="*/ 2857576 h 3766651"/>
              <a:gd name="connsiteX3" fmla="*/ 2333038 w 2333038"/>
              <a:gd name="connsiteY3" fmla="*/ 3687899 h 3766651"/>
              <a:gd name="connsiteX4" fmla="*/ 2333038 w 2333038"/>
              <a:gd name="connsiteY4" fmla="*/ 3766651 h 3766651"/>
              <a:gd name="connsiteX5" fmla="*/ 1503258 w 2333038"/>
              <a:gd name="connsiteY5" fmla="*/ 3766651 h 3766651"/>
              <a:gd name="connsiteX6" fmla="*/ 1503258 w 2333038"/>
              <a:gd name="connsiteY6" fmla="*/ 3687899 h 3766651"/>
              <a:gd name="connsiteX7" fmla="*/ 1501670 w 2333038"/>
              <a:gd name="connsiteY7" fmla="*/ 3687899 h 3766651"/>
              <a:gd name="connsiteX8" fmla="*/ 1501670 w 2333038"/>
              <a:gd name="connsiteY8" fmla="*/ 3420585 h 3766651"/>
              <a:gd name="connsiteX9" fmla="*/ 758234 w 2333038"/>
              <a:gd name="connsiteY9" fmla="*/ 3420585 h 3766651"/>
              <a:gd name="connsiteX10" fmla="*/ 758234 w 2333038"/>
              <a:gd name="connsiteY10" fmla="*/ 2724923 h 3766651"/>
              <a:gd name="connsiteX11" fmla="*/ 0 w 2333038"/>
              <a:gd name="connsiteY11" fmla="*/ 2724923 h 3766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3038" h="3766651">
                <a:moveTo>
                  <a:pt x="0" y="0"/>
                </a:moveTo>
                <a:lnTo>
                  <a:pt x="2333038" y="0"/>
                </a:lnTo>
                <a:lnTo>
                  <a:pt x="2333038" y="2857576"/>
                </a:lnTo>
                <a:lnTo>
                  <a:pt x="2333038" y="3687899"/>
                </a:lnTo>
                <a:lnTo>
                  <a:pt x="2333038" y="3766651"/>
                </a:lnTo>
                <a:lnTo>
                  <a:pt x="1503258" y="3766651"/>
                </a:lnTo>
                <a:lnTo>
                  <a:pt x="1503258" y="3687899"/>
                </a:lnTo>
                <a:lnTo>
                  <a:pt x="1501670" y="3687899"/>
                </a:lnTo>
                <a:lnTo>
                  <a:pt x="1501670" y="3420585"/>
                </a:lnTo>
                <a:lnTo>
                  <a:pt x="758234" y="3420585"/>
                </a:lnTo>
                <a:lnTo>
                  <a:pt x="758234" y="2724923"/>
                </a:lnTo>
                <a:lnTo>
                  <a:pt x="0" y="2724923"/>
                </a:lnTo>
                <a:close/>
              </a:path>
            </a:pathLst>
          </a:custGeom>
          <a:solidFill>
            <a:schemeClr val="bg1"/>
          </a:solidFill>
          <a:ln>
            <a:noFill/>
            <a:headEnd type="none" w="med" len="med"/>
            <a:tailEnd type="none" w="med" len="med"/>
          </a:ln>
          <a:effectLst>
            <a:outerShdw blurRad="50800" dist="38100" dir="5400000" algn="t" rotWithShape="0">
              <a:schemeClr val="bg1">
                <a:lumMod val="7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4" name="Object 3" hidden="1">
            <a:extLst>
              <a:ext uri="{FF2B5EF4-FFF2-40B4-BE49-F238E27FC236}">
                <a16:creationId xmlns:a16="http://schemas.microsoft.com/office/drawing/2014/main" id="{BF5CDC52-D4E9-40F2-B95D-187107E452B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3458" name="think-cell Slide" r:id="rId5" imgW="425" imgH="426" progId="TCLayout.ActiveDocument.1">
                  <p:embed/>
                </p:oleObj>
              </mc:Choice>
              <mc:Fallback>
                <p:oleObj name="think-cell Slide" r:id="rId5" imgW="425" imgH="426" progId="TCLayout.ActiveDocument.1">
                  <p:embed/>
                  <p:pic>
                    <p:nvPicPr>
                      <p:cNvPr id="4" name="Object 3" hidden="1">
                        <a:extLst>
                          <a:ext uri="{FF2B5EF4-FFF2-40B4-BE49-F238E27FC236}">
                            <a16:creationId xmlns:a16="http://schemas.microsoft.com/office/drawing/2014/main" id="{BF5CDC52-D4E9-40F2-B95D-187107E452B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pSp>
        <p:nvGrpSpPr>
          <p:cNvPr id="14" name="Group 13">
            <a:extLst>
              <a:ext uri="{FF2B5EF4-FFF2-40B4-BE49-F238E27FC236}">
                <a16:creationId xmlns:a16="http://schemas.microsoft.com/office/drawing/2014/main" id="{96154421-8018-4B02-A0EB-252843C9CFF3}"/>
              </a:ext>
            </a:extLst>
          </p:cNvPr>
          <p:cNvGrpSpPr/>
          <p:nvPr/>
        </p:nvGrpSpPr>
        <p:grpSpPr>
          <a:xfrm>
            <a:off x="2641695" y="6320245"/>
            <a:ext cx="3220911" cy="249112"/>
            <a:chOff x="2788031" y="6158320"/>
            <a:chExt cx="3220911" cy="249112"/>
          </a:xfrm>
        </p:grpSpPr>
        <p:sp>
          <p:nvSpPr>
            <p:cNvPr id="60" name="Rectangle 59">
              <a:extLst>
                <a:ext uri="{FF2B5EF4-FFF2-40B4-BE49-F238E27FC236}">
                  <a16:creationId xmlns:a16="http://schemas.microsoft.com/office/drawing/2014/main" id="{F2C51022-D187-40DC-9BD5-8CE9DF154E0A}"/>
                </a:ext>
              </a:extLst>
            </p:cNvPr>
            <p:cNvSpPr/>
            <p:nvPr/>
          </p:nvSpPr>
          <p:spPr bwMode="auto">
            <a:xfrm>
              <a:off x="2788031" y="6158320"/>
              <a:ext cx="246888" cy="249112"/>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 name="TextBox 5">
              <a:extLst>
                <a:ext uri="{FF2B5EF4-FFF2-40B4-BE49-F238E27FC236}">
                  <a16:creationId xmlns:a16="http://schemas.microsoft.com/office/drawing/2014/main" id="{8C6DDD52-443C-48B2-A560-EE601706FDD8}"/>
                </a:ext>
              </a:extLst>
            </p:cNvPr>
            <p:cNvSpPr txBox="1"/>
            <p:nvPr/>
          </p:nvSpPr>
          <p:spPr>
            <a:xfrm>
              <a:off x="3023829" y="6159766"/>
              <a:ext cx="298511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Cloud for Financial Services Capabilities</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15" name="Group 14">
            <a:extLst>
              <a:ext uri="{FF2B5EF4-FFF2-40B4-BE49-F238E27FC236}">
                <a16:creationId xmlns:a16="http://schemas.microsoft.com/office/drawing/2014/main" id="{F0FDB51F-5B67-442E-ADEA-6E7C1E3F88F1}"/>
              </a:ext>
            </a:extLst>
          </p:cNvPr>
          <p:cNvGrpSpPr/>
          <p:nvPr/>
        </p:nvGrpSpPr>
        <p:grpSpPr>
          <a:xfrm>
            <a:off x="6096000" y="6320245"/>
            <a:ext cx="1911328" cy="249112"/>
            <a:chOff x="4682974" y="6158320"/>
            <a:chExt cx="1911328" cy="249112"/>
          </a:xfrm>
        </p:grpSpPr>
        <p:sp>
          <p:nvSpPr>
            <p:cNvPr id="49" name="Rectangle 48">
              <a:extLst>
                <a:ext uri="{FF2B5EF4-FFF2-40B4-BE49-F238E27FC236}">
                  <a16:creationId xmlns:a16="http://schemas.microsoft.com/office/drawing/2014/main" id="{2ACEC79B-1AA6-4798-AD2E-97AB3294FD35}"/>
                </a:ext>
              </a:extLst>
            </p:cNvPr>
            <p:cNvSpPr/>
            <p:nvPr/>
          </p:nvSpPr>
          <p:spPr bwMode="auto">
            <a:xfrm>
              <a:off x="4682974" y="6158320"/>
              <a:ext cx="246888" cy="249112"/>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51" name="TextBox 50">
              <a:extLst>
                <a:ext uri="{FF2B5EF4-FFF2-40B4-BE49-F238E27FC236}">
                  <a16:creationId xmlns:a16="http://schemas.microsoft.com/office/drawing/2014/main" id="{4F7D7409-DE1B-43EF-A2AB-96E4ECDD2B7E}"/>
                </a:ext>
              </a:extLst>
            </p:cNvPr>
            <p:cNvSpPr txBox="1"/>
            <p:nvPr/>
          </p:nvSpPr>
          <p:spPr>
            <a:xfrm>
              <a:off x="4920446" y="6159766"/>
              <a:ext cx="1673856"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Microsoft core technology</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grpSp>
        <p:nvGrpSpPr>
          <p:cNvPr id="16" name="Group 15">
            <a:extLst>
              <a:ext uri="{FF2B5EF4-FFF2-40B4-BE49-F238E27FC236}">
                <a16:creationId xmlns:a16="http://schemas.microsoft.com/office/drawing/2014/main" id="{954A9483-4340-4912-8D0D-B0EFA5165737}"/>
              </a:ext>
            </a:extLst>
          </p:cNvPr>
          <p:cNvGrpSpPr/>
          <p:nvPr/>
        </p:nvGrpSpPr>
        <p:grpSpPr>
          <a:xfrm>
            <a:off x="8247089" y="6320245"/>
            <a:ext cx="1023977" cy="249112"/>
            <a:chOff x="6770118" y="6158320"/>
            <a:chExt cx="1023977" cy="249112"/>
          </a:xfrm>
        </p:grpSpPr>
        <p:sp>
          <p:nvSpPr>
            <p:cNvPr id="54" name="Rectangle 53">
              <a:extLst>
                <a:ext uri="{FF2B5EF4-FFF2-40B4-BE49-F238E27FC236}">
                  <a16:creationId xmlns:a16="http://schemas.microsoft.com/office/drawing/2014/main" id="{8A2AA6AB-4D58-4ECA-BD23-6A8F1F527FA3}"/>
                </a:ext>
              </a:extLst>
            </p:cNvPr>
            <p:cNvSpPr/>
            <p:nvPr/>
          </p:nvSpPr>
          <p:spPr bwMode="auto">
            <a:xfrm>
              <a:off x="6770118" y="6158320"/>
              <a:ext cx="246888" cy="249112"/>
            </a:xfrm>
            <a:prstGeom prst="rect">
              <a:avLst/>
            </a:prstGeom>
            <a:solidFill>
              <a:schemeClr val="accent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64" name="TextBox 63">
              <a:extLst>
                <a:ext uri="{FF2B5EF4-FFF2-40B4-BE49-F238E27FC236}">
                  <a16:creationId xmlns:a16="http://schemas.microsoft.com/office/drawing/2014/main" id="{D6A5E118-4DFA-488D-AD29-CBD83DBF144D}"/>
                </a:ext>
              </a:extLst>
            </p:cNvPr>
            <p:cNvSpPr txBox="1"/>
            <p:nvPr/>
          </p:nvSpPr>
          <p:spPr>
            <a:xfrm>
              <a:off x="6992272" y="6159766"/>
              <a:ext cx="801823"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Third party</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21" name="TextBox 20">
            <a:extLst>
              <a:ext uri="{FF2B5EF4-FFF2-40B4-BE49-F238E27FC236}">
                <a16:creationId xmlns:a16="http://schemas.microsoft.com/office/drawing/2014/main" id="{794E7348-A488-4E5C-884F-61ECD6A1885B}"/>
              </a:ext>
            </a:extLst>
          </p:cNvPr>
          <p:cNvSpPr txBox="1"/>
          <p:nvPr/>
        </p:nvSpPr>
        <p:spPr>
          <a:xfrm>
            <a:off x="9848850" y="6367857"/>
            <a:ext cx="1743076" cy="15388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a:t>
            </a: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Public Preview at GA</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47507B31-237C-47BB-855E-CCA363412DFC}"/>
              </a:ext>
            </a:extLst>
          </p:cNvPr>
          <p:cNvGrpSpPr/>
          <p:nvPr/>
        </p:nvGrpSpPr>
        <p:grpSpPr>
          <a:xfrm>
            <a:off x="521135" y="6320245"/>
            <a:ext cx="1880800" cy="249112"/>
            <a:chOff x="578285" y="6158320"/>
            <a:chExt cx="1880800" cy="249112"/>
          </a:xfrm>
        </p:grpSpPr>
        <p:sp>
          <p:nvSpPr>
            <p:cNvPr id="44" name="Rectangle 43">
              <a:extLst>
                <a:ext uri="{FF2B5EF4-FFF2-40B4-BE49-F238E27FC236}">
                  <a16:creationId xmlns:a16="http://schemas.microsoft.com/office/drawing/2014/main" id="{F2F109CE-13E8-4E16-8D04-820C4EC7C043}"/>
                </a:ext>
              </a:extLst>
            </p:cNvPr>
            <p:cNvSpPr/>
            <p:nvPr/>
          </p:nvSpPr>
          <p:spPr bwMode="auto">
            <a:xfrm>
              <a:off x="578285" y="6158320"/>
              <a:ext cx="246888" cy="249112"/>
            </a:xfrm>
            <a:prstGeom prst="rect">
              <a:avLst/>
            </a:prstGeom>
            <a:solidFill>
              <a:schemeClr val="bg2">
                <a:lumMod val="7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45" name="TextBox 44">
              <a:extLst>
                <a:ext uri="{FF2B5EF4-FFF2-40B4-BE49-F238E27FC236}">
                  <a16:creationId xmlns:a16="http://schemas.microsoft.com/office/drawing/2014/main" id="{7ECC974B-E5A8-4A99-8505-870F2EF63EA1}"/>
                </a:ext>
              </a:extLst>
            </p:cNvPr>
            <p:cNvSpPr txBox="1"/>
            <p:nvPr/>
          </p:nvSpPr>
          <p:spPr>
            <a:xfrm>
              <a:off x="814083" y="6159766"/>
              <a:ext cx="164500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Industry priority scenarios</a:t>
              </a:r>
              <a:endPar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sp>
        <p:nvSpPr>
          <p:cNvPr id="114" name="Freeform: Shape 113">
            <a:extLst>
              <a:ext uri="{FF2B5EF4-FFF2-40B4-BE49-F238E27FC236}">
                <a16:creationId xmlns:a16="http://schemas.microsoft.com/office/drawing/2014/main" id="{2197FB72-E6BF-4299-ACAC-DF18780FDB37}"/>
              </a:ext>
            </a:extLst>
          </p:cNvPr>
          <p:cNvSpPr/>
          <p:nvPr/>
        </p:nvSpPr>
        <p:spPr>
          <a:xfrm>
            <a:off x="508000" y="1138108"/>
            <a:ext cx="1134491" cy="4938707"/>
          </a:xfrm>
          <a:custGeom>
            <a:avLst/>
            <a:gdLst>
              <a:gd name="connsiteX0" fmla="*/ 0 w 2768542"/>
              <a:gd name="connsiteY0" fmla="*/ 0 h 4127976"/>
              <a:gd name="connsiteX1" fmla="*/ 2768542 w 2768542"/>
              <a:gd name="connsiteY1" fmla="*/ 0 h 4127976"/>
              <a:gd name="connsiteX2" fmla="*/ 2768542 w 2768542"/>
              <a:gd name="connsiteY2" fmla="*/ 4127976 h 4127976"/>
              <a:gd name="connsiteX3" fmla="*/ 0 w 2768542"/>
              <a:gd name="connsiteY3" fmla="*/ 4127976 h 4127976"/>
            </a:gdLst>
            <a:ahLst/>
            <a:cxnLst>
              <a:cxn ang="0">
                <a:pos x="connsiteX0" y="connsiteY0"/>
              </a:cxn>
              <a:cxn ang="0">
                <a:pos x="connsiteX1" y="connsiteY1"/>
              </a:cxn>
              <a:cxn ang="0">
                <a:pos x="connsiteX2" y="connsiteY2"/>
              </a:cxn>
              <a:cxn ang="0">
                <a:pos x="connsiteX3" y="connsiteY3"/>
              </a:cxn>
            </a:cxnLst>
            <a:rect l="l" t="t" r="r" b="b"/>
            <a:pathLst>
              <a:path w="2768542" h="4127976">
                <a:moveTo>
                  <a:pt x="0" y="0"/>
                </a:moveTo>
                <a:lnTo>
                  <a:pt x="2768542" y="0"/>
                </a:lnTo>
                <a:lnTo>
                  <a:pt x="2768542" y="4127976"/>
                </a:lnTo>
                <a:lnTo>
                  <a:pt x="0" y="4127976"/>
                </a:lnTo>
                <a:close/>
              </a:path>
            </a:pathLst>
          </a:custGeom>
          <a:solidFill>
            <a:schemeClr val="bg1"/>
          </a:solidFill>
          <a:ln>
            <a:noFill/>
          </a:ln>
          <a:effectLst>
            <a:outerShdw blurRad="50800" dist="38100" dir="5400000" algn="t"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087992B0-847B-4173-B458-F3850824C1D5}"/>
              </a:ext>
            </a:extLst>
          </p:cNvPr>
          <p:cNvGrpSpPr/>
          <p:nvPr/>
        </p:nvGrpSpPr>
        <p:grpSpPr>
          <a:xfrm>
            <a:off x="1698625" y="1138108"/>
            <a:ext cx="1270444" cy="3401616"/>
            <a:chOff x="1698625" y="1202537"/>
            <a:chExt cx="1270444" cy="3523400"/>
          </a:xfrm>
        </p:grpSpPr>
        <p:sp>
          <p:nvSpPr>
            <p:cNvPr id="82" name="Freeform: Shape 81">
              <a:extLst>
                <a:ext uri="{FF2B5EF4-FFF2-40B4-BE49-F238E27FC236}">
                  <a16:creationId xmlns:a16="http://schemas.microsoft.com/office/drawing/2014/main" id="{ADB4CB90-F7C0-44F3-99FF-A6089B8A172E}"/>
                </a:ext>
              </a:extLst>
            </p:cNvPr>
            <p:cNvSpPr/>
            <p:nvPr/>
          </p:nvSpPr>
          <p:spPr>
            <a:xfrm>
              <a:off x="1698625" y="1202537"/>
              <a:ext cx="1270444" cy="3523400"/>
            </a:xfrm>
            <a:custGeom>
              <a:avLst/>
              <a:gdLst>
                <a:gd name="connsiteX0" fmla="*/ 0 w 2768542"/>
                <a:gd name="connsiteY0" fmla="*/ 0 h 4127976"/>
                <a:gd name="connsiteX1" fmla="*/ 2768542 w 2768542"/>
                <a:gd name="connsiteY1" fmla="*/ 0 h 4127976"/>
                <a:gd name="connsiteX2" fmla="*/ 2768542 w 2768542"/>
                <a:gd name="connsiteY2" fmla="*/ 4127976 h 4127976"/>
                <a:gd name="connsiteX3" fmla="*/ 0 w 2768542"/>
                <a:gd name="connsiteY3" fmla="*/ 4127976 h 4127976"/>
              </a:gdLst>
              <a:ahLst/>
              <a:cxnLst>
                <a:cxn ang="0">
                  <a:pos x="connsiteX0" y="connsiteY0"/>
                </a:cxn>
                <a:cxn ang="0">
                  <a:pos x="connsiteX1" y="connsiteY1"/>
                </a:cxn>
                <a:cxn ang="0">
                  <a:pos x="connsiteX2" y="connsiteY2"/>
                </a:cxn>
                <a:cxn ang="0">
                  <a:pos x="connsiteX3" y="connsiteY3"/>
                </a:cxn>
              </a:cxnLst>
              <a:rect l="l" t="t" r="r" b="b"/>
              <a:pathLst>
                <a:path w="2768542" h="4127976">
                  <a:moveTo>
                    <a:pt x="0" y="0"/>
                  </a:moveTo>
                  <a:lnTo>
                    <a:pt x="2768542" y="0"/>
                  </a:lnTo>
                  <a:lnTo>
                    <a:pt x="2768542" y="4127976"/>
                  </a:lnTo>
                  <a:lnTo>
                    <a:pt x="0" y="4127976"/>
                  </a:lnTo>
                  <a:close/>
                </a:path>
              </a:pathLst>
            </a:custGeom>
            <a:solidFill>
              <a:schemeClr val="bg1"/>
            </a:solidFill>
            <a:ln>
              <a:noFill/>
            </a:ln>
            <a:effectLst>
              <a:outerShdw blurRad="50800" dist="38100" dir="5400000" algn="t"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 name="Group 8">
              <a:extLst>
                <a:ext uri="{FF2B5EF4-FFF2-40B4-BE49-F238E27FC236}">
                  <a16:creationId xmlns:a16="http://schemas.microsoft.com/office/drawing/2014/main" id="{3B33A6A7-582F-4CB8-83CC-544D07B33641}"/>
                </a:ext>
              </a:extLst>
            </p:cNvPr>
            <p:cNvGrpSpPr/>
            <p:nvPr/>
          </p:nvGrpSpPr>
          <p:grpSpPr>
            <a:xfrm>
              <a:off x="1746691" y="1258012"/>
              <a:ext cx="1169900" cy="3376368"/>
              <a:chOff x="2025463" y="1258012"/>
              <a:chExt cx="1333417" cy="3376368"/>
            </a:xfrm>
          </p:grpSpPr>
          <p:sp>
            <p:nvSpPr>
              <p:cNvPr id="47" name="Rectangle 46">
                <a:extLst>
                  <a:ext uri="{FF2B5EF4-FFF2-40B4-BE49-F238E27FC236}">
                    <a16:creationId xmlns:a16="http://schemas.microsoft.com/office/drawing/2014/main" id="{8270941E-E5FF-400E-A6A4-F9BD4942C532}"/>
                  </a:ext>
                </a:extLst>
              </p:cNvPr>
              <p:cNvSpPr/>
              <p:nvPr/>
            </p:nvSpPr>
            <p:spPr>
              <a:xfrm>
                <a:off x="2032277" y="1258012"/>
                <a:ext cx="1326603" cy="40629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Combat Financial Crime</a:t>
                </a:r>
              </a:p>
            </p:txBody>
          </p:sp>
          <p:sp>
            <p:nvSpPr>
              <p:cNvPr id="86" name="Rectangle 85">
                <a:extLst>
                  <a:ext uri="{FF2B5EF4-FFF2-40B4-BE49-F238E27FC236}">
                    <a16:creationId xmlns:a16="http://schemas.microsoft.com/office/drawing/2014/main" id="{94EA022D-752A-40F9-AA9B-128515635237}"/>
                  </a:ext>
                </a:extLst>
              </p:cNvPr>
              <p:cNvSpPr/>
              <p:nvPr/>
            </p:nvSpPr>
            <p:spPr bwMode="auto">
              <a:xfrm>
                <a:off x="2029281" y="1704712"/>
                <a:ext cx="1329596" cy="582707"/>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Account protection</a:t>
                </a:r>
              </a:p>
            </p:txBody>
          </p:sp>
          <p:sp>
            <p:nvSpPr>
              <p:cNvPr id="90" name="Rectangle 89">
                <a:extLst>
                  <a:ext uri="{FF2B5EF4-FFF2-40B4-BE49-F238E27FC236}">
                    <a16:creationId xmlns:a16="http://schemas.microsoft.com/office/drawing/2014/main" id="{58C2C7B7-57F6-4FF9-85D0-836D5B970E0F}"/>
                  </a:ext>
                </a:extLst>
              </p:cNvPr>
              <p:cNvSpPr/>
              <p:nvPr/>
            </p:nvSpPr>
            <p:spPr bwMode="auto">
              <a:xfrm>
                <a:off x="2029282" y="3208240"/>
                <a:ext cx="1329596" cy="582707"/>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Purchase protection</a:t>
                </a:r>
              </a:p>
            </p:txBody>
          </p:sp>
          <p:sp>
            <p:nvSpPr>
              <p:cNvPr id="91" name="Rectangle 90">
                <a:extLst>
                  <a:ext uri="{FF2B5EF4-FFF2-40B4-BE49-F238E27FC236}">
                    <a16:creationId xmlns:a16="http://schemas.microsoft.com/office/drawing/2014/main" id="{599E0004-545A-4B27-8936-F5D2B3FE4115}"/>
                  </a:ext>
                </a:extLst>
              </p:cNvPr>
              <p:cNvSpPr/>
              <p:nvPr/>
            </p:nvSpPr>
            <p:spPr bwMode="auto">
              <a:xfrm>
                <a:off x="2025463" y="3857493"/>
                <a:ext cx="1326604" cy="776887"/>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D365 Fraud Protection</a:t>
                </a:r>
              </a:p>
            </p:txBody>
          </p:sp>
          <p:sp>
            <p:nvSpPr>
              <p:cNvPr id="92" name="Rectangle 91">
                <a:extLst>
                  <a:ext uri="{FF2B5EF4-FFF2-40B4-BE49-F238E27FC236}">
                    <a16:creationId xmlns:a16="http://schemas.microsoft.com/office/drawing/2014/main" id="{53174411-73CB-4FB3-BE4B-B6D2A3858A48}"/>
                  </a:ext>
                </a:extLst>
              </p:cNvPr>
              <p:cNvSpPr/>
              <p:nvPr/>
            </p:nvSpPr>
            <p:spPr bwMode="auto">
              <a:xfrm>
                <a:off x="2032274" y="2341781"/>
                <a:ext cx="1326603" cy="811754"/>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D365 Fraud Protection</a:t>
                </a:r>
              </a:p>
            </p:txBody>
          </p:sp>
        </p:grpSp>
      </p:grpSp>
      <p:sp>
        <p:nvSpPr>
          <p:cNvPr id="58" name="Rectangle 57">
            <a:extLst>
              <a:ext uri="{FF2B5EF4-FFF2-40B4-BE49-F238E27FC236}">
                <a16:creationId xmlns:a16="http://schemas.microsoft.com/office/drawing/2014/main" id="{F935A3B3-C5CC-429D-B2C4-5850371A746E}"/>
              </a:ext>
            </a:extLst>
          </p:cNvPr>
          <p:cNvSpPr/>
          <p:nvPr/>
        </p:nvSpPr>
        <p:spPr>
          <a:xfrm>
            <a:off x="3027319" y="1139553"/>
            <a:ext cx="6223838" cy="2724923"/>
          </a:xfrm>
          <a:prstGeom prst="rect">
            <a:avLst/>
          </a:prstGeom>
          <a:solidFill>
            <a:schemeClr val="bg1"/>
          </a:solidFill>
          <a:ln>
            <a:noFill/>
          </a:ln>
          <a:effectLst>
            <a:outerShdw blurRad="50800" dist="38100" dir="5400000" algn="t"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F31961D6-C197-40FA-A8AE-44291BCA1206}"/>
              </a:ext>
            </a:extLst>
          </p:cNvPr>
          <p:cNvSpPr/>
          <p:nvPr/>
        </p:nvSpPr>
        <p:spPr>
          <a:xfrm>
            <a:off x="3080604" y="1193583"/>
            <a:ext cx="6114188" cy="39056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Deliver Differentiated Customer Experience and Empower Employees</a:t>
            </a:r>
          </a:p>
        </p:txBody>
      </p:sp>
      <p:sp>
        <p:nvSpPr>
          <p:cNvPr id="78" name="Rectangle 77">
            <a:extLst>
              <a:ext uri="{FF2B5EF4-FFF2-40B4-BE49-F238E27FC236}">
                <a16:creationId xmlns:a16="http://schemas.microsoft.com/office/drawing/2014/main" id="{2F76B217-20DF-49BC-9421-14EC16035D77}"/>
              </a:ext>
            </a:extLst>
          </p:cNvPr>
          <p:cNvSpPr/>
          <p:nvPr/>
        </p:nvSpPr>
        <p:spPr bwMode="auto">
          <a:xfrm>
            <a:off x="4471154" y="1622926"/>
            <a:ext cx="1448648" cy="564232"/>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Collaboration manager</a:t>
            </a:r>
          </a:p>
        </p:txBody>
      </p:sp>
      <p:sp>
        <p:nvSpPr>
          <p:cNvPr id="137" name="Rectangle 136">
            <a:extLst>
              <a:ext uri="{FF2B5EF4-FFF2-40B4-BE49-F238E27FC236}">
                <a16:creationId xmlns:a16="http://schemas.microsoft.com/office/drawing/2014/main" id="{E99FB6BE-1957-4C41-AC2E-2B9166643510}"/>
              </a:ext>
            </a:extLst>
          </p:cNvPr>
          <p:cNvSpPr/>
          <p:nvPr/>
        </p:nvSpPr>
        <p:spPr bwMode="auto">
          <a:xfrm>
            <a:off x="7292840" y="1622926"/>
            <a:ext cx="1901953" cy="564231"/>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Banking customer engagement</a:t>
            </a:r>
            <a:endParaRPr kumimoji="0" lang="en-US" sz="11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50" name="Rectangle 49">
            <a:extLst>
              <a:ext uri="{FF2B5EF4-FFF2-40B4-BE49-F238E27FC236}">
                <a16:creationId xmlns:a16="http://schemas.microsoft.com/office/drawing/2014/main" id="{AC17BF67-920C-4A99-9A51-49BF1B7B9BBB}"/>
              </a:ext>
            </a:extLst>
          </p:cNvPr>
          <p:cNvSpPr/>
          <p:nvPr/>
        </p:nvSpPr>
        <p:spPr bwMode="auto">
          <a:xfrm>
            <a:off x="5974187" y="1622927"/>
            <a:ext cx="1264271" cy="563899"/>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Customer onboarding</a:t>
            </a:r>
            <a:endParaRPr kumimoji="0" lang="en-US" sz="11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grpSp>
        <p:nvGrpSpPr>
          <p:cNvPr id="26" name="Group 25">
            <a:extLst>
              <a:ext uri="{FF2B5EF4-FFF2-40B4-BE49-F238E27FC236}">
                <a16:creationId xmlns:a16="http://schemas.microsoft.com/office/drawing/2014/main" id="{BA15FDAB-3596-45D1-9477-CEC27751A637}"/>
              </a:ext>
            </a:extLst>
          </p:cNvPr>
          <p:cNvGrpSpPr/>
          <p:nvPr/>
        </p:nvGrpSpPr>
        <p:grpSpPr>
          <a:xfrm>
            <a:off x="3082290" y="2233844"/>
            <a:ext cx="6112502" cy="1593005"/>
            <a:chOff x="3082290" y="2298272"/>
            <a:chExt cx="6112502" cy="1722729"/>
          </a:xfrm>
        </p:grpSpPr>
        <p:sp>
          <p:nvSpPr>
            <p:cNvPr id="88" name="Rectangle 87">
              <a:extLst>
                <a:ext uri="{FF2B5EF4-FFF2-40B4-BE49-F238E27FC236}">
                  <a16:creationId xmlns:a16="http://schemas.microsoft.com/office/drawing/2014/main" id="{FB7CC681-8E52-4CE7-B8B5-10FB263815F7}"/>
                </a:ext>
              </a:extLst>
            </p:cNvPr>
            <p:cNvSpPr/>
            <p:nvPr/>
          </p:nvSpPr>
          <p:spPr bwMode="auto">
            <a:xfrm>
              <a:off x="4471868" y="2298700"/>
              <a:ext cx="1448648" cy="1716641"/>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Collaboration manager</a:t>
              </a:r>
              <a:endPar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Power Apps</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SharePoint</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Microsoft Bookings</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rPr>
                <a:t>Teams</a:t>
              </a:r>
            </a:p>
          </p:txBody>
        </p:sp>
        <p:sp>
          <p:nvSpPr>
            <p:cNvPr id="52" name="Rectangle 51">
              <a:extLst>
                <a:ext uri="{FF2B5EF4-FFF2-40B4-BE49-F238E27FC236}">
                  <a16:creationId xmlns:a16="http://schemas.microsoft.com/office/drawing/2014/main" id="{623BDCE2-D4EF-4FEC-9571-3DDA06B59BFA}"/>
                </a:ext>
              </a:extLst>
            </p:cNvPr>
            <p:cNvSpPr/>
            <p:nvPr/>
          </p:nvSpPr>
          <p:spPr bwMode="auto">
            <a:xfrm>
              <a:off x="7292839" y="2304359"/>
              <a:ext cx="1901953" cy="1716642"/>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Banking customer engagement** </a:t>
              </a:r>
              <a:endPar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endParaRP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D365 Customer Service</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D365 Omnichannel for Customer Service</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Chat for D365 </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D365 Customer Voice</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D365 Customer Insights </a:t>
              </a:r>
            </a:p>
          </p:txBody>
        </p:sp>
        <p:sp>
          <p:nvSpPr>
            <p:cNvPr id="61" name="Rectangle 60">
              <a:extLst>
                <a:ext uri="{FF2B5EF4-FFF2-40B4-BE49-F238E27FC236}">
                  <a16:creationId xmlns:a16="http://schemas.microsoft.com/office/drawing/2014/main" id="{3B72BCF2-2428-4DBF-B7D6-A070D79E5F50}"/>
                </a:ext>
              </a:extLst>
            </p:cNvPr>
            <p:cNvSpPr/>
            <p:nvPr/>
          </p:nvSpPr>
          <p:spPr bwMode="auto">
            <a:xfrm>
              <a:off x="5974187" y="2304359"/>
              <a:ext cx="1264271" cy="648391"/>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Loan tracker</a:t>
              </a:r>
              <a:endPar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panose="020B0502040204020203" pitchFamily="34" charset="0"/>
              </a:endParaRP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Power Apps</a:t>
              </a:r>
            </a:p>
          </p:txBody>
        </p:sp>
        <p:sp>
          <p:nvSpPr>
            <p:cNvPr id="99" name="Rectangle 98">
              <a:extLst>
                <a:ext uri="{FF2B5EF4-FFF2-40B4-BE49-F238E27FC236}">
                  <a16:creationId xmlns:a16="http://schemas.microsoft.com/office/drawing/2014/main" id="{95768E90-BAF2-415F-A0F3-7EC738255D1A}"/>
                </a:ext>
              </a:extLst>
            </p:cNvPr>
            <p:cNvSpPr/>
            <p:nvPr/>
          </p:nvSpPr>
          <p:spPr bwMode="auto">
            <a:xfrm>
              <a:off x="5974187" y="2994623"/>
              <a:ext cx="1264271" cy="1026377"/>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Retail banking sample portal</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Power Apps portals</a:t>
              </a:r>
            </a:p>
          </p:txBody>
        </p:sp>
        <p:sp>
          <p:nvSpPr>
            <p:cNvPr id="136" name="Rectangle 135">
              <a:extLst>
                <a:ext uri="{FF2B5EF4-FFF2-40B4-BE49-F238E27FC236}">
                  <a16:creationId xmlns:a16="http://schemas.microsoft.com/office/drawing/2014/main" id="{8A5B54FB-82CC-664E-842D-52A71FD4C989}"/>
                </a:ext>
              </a:extLst>
            </p:cNvPr>
            <p:cNvSpPr/>
            <p:nvPr/>
          </p:nvSpPr>
          <p:spPr bwMode="auto">
            <a:xfrm>
              <a:off x="3082290" y="2298272"/>
              <a:ext cx="1336169" cy="1716641"/>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Unified customer profile</a:t>
              </a:r>
              <a:endParaRPr kumimoji="0" lang="en-US" sz="1000" b="0"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endParaRP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Power Apps</a:t>
              </a:r>
            </a:p>
            <a:p>
              <a:pPr marL="123825" marR="0" lvl="0" indent="-123825"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D365 Customer Insights</a:t>
              </a:r>
            </a:p>
          </p:txBody>
        </p:sp>
      </p:grpSp>
      <p:sp>
        <p:nvSpPr>
          <p:cNvPr id="42" name="Rectangle 41">
            <a:extLst>
              <a:ext uri="{FF2B5EF4-FFF2-40B4-BE49-F238E27FC236}">
                <a16:creationId xmlns:a16="http://schemas.microsoft.com/office/drawing/2014/main" id="{1AC465A2-70BE-4B6D-BA4A-1EE519C26727}"/>
              </a:ext>
            </a:extLst>
          </p:cNvPr>
          <p:cNvSpPr/>
          <p:nvPr/>
        </p:nvSpPr>
        <p:spPr bwMode="auto">
          <a:xfrm>
            <a:off x="3080604" y="1622927"/>
            <a:ext cx="1336169" cy="566478"/>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Unified customer profile</a:t>
            </a:r>
          </a:p>
        </p:txBody>
      </p:sp>
      <p:sp>
        <p:nvSpPr>
          <p:cNvPr id="74" name="Freeform: Shape 73">
            <a:extLst>
              <a:ext uri="{FF2B5EF4-FFF2-40B4-BE49-F238E27FC236}">
                <a16:creationId xmlns:a16="http://schemas.microsoft.com/office/drawing/2014/main" id="{1F20EAA0-7E54-4E05-BFB9-3D9D5F362B34}"/>
              </a:ext>
            </a:extLst>
          </p:cNvPr>
          <p:cNvSpPr/>
          <p:nvPr/>
        </p:nvSpPr>
        <p:spPr>
          <a:xfrm>
            <a:off x="1698258" y="3926861"/>
            <a:ext cx="9939222" cy="2150430"/>
          </a:xfrm>
          <a:custGeom>
            <a:avLst/>
            <a:gdLst>
              <a:gd name="connsiteX0" fmla="*/ 1327326 w 9939222"/>
              <a:gd name="connsiteY0" fmla="*/ 0 h 2273920"/>
              <a:gd name="connsiteX1" fmla="*/ 8308651 w 9939222"/>
              <a:gd name="connsiteY1" fmla="*/ 0 h 2273920"/>
              <a:gd name="connsiteX2" fmla="*/ 8308651 w 9939222"/>
              <a:gd name="connsiteY2" fmla="*/ 626851 h 2273920"/>
              <a:gd name="connsiteX3" fmla="*/ 8308651 w 9939222"/>
              <a:gd name="connsiteY3" fmla="*/ 683199 h 2273920"/>
              <a:gd name="connsiteX4" fmla="*/ 9059551 w 9939222"/>
              <a:gd name="connsiteY4" fmla="*/ 683199 h 2273920"/>
              <a:gd name="connsiteX5" fmla="*/ 9059551 w 9939222"/>
              <a:gd name="connsiteY5" fmla="*/ 1032971 h 2273920"/>
              <a:gd name="connsiteX6" fmla="*/ 9939222 w 9939222"/>
              <a:gd name="connsiteY6" fmla="*/ 1032971 h 2273920"/>
              <a:gd name="connsiteX7" fmla="*/ 9939222 w 9939222"/>
              <a:gd name="connsiteY7" fmla="*/ 2273920 h 2273920"/>
              <a:gd name="connsiteX8" fmla="*/ 0 w 9939222"/>
              <a:gd name="connsiteY8" fmla="*/ 2273920 h 2273920"/>
              <a:gd name="connsiteX9" fmla="*/ 0 w 9939222"/>
              <a:gd name="connsiteY9" fmla="*/ 680618 h 2273920"/>
              <a:gd name="connsiteX10" fmla="*/ 1327326 w 9939222"/>
              <a:gd name="connsiteY10" fmla="*/ 680618 h 227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39222" h="2273920">
                <a:moveTo>
                  <a:pt x="1327326" y="0"/>
                </a:moveTo>
                <a:lnTo>
                  <a:pt x="8308651" y="0"/>
                </a:lnTo>
                <a:lnTo>
                  <a:pt x="8308651" y="626851"/>
                </a:lnTo>
                <a:lnTo>
                  <a:pt x="8308651" y="683199"/>
                </a:lnTo>
                <a:lnTo>
                  <a:pt x="9059551" y="683199"/>
                </a:lnTo>
                <a:lnTo>
                  <a:pt x="9059551" y="1032971"/>
                </a:lnTo>
                <a:lnTo>
                  <a:pt x="9939222" y="1032971"/>
                </a:lnTo>
                <a:lnTo>
                  <a:pt x="9939222" y="2273920"/>
                </a:lnTo>
                <a:lnTo>
                  <a:pt x="0" y="2273920"/>
                </a:lnTo>
                <a:lnTo>
                  <a:pt x="0" y="680618"/>
                </a:lnTo>
                <a:lnTo>
                  <a:pt x="1327326" y="680618"/>
                </a:lnTo>
                <a:close/>
              </a:path>
            </a:pathLst>
          </a:custGeom>
          <a:solidFill>
            <a:schemeClr val="bg1"/>
          </a:solidFill>
          <a:ln>
            <a:noFill/>
          </a:ln>
          <a:effectLst>
            <a:outerShdw blurRad="50800" dist="38100" dir="5400000" algn="t" rotWithShape="0">
              <a:schemeClr val="bg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91A1455-D8D3-4EFB-BBEE-CD6F99C1778E}"/>
              </a:ext>
            </a:extLst>
          </p:cNvPr>
          <p:cNvSpPr/>
          <p:nvPr/>
        </p:nvSpPr>
        <p:spPr>
          <a:xfrm>
            <a:off x="554520" y="1193583"/>
            <a:ext cx="1036258" cy="39033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Security and Compliance</a:t>
            </a:r>
          </a:p>
        </p:txBody>
      </p:sp>
      <p:sp>
        <p:nvSpPr>
          <p:cNvPr id="117" name="Rectangle 116">
            <a:extLst>
              <a:ext uri="{FF2B5EF4-FFF2-40B4-BE49-F238E27FC236}">
                <a16:creationId xmlns:a16="http://schemas.microsoft.com/office/drawing/2014/main" id="{956B4EDE-D5DB-43F4-9DFF-98C733D7679A}"/>
              </a:ext>
            </a:extLst>
          </p:cNvPr>
          <p:cNvSpPr/>
          <p:nvPr/>
        </p:nvSpPr>
        <p:spPr bwMode="auto">
          <a:xfrm>
            <a:off x="554474" y="2225905"/>
            <a:ext cx="1031902" cy="1548241"/>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Compliance Manager</a:t>
            </a:r>
          </a:p>
        </p:txBody>
      </p:sp>
      <p:sp>
        <p:nvSpPr>
          <p:cNvPr id="118" name="Rectangle 117">
            <a:extLst>
              <a:ext uri="{FF2B5EF4-FFF2-40B4-BE49-F238E27FC236}">
                <a16:creationId xmlns:a16="http://schemas.microsoft.com/office/drawing/2014/main" id="{99B50654-BDC3-47BC-9A94-F3A3F7E5BFCC}"/>
              </a:ext>
            </a:extLst>
          </p:cNvPr>
          <p:cNvSpPr/>
          <p:nvPr/>
        </p:nvSpPr>
        <p:spPr bwMode="auto">
          <a:xfrm>
            <a:off x="554474" y="4421002"/>
            <a:ext cx="1031902" cy="1601044"/>
          </a:xfrm>
          <a:prstGeom prst="rect">
            <a:avLst/>
          </a:prstGeom>
          <a:solidFill>
            <a:schemeClr val="bg1">
              <a:lumMod val="95000"/>
            </a:scheme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a:ea typeface="Segoe UI" panose="020B0502040204020203" pitchFamily="34" charset="0"/>
                <a:cs typeface="Segoe UI Semibold" panose="020B0702040204020203" pitchFamily="34" charset="0"/>
              </a:rPr>
              <a:t>Financial Services Compliance Program</a:t>
            </a:r>
          </a:p>
        </p:txBody>
      </p:sp>
      <p:sp>
        <p:nvSpPr>
          <p:cNvPr id="40" name="Rectangle 39">
            <a:extLst>
              <a:ext uri="{FF2B5EF4-FFF2-40B4-BE49-F238E27FC236}">
                <a16:creationId xmlns:a16="http://schemas.microsoft.com/office/drawing/2014/main" id="{DE4E992C-F3B6-4A64-AEAF-E852A8C5016D}"/>
              </a:ext>
            </a:extLst>
          </p:cNvPr>
          <p:cNvSpPr/>
          <p:nvPr/>
        </p:nvSpPr>
        <p:spPr bwMode="auto">
          <a:xfrm>
            <a:off x="554474" y="1622926"/>
            <a:ext cx="1037144" cy="549387"/>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Regulatory compliance assessments</a:t>
            </a:r>
          </a:p>
        </p:txBody>
      </p:sp>
      <p:sp>
        <p:nvSpPr>
          <p:cNvPr id="41" name="Rectangle 40">
            <a:extLst>
              <a:ext uri="{FF2B5EF4-FFF2-40B4-BE49-F238E27FC236}">
                <a16:creationId xmlns:a16="http://schemas.microsoft.com/office/drawing/2014/main" id="{1C8BA724-D355-45C9-A0B7-81DA67F757E1}"/>
              </a:ext>
            </a:extLst>
          </p:cNvPr>
          <p:cNvSpPr/>
          <p:nvPr/>
        </p:nvSpPr>
        <p:spPr bwMode="auto">
          <a:xfrm>
            <a:off x="554474" y="3821219"/>
            <a:ext cx="1031902" cy="547941"/>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Risk assurance and support</a:t>
            </a:r>
          </a:p>
        </p:txBody>
      </p:sp>
      <p:sp>
        <p:nvSpPr>
          <p:cNvPr id="63" name="Rectangle 62">
            <a:extLst>
              <a:ext uri="{FF2B5EF4-FFF2-40B4-BE49-F238E27FC236}">
                <a16:creationId xmlns:a16="http://schemas.microsoft.com/office/drawing/2014/main" id="{F9105B97-3A46-437A-A685-23615DE14DD2}"/>
              </a:ext>
            </a:extLst>
          </p:cNvPr>
          <p:cNvSpPr/>
          <p:nvPr/>
        </p:nvSpPr>
        <p:spPr bwMode="auto">
          <a:xfrm>
            <a:off x="3080603" y="4313922"/>
            <a:ext cx="6873021" cy="296138"/>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Power Platform</a:t>
            </a:r>
            <a:endParaRPr kumimoji="0" lang="en-US" sz="1000" b="1" i="0" u="none" strike="noStrike" kern="1200" cap="none" spc="0" normalizeH="0" baseline="0" noProof="0">
              <a:ln>
                <a:noFill/>
              </a:ln>
              <a:solidFill>
                <a:srgbClr val="FFFFFF"/>
              </a:solidFill>
              <a:effectLst/>
              <a:uLnTx/>
              <a:uFillTx/>
              <a:latin typeface="Segoe UI"/>
              <a:ea typeface="+mn-ea"/>
              <a:cs typeface="Segoe UI Semibold"/>
            </a:endParaRPr>
          </a:p>
        </p:txBody>
      </p:sp>
      <p:sp>
        <p:nvSpPr>
          <p:cNvPr id="67" name="Rectangle 66">
            <a:extLst>
              <a:ext uri="{FF2B5EF4-FFF2-40B4-BE49-F238E27FC236}">
                <a16:creationId xmlns:a16="http://schemas.microsoft.com/office/drawing/2014/main" id="{0CD6AAB3-EA2F-4A47-8342-51F33A1865AB}"/>
              </a:ext>
            </a:extLst>
          </p:cNvPr>
          <p:cNvSpPr/>
          <p:nvPr/>
        </p:nvSpPr>
        <p:spPr bwMode="auto">
          <a:xfrm>
            <a:off x="3080604" y="3976609"/>
            <a:ext cx="6873021" cy="292746"/>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Dynamics 365                                 Microsoft 365</a:t>
            </a:r>
          </a:p>
        </p:txBody>
      </p:sp>
      <p:sp>
        <p:nvSpPr>
          <p:cNvPr id="62" name="Rectangle 61">
            <a:extLst>
              <a:ext uri="{FF2B5EF4-FFF2-40B4-BE49-F238E27FC236}">
                <a16:creationId xmlns:a16="http://schemas.microsoft.com/office/drawing/2014/main" id="{0E7DCDC0-6EDE-4FBC-B258-30BE186C3CD8}"/>
              </a:ext>
            </a:extLst>
          </p:cNvPr>
          <p:cNvSpPr/>
          <p:nvPr/>
        </p:nvSpPr>
        <p:spPr bwMode="auto">
          <a:xfrm rot="5400000">
            <a:off x="6502483" y="956461"/>
            <a:ext cx="314843" cy="9819729"/>
          </a:xfrm>
          <a:prstGeom prst="rect">
            <a:avLst/>
          </a:prstGeom>
          <a:solidFill>
            <a:schemeClr val="accent5"/>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                                                                                                              </a:t>
            </a: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Semibold" panose="020B0702040204020203" pitchFamily="34" charset="0"/>
              </a:rPr>
              <a:t>C</a:t>
            </a:r>
            <a:r>
              <a:rPr kumimoji="0" lang="en-US" sz="1000" b="1" i="0" u="none" strike="noStrike" kern="1200" cap="none" spc="0" normalizeH="0" baseline="0" noProof="0">
                <a:ln>
                  <a:noFill/>
                </a:ln>
                <a:solidFill>
                  <a:srgbClr val="FFFFFF"/>
                </a:solidFill>
                <a:effectLst/>
                <a:uLnTx/>
                <a:uFillTx/>
                <a:latin typeface="Segoe UI" panose="020B0502040204020203" pitchFamily="34" charset="0"/>
                <a:ea typeface="+mn-ea"/>
                <a:cs typeface="+mn-cs"/>
              </a:rPr>
              <a:t>ore financial services systems</a:t>
            </a:r>
            <a:endParaRPr kumimoji="0" lang="en-US" sz="11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65" name="Rectangle 64">
            <a:extLst>
              <a:ext uri="{FF2B5EF4-FFF2-40B4-BE49-F238E27FC236}">
                <a16:creationId xmlns:a16="http://schemas.microsoft.com/office/drawing/2014/main" id="{F374042D-C0B1-4142-8205-A05E6D37D48C}"/>
              </a:ext>
            </a:extLst>
          </p:cNvPr>
          <p:cNvSpPr/>
          <p:nvPr/>
        </p:nvSpPr>
        <p:spPr bwMode="auto">
          <a:xfrm>
            <a:off x="1750041" y="5003491"/>
            <a:ext cx="9819726" cy="308296"/>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Segoe UI Semibold"/>
              </a:rPr>
              <a:t>                                                                                                                     Industry data model</a:t>
            </a:r>
          </a:p>
        </p:txBody>
      </p:sp>
      <p:sp>
        <p:nvSpPr>
          <p:cNvPr id="66" name="Rectangle 65">
            <a:extLst>
              <a:ext uri="{FF2B5EF4-FFF2-40B4-BE49-F238E27FC236}">
                <a16:creationId xmlns:a16="http://schemas.microsoft.com/office/drawing/2014/main" id="{E7689A3E-E776-4845-A7F5-8A7F02EFD4D9}"/>
              </a:ext>
            </a:extLst>
          </p:cNvPr>
          <p:cNvSpPr/>
          <p:nvPr/>
        </p:nvSpPr>
        <p:spPr bwMode="auto">
          <a:xfrm>
            <a:off x="1750040" y="4649364"/>
            <a:ext cx="8956060" cy="314844"/>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Segoe UI Semibold"/>
              </a:rPr>
              <a:t>                                                                                                                        Microsoft Azure</a:t>
            </a:r>
          </a:p>
        </p:txBody>
      </p:sp>
      <p:sp>
        <p:nvSpPr>
          <p:cNvPr id="68" name="Rectangle 67">
            <a:extLst>
              <a:ext uri="{FF2B5EF4-FFF2-40B4-BE49-F238E27FC236}">
                <a16:creationId xmlns:a16="http://schemas.microsoft.com/office/drawing/2014/main" id="{B7646EDF-F438-46B8-8F7D-A4B92D8142BD}"/>
              </a:ext>
            </a:extLst>
          </p:cNvPr>
          <p:cNvSpPr/>
          <p:nvPr/>
        </p:nvSpPr>
        <p:spPr bwMode="auto">
          <a:xfrm>
            <a:off x="1750041" y="5354590"/>
            <a:ext cx="9819729" cy="315031"/>
          </a:xfrm>
          <a:prstGeom prst="rect">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                                                                                                     Industry-relevant security and compliance</a:t>
            </a:r>
          </a:p>
        </p:txBody>
      </p:sp>
      <p:sp>
        <p:nvSpPr>
          <p:cNvPr id="55" name="Rectangle 54">
            <a:extLst>
              <a:ext uri="{FF2B5EF4-FFF2-40B4-BE49-F238E27FC236}">
                <a16:creationId xmlns:a16="http://schemas.microsoft.com/office/drawing/2014/main" id="{FB0A9CE3-84F6-4DF6-A654-A7D14DFAD967}"/>
              </a:ext>
            </a:extLst>
          </p:cNvPr>
          <p:cNvSpPr/>
          <p:nvPr/>
        </p:nvSpPr>
        <p:spPr bwMode="auto">
          <a:xfrm rot="5400000">
            <a:off x="10276741" y="276742"/>
            <a:ext cx="390334" cy="2224017"/>
          </a:xfrm>
          <a:prstGeom prst="rect">
            <a:avLst/>
          </a:prstGeom>
          <a:solidFill>
            <a:schemeClr val="accent5"/>
          </a:solidFill>
          <a:ln w="50800">
            <a:noFill/>
            <a:headEnd type="none" w="med" len="med"/>
            <a:tailEnd type="none" w="med" len="med"/>
          </a:ln>
          <a:effectLst>
            <a:outerShdw blurRad="50800" dist="38100" dir="5400000" algn="t" rotWithShape="0">
              <a:schemeClr val="bg1">
                <a:lumMod val="75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endParaRPr>
          </a:p>
        </p:txBody>
      </p:sp>
      <p:sp>
        <p:nvSpPr>
          <p:cNvPr id="73" name="TextBox 72">
            <a:extLst>
              <a:ext uri="{FF2B5EF4-FFF2-40B4-BE49-F238E27FC236}">
                <a16:creationId xmlns:a16="http://schemas.microsoft.com/office/drawing/2014/main" id="{3D55037F-E245-428C-879D-427B83F6D2FA}"/>
              </a:ext>
            </a:extLst>
          </p:cNvPr>
          <p:cNvSpPr txBox="1"/>
          <p:nvPr/>
        </p:nvSpPr>
        <p:spPr>
          <a:xfrm>
            <a:off x="9622948" y="1323652"/>
            <a:ext cx="174085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Platform Extensibility</a:t>
            </a:r>
          </a:p>
        </p:txBody>
      </p:sp>
      <p:sp>
        <p:nvSpPr>
          <p:cNvPr id="89" name="Freeform: Shape 88">
            <a:extLst>
              <a:ext uri="{FF2B5EF4-FFF2-40B4-BE49-F238E27FC236}">
                <a16:creationId xmlns:a16="http://schemas.microsoft.com/office/drawing/2014/main" id="{62628A83-B1C8-4A90-B7B3-1FEACF96308A}"/>
              </a:ext>
            </a:extLst>
          </p:cNvPr>
          <p:cNvSpPr/>
          <p:nvPr/>
        </p:nvSpPr>
        <p:spPr bwMode="auto">
          <a:xfrm>
            <a:off x="9359272" y="1622926"/>
            <a:ext cx="2222429" cy="3232333"/>
          </a:xfrm>
          <a:custGeom>
            <a:avLst/>
            <a:gdLst>
              <a:gd name="connsiteX0" fmla="*/ 1490881 w 2222429"/>
              <a:gd name="connsiteY0" fmla="*/ 0 h 3232333"/>
              <a:gd name="connsiteX1" fmla="*/ 2222429 w 2222429"/>
              <a:gd name="connsiteY1" fmla="*/ 0 h 3232333"/>
              <a:gd name="connsiteX2" fmla="*/ 2222429 w 2222429"/>
              <a:gd name="connsiteY2" fmla="*/ 3232333 h 3232333"/>
              <a:gd name="connsiteX3" fmla="*/ 1490881 w 2222429"/>
              <a:gd name="connsiteY3" fmla="*/ 3232333 h 3232333"/>
              <a:gd name="connsiteX4" fmla="*/ 1490881 w 2222429"/>
              <a:gd name="connsiteY4" fmla="*/ 2880431 h 3232333"/>
              <a:gd name="connsiteX5" fmla="*/ 758832 w 2222429"/>
              <a:gd name="connsiteY5" fmla="*/ 2880431 h 3232333"/>
              <a:gd name="connsiteX6" fmla="*/ 758832 w 2222429"/>
              <a:gd name="connsiteY6" fmla="*/ 2190687 h 3232333"/>
              <a:gd name="connsiteX7" fmla="*/ 0 w 2222429"/>
              <a:gd name="connsiteY7" fmla="*/ 2190687 h 3232333"/>
              <a:gd name="connsiteX8" fmla="*/ 0 w 2222429"/>
              <a:gd name="connsiteY8" fmla="*/ 1 h 3232333"/>
              <a:gd name="connsiteX9" fmla="*/ 758832 w 2222429"/>
              <a:gd name="connsiteY9" fmla="*/ 1 h 3232333"/>
              <a:gd name="connsiteX10" fmla="*/ 908677 w 2222429"/>
              <a:gd name="connsiteY10" fmla="*/ 1 h 3232333"/>
              <a:gd name="connsiteX11" fmla="*/ 1490881 w 2222429"/>
              <a:gd name="connsiteY11" fmla="*/ 1 h 3232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22429" h="3232333">
                <a:moveTo>
                  <a:pt x="1490881" y="0"/>
                </a:moveTo>
                <a:lnTo>
                  <a:pt x="2222429" y="0"/>
                </a:lnTo>
                <a:lnTo>
                  <a:pt x="2222429" y="3232333"/>
                </a:lnTo>
                <a:lnTo>
                  <a:pt x="1490881" y="3232333"/>
                </a:lnTo>
                <a:lnTo>
                  <a:pt x="1490881" y="2880431"/>
                </a:lnTo>
                <a:lnTo>
                  <a:pt x="758832" y="2880431"/>
                </a:lnTo>
                <a:lnTo>
                  <a:pt x="758832" y="2190687"/>
                </a:lnTo>
                <a:lnTo>
                  <a:pt x="0" y="2190687"/>
                </a:lnTo>
                <a:lnTo>
                  <a:pt x="0" y="1"/>
                </a:lnTo>
                <a:lnTo>
                  <a:pt x="758832" y="1"/>
                </a:lnTo>
                <a:lnTo>
                  <a:pt x="908677" y="1"/>
                </a:lnTo>
                <a:lnTo>
                  <a:pt x="1490881" y="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06CB4FAE-C23F-4F8B-8CE6-CBB0DC37F41A}"/>
              </a:ext>
            </a:extLst>
          </p:cNvPr>
          <p:cNvSpPr txBox="1"/>
          <p:nvPr/>
        </p:nvSpPr>
        <p:spPr>
          <a:xfrm>
            <a:off x="9600059" y="2252149"/>
            <a:ext cx="1740853"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ISV and SI Solutions</a:t>
            </a:r>
          </a:p>
        </p:txBody>
      </p:sp>
      <p:sp>
        <p:nvSpPr>
          <p:cNvPr id="70" name="Title 1">
            <a:extLst>
              <a:ext uri="{FF2B5EF4-FFF2-40B4-BE49-F238E27FC236}">
                <a16:creationId xmlns:a16="http://schemas.microsoft.com/office/drawing/2014/main" id="{8D2F76E5-2BE8-4B61-813D-1EB80C60E9A0}"/>
              </a:ext>
            </a:extLst>
          </p:cNvPr>
          <p:cNvSpPr txBox="1">
            <a:spLocks/>
          </p:cNvSpPr>
          <p:nvPr/>
        </p:nvSpPr>
        <p:spPr>
          <a:xfrm>
            <a:off x="588263" y="457200"/>
            <a:ext cx="11018520" cy="492443"/>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Microsoft Cloud for Financial Services</a:t>
            </a:r>
            <a:endParaRPr kumimoji="0" lang="en-US" sz="2400" b="0" i="0" u="none" strike="noStrike" kern="1200" cap="none" spc="-50" normalizeH="0" baseline="0" noProof="0">
              <a:ln w="3175">
                <a:noFill/>
              </a:ln>
              <a:solidFill>
                <a:srgbClr val="0078D4"/>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71136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6D1202-7880-4770-9BDE-950D668E46D7}"/>
              </a:ext>
            </a:extLst>
          </p:cNvPr>
          <p:cNvSpPr/>
          <p:nvPr/>
        </p:nvSpPr>
        <p:spPr bwMode="auto">
          <a:xfrm rot="5400000">
            <a:off x="1093700" y="1420001"/>
            <a:ext cx="409645" cy="162545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Global</a:t>
            </a:r>
          </a:p>
        </p:txBody>
      </p:sp>
      <p:sp>
        <p:nvSpPr>
          <p:cNvPr id="9" name="TextBox 8">
            <a:extLst>
              <a:ext uri="{FF2B5EF4-FFF2-40B4-BE49-F238E27FC236}">
                <a16:creationId xmlns:a16="http://schemas.microsoft.com/office/drawing/2014/main" id="{F8F3E68F-46F6-4F8E-A40B-FB9A0933A63B}"/>
              </a:ext>
            </a:extLst>
          </p:cNvPr>
          <p:cNvSpPr txBox="1"/>
          <p:nvPr/>
        </p:nvSpPr>
        <p:spPr>
          <a:xfrm>
            <a:off x="485797" y="2534520"/>
            <a:ext cx="1522981" cy="3612784"/>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CIS Benchmark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CSA STAR </a:t>
            </a:r>
            <a:br>
              <a:rPr kumimoji="0" lang="en-US" sz="1100" b="0" i="0" u="none" strike="noStrike" kern="1200" cap="none" spc="0" normalizeH="0" baseline="0" noProof="0">
                <a:ln>
                  <a:noFill/>
                </a:ln>
                <a:solidFill>
                  <a:schemeClr val="accent1"/>
                </a:solidFill>
                <a:effectLst/>
                <a:uLnTx/>
                <a:uFillTx/>
                <a:latin typeface="Segoe UI"/>
                <a:ea typeface="+mn-ea"/>
                <a:cs typeface="+mn-cs"/>
              </a:rPr>
            </a:br>
            <a:r>
              <a:rPr kumimoji="0" lang="en-US" sz="1100" b="0" i="0" u="none" strike="noStrike" kern="1200" cap="none" spc="0" normalizeH="0" baseline="0" noProof="0">
                <a:ln>
                  <a:noFill/>
                </a:ln>
                <a:solidFill>
                  <a:schemeClr val="accent1"/>
                </a:solidFill>
                <a:effectLst/>
                <a:uLnTx/>
                <a:uFillTx/>
                <a:latin typeface="Segoe UI"/>
                <a:ea typeface="+mn-ea"/>
                <a:cs typeface="+mn-cs"/>
              </a:rPr>
              <a:t>Attestation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CSA STAR </a:t>
            </a:r>
            <a:br>
              <a:rPr kumimoji="0" lang="en-US" sz="1100" b="0" i="0" u="none" strike="noStrike" kern="1200" cap="none" spc="0" normalizeH="0" baseline="0" noProof="0">
                <a:ln>
                  <a:noFill/>
                </a:ln>
                <a:solidFill>
                  <a:schemeClr val="accent1"/>
                </a:solidFill>
                <a:effectLst/>
                <a:uLnTx/>
                <a:uFillTx/>
                <a:latin typeface="Segoe UI"/>
                <a:ea typeface="+mn-ea"/>
                <a:cs typeface="+mn-cs"/>
              </a:rPr>
            </a:br>
            <a:r>
              <a:rPr kumimoji="0" lang="en-US" sz="1100" b="0" i="0" u="none" strike="noStrike" kern="1200" cap="none" spc="0" normalizeH="0" baseline="0" noProof="0">
                <a:ln>
                  <a:noFill/>
                </a:ln>
                <a:solidFill>
                  <a:schemeClr val="accent1"/>
                </a:solidFill>
                <a:effectLst/>
                <a:uLnTx/>
                <a:uFillTx/>
                <a:latin typeface="Segoe UI"/>
                <a:ea typeface="+mn-ea"/>
                <a:cs typeface="+mn-cs"/>
              </a:rPr>
              <a:t>Certification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CSA STAR </a:t>
            </a:r>
            <a:br>
              <a:rPr kumimoji="0" lang="en-US" sz="1100" b="0" i="0" u="none" strike="noStrike" kern="1200" cap="none" spc="0" normalizeH="0" baseline="0" noProof="0">
                <a:ln>
                  <a:noFill/>
                </a:ln>
                <a:solidFill>
                  <a:schemeClr val="accent1"/>
                </a:solidFill>
                <a:effectLst/>
                <a:uLnTx/>
                <a:uFillTx/>
                <a:latin typeface="Segoe UI"/>
                <a:ea typeface="+mn-ea"/>
                <a:cs typeface="+mn-cs"/>
              </a:rPr>
            </a:br>
            <a:r>
              <a:rPr kumimoji="0" lang="en-US" sz="1100" b="0" i="0" u="none" strike="noStrike" kern="1200" cap="none" spc="0" normalizeH="0" baseline="0" noProof="0">
                <a:ln>
                  <a:noFill/>
                </a:ln>
                <a:solidFill>
                  <a:schemeClr val="accent1"/>
                </a:solidFill>
                <a:effectLst/>
                <a:uLnTx/>
                <a:uFillTx/>
                <a:latin typeface="Segoe UI"/>
                <a:ea typeface="+mn-ea"/>
                <a:cs typeface="+mn-cs"/>
              </a:rPr>
              <a:t>self-assessment</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ISO 27001:2013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ISO 27017:2015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ISO 27018:2014</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ISO 22301:2012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chemeClr val="accent1"/>
                </a:solidFill>
                <a:effectLst/>
                <a:uLnTx/>
                <a:uFillTx/>
                <a:latin typeface="Segoe UI"/>
                <a:ea typeface="+mn-ea"/>
                <a:cs typeface="+mn-cs"/>
              </a:rPr>
              <a:t>SOC 1 Type 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chemeClr val="accent1"/>
                </a:solidFill>
                <a:effectLst/>
                <a:uLnTx/>
                <a:uFillTx/>
                <a:latin typeface="Segoe UI"/>
                <a:ea typeface="+mn-ea"/>
                <a:cs typeface="+mn-cs"/>
              </a:rPr>
              <a:t>SOC 2 Type 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SOC 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ISO/IEC 27701:2019</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ISO 9001:2015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ISO 20000-1:2011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WCAG 2.0 </a:t>
            </a:r>
            <a:br>
              <a:rPr kumimoji="0" lang="en-US" sz="1100" b="0" i="0" u="none" strike="noStrike" kern="1200" cap="none" spc="0" normalizeH="0" baseline="0" noProof="0">
                <a:ln>
                  <a:noFill/>
                </a:ln>
                <a:solidFill>
                  <a:srgbClr val="1A1A1A"/>
                </a:solidFill>
                <a:effectLst/>
                <a:uLnTx/>
                <a:uFillTx/>
                <a:latin typeface="Segoe UI"/>
                <a:ea typeface="+mn-ea"/>
                <a:cs typeface="+mn-cs"/>
              </a:rPr>
            </a:br>
            <a:r>
              <a:rPr kumimoji="0" lang="en-US" sz="1100" b="0" i="0" u="none" strike="noStrike" kern="1200" cap="none" spc="0" normalizeH="0" baseline="0" noProof="0">
                <a:ln>
                  <a:noFill/>
                </a:ln>
                <a:solidFill>
                  <a:srgbClr val="1A1A1A"/>
                </a:solidFill>
                <a:effectLst/>
                <a:uLnTx/>
                <a:uFillTx/>
                <a:latin typeface="Segoe UI"/>
                <a:ea typeface="+mn-ea"/>
                <a:cs typeface="+mn-cs"/>
              </a:rPr>
              <a:t>(ISO 40500:2012)</a:t>
            </a:r>
          </a:p>
        </p:txBody>
      </p:sp>
      <p:sp>
        <p:nvSpPr>
          <p:cNvPr id="29" name="Rectangle 28">
            <a:extLst>
              <a:ext uri="{FF2B5EF4-FFF2-40B4-BE49-F238E27FC236}">
                <a16:creationId xmlns:a16="http://schemas.microsoft.com/office/drawing/2014/main" id="{FE060328-AAF4-495E-86FF-06311068AA75}"/>
              </a:ext>
            </a:extLst>
          </p:cNvPr>
          <p:cNvSpPr/>
          <p:nvPr/>
        </p:nvSpPr>
        <p:spPr bwMode="auto">
          <a:xfrm rot="5400000">
            <a:off x="10653702" y="1413935"/>
            <a:ext cx="409645" cy="1637580"/>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US Gov</a:t>
            </a:r>
          </a:p>
        </p:txBody>
      </p:sp>
      <p:sp>
        <p:nvSpPr>
          <p:cNvPr id="30" name="TextBox 29">
            <a:extLst>
              <a:ext uri="{FF2B5EF4-FFF2-40B4-BE49-F238E27FC236}">
                <a16:creationId xmlns:a16="http://schemas.microsoft.com/office/drawing/2014/main" id="{6C8B0BF7-171C-41EC-8CC3-734EF6F29BD4}"/>
              </a:ext>
            </a:extLst>
          </p:cNvPr>
          <p:cNvSpPr txBox="1"/>
          <p:nvPr/>
        </p:nvSpPr>
        <p:spPr>
          <a:xfrm>
            <a:off x="10039734" y="2534520"/>
            <a:ext cx="1523488" cy="3207032"/>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FedRAMP high</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chemeClr val="accent1"/>
                </a:solidFill>
                <a:effectLst/>
                <a:uLnTx/>
                <a:uFillTx/>
                <a:latin typeface="Segoe UI"/>
                <a:ea typeface="+mn-ea"/>
                <a:cs typeface="+mn-cs"/>
              </a:rPr>
              <a:t>FIPS 140-2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NIST CSF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FedRAMP moderate</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1A1A1A"/>
                </a:solidFill>
                <a:effectLst/>
                <a:uLnTx/>
                <a:uFillTx/>
                <a:latin typeface="Segoe UI"/>
                <a:ea typeface="+mn-ea"/>
                <a:cs typeface="+mn-cs"/>
              </a:rPr>
              <a:t>CNSSI 1253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1A1A1A"/>
                </a:solidFill>
                <a:effectLst/>
                <a:uLnTx/>
                <a:uFillTx/>
                <a:latin typeface="Segoe UI"/>
                <a:ea typeface="+mn-ea"/>
                <a:cs typeface="+mn-cs"/>
              </a:rPr>
              <a:t>CJIS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DFARS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DoE 10 CFR Part 810</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EAR</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fr-FR" sz="1100" b="0" i="0" u="none" strike="noStrike" kern="1200" cap="none" spc="0" normalizeH="0" baseline="0" noProof="0">
                <a:ln>
                  <a:noFill/>
                </a:ln>
                <a:solidFill>
                  <a:srgbClr val="1A1A1A"/>
                </a:solidFill>
                <a:effectLst/>
                <a:uLnTx/>
                <a:uFillTx/>
                <a:latin typeface="Segoe UI"/>
                <a:ea typeface="+mn-ea"/>
                <a:cs typeface="+mn-cs"/>
              </a:rPr>
              <a:t>IRS 1075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ITAR</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NIST SP 800-171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Section 508 VPATs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DoD DISA SRG Level 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DoD DISA SRG Level 4</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DoD DISA SRG Level 2</a:t>
            </a:r>
          </a:p>
        </p:txBody>
      </p:sp>
      <p:sp>
        <p:nvSpPr>
          <p:cNvPr id="31" name="Rectangle 30">
            <a:extLst>
              <a:ext uri="{FF2B5EF4-FFF2-40B4-BE49-F238E27FC236}">
                <a16:creationId xmlns:a16="http://schemas.microsoft.com/office/drawing/2014/main" id="{AB6B3DB7-87FE-4311-A49E-12AB6C642F94}"/>
              </a:ext>
            </a:extLst>
          </p:cNvPr>
          <p:cNvSpPr/>
          <p:nvPr/>
        </p:nvSpPr>
        <p:spPr bwMode="auto">
          <a:xfrm rot="5400000">
            <a:off x="3950851" y="436472"/>
            <a:ext cx="409645" cy="3592507"/>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Industry</a:t>
            </a:r>
          </a:p>
        </p:txBody>
      </p:sp>
      <p:sp>
        <p:nvSpPr>
          <p:cNvPr id="32" name="TextBox 31">
            <a:extLst>
              <a:ext uri="{FF2B5EF4-FFF2-40B4-BE49-F238E27FC236}">
                <a16:creationId xmlns:a16="http://schemas.microsoft.com/office/drawing/2014/main" id="{D9E93C73-F9E0-4E31-81CC-7FB0692C2A97}"/>
              </a:ext>
            </a:extLst>
          </p:cNvPr>
          <p:cNvSpPr txBox="1"/>
          <p:nvPr/>
        </p:nvSpPr>
        <p:spPr>
          <a:xfrm>
            <a:off x="2382915" y="2534520"/>
            <a:ext cx="1705835" cy="4121128"/>
          </a:xfrm>
          <a:prstGeom prst="rect">
            <a:avLst/>
          </a:prstGeom>
          <a:noFill/>
        </p:spPr>
        <p:txBody>
          <a:bodyPr wrap="square" lIns="0" tIns="0" rIns="0" bIns="0" rtlCol="0">
            <a:spAutoFit/>
          </a:body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European Banking </a:t>
            </a:r>
            <a:br>
              <a:rPr kumimoji="0" lang="en-US" sz="1100" b="0" i="0" u="none" strike="noStrike" kern="1200" cap="none" spc="0" normalizeH="0" baseline="0" noProof="0">
                <a:ln>
                  <a:noFill/>
                </a:ln>
                <a:solidFill>
                  <a:schemeClr val="accent1"/>
                </a:solidFill>
                <a:effectLst/>
                <a:uLnTx/>
                <a:uFillTx/>
                <a:latin typeface="Segoe UI"/>
                <a:ea typeface="+mn-ea"/>
                <a:cs typeface="+mn-cs"/>
              </a:rPr>
            </a:br>
            <a:r>
              <a:rPr kumimoji="0" lang="en-US" sz="1100" b="0" i="0" u="none" strike="noStrike" kern="1200" cap="none" spc="0" normalizeH="0" baseline="0" noProof="0">
                <a:ln>
                  <a:noFill/>
                </a:ln>
                <a:solidFill>
                  <a:schemeClr val="accent1"/>
                </a:solidFill>
                <a:effectLst/>
                <a:uLnTx/>
                <a:uFillTx/>
                <a:latin typeface="Segoe UI"/>
                <a:ea typeface="+mn-ea"/>
                <a:cs typeface="+mn-cs"/>
              </a:rPr>
              <a:t>Authority (EBA)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FFIEC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OSFI (Canada)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PCI DSS Level 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SEC 17a-4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European Securities and Markets Authority (ESMA)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Segoe UI"/>
                <a:ea typeface="+mn-ea"/>
                <a:cs typeface="+mn-cs"/>
              </a:rPr>
              <a:t>European Insurance and Occupational Pensions Authority (EIOPA)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GLBA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Shared </a:t>
            </a:r>
            <a:br>
              <a:rPr kumimoji="0" lang="en-US" sz="1100" b="0" i="0" u="none" strike="noStrike" kern="1200" cap="none" spc="0" normalizeH="0" baseline="0" noProof="0">
                <a:ln>
                  <a:noFill/>
                </a:ln>
                <a:solidFill>
                  <a:srgbClr val="1A1A1A"/>
                </a:solidFill>
                <a:effectLst/>
                <a:uLnTx/>
                <a:uFillTx/>
                <a:latin typeface="Segoe UI"/>
                <a:ea typeface="+mn-ea"/>
                <a:cs typeface="+mn-cs"/>
              </a:rPr>
            </a:br>
            <a:r>
              <a:rPr kumimoji="0" lang="en-US" sz="1100" b="0" i="0" u="none" strike="noStrike" kern="1200" cap="none" spc="0" normalizeH="0" baseline="0" noProof="0">
                <a:ln>
                  <a:noFill/>
                </a:ln>
                <a:solidFill>
                  <a:srgbClr val="1A1A1A"/>
                </a:solidFill>
                <a:effectLst/>
                <a:uLnTx/>
                <a:uFillTx/>
                <a:latin typeface="Segoe UI"/>
                <a:ea typeface="+mn-ea"/>
                <a:cs typeface="+mn-cs"/>
              </a:rPr>
              <a:t>assessments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CFTC 1.31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FINRA 4511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SOX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23 NYCRR 500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FCA + PRA (UK)</a:t>
            </a:r>
          </a:p>
          <a:p>
            <a:pPr marL="137160" indent="-137160">
              <a:lnSpc>
                <a:spcPct val="90000"/>
              </a:lnSpc>
              <a:spcAft>
                <a:spcPts val="400"/>
              </a:spcAft>
              <a:buFont typeface="Arial" panose="020B0604020202020204" pitchFamily="34" charset="0"/>
              <a:buChar char="•"/>
              <a:defRPr/>
            </a:pPr>
            <a:r>
              <a:rPr kumimoji="0" lang="en-US" sz="1100" b="0" i="0" u="none" strike="noStrike" kern="1200" cap="none" spc="0" normalizeH="0" baseline="0" noProof="0">
                <a:ln>
                  <a:noFill/>
                </a:ln>
                <a:solidFill>
                  <a:srgbClr val="1A1A1A"/>
                </a:solidFill>
                <a:effectLst/>
                <a:uLnTx/>
                <a:uFillTx/>
                <a:latin typeface="Segoe UI"/>
                <a:ea typeface="+mn-ea"/>
                <a:cs typeface="+mn-cs"/>
              </a:rPr>
              <a:t>APRA (Australia)</a:t>
            </a:r>
          </a:p>
          <a:p>
            <a:pPr marR="0" lvl="0" algn="l" defTabSz="914400" rtl="0" eaLnBrk="1" fontAlgn="auto" latinLnBrk="0" hangingPunct="1">
              <a:lnSpc>
                <a:spcPct val="90000"/>
              </a:lnSpc>
              <a:spcBef>
                <a:spcPts val="0"/>
              </a:spcBef>
              <a:spcAft>
                <a:spcPts val="400"/>
              </a:spcAft>
              <a:buClrTx/>
              <a:buSzTx/>
              <a:tabLst/>
              <a:defRPr/>
            </a:pP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D9C8AF01-3554-4161-ABAD-FDB7EB2A57A1}"/>
              </a:ext>
            </a:extLst>
          </p:cNvPr>
          <p:cNvSpPr txBox="1"/>
          <p:nvPr/>
        </p:nvSpPr>
        <p:spPr>
          <a:xfrm>
            <a:off x="4250269" y="2534520"/>
            <a:ext cx="1768748" cy="4021614"/>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FINMA (Switzerland)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FSA (Denmark)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RBI + IRDAI (India)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MAS + ABS (Singapore)</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K-ISMS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KNF (Poland)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FISC (Japan)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HIPAA BAA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HITRUST certification</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err="1">
                <a:ln>
                  <a:noFill/>
                </a:ln>
                <a:solidFill>
                  <a:srgbClr val="1A1A1A"/>
                </a:solidFill>
                <a:effectLst/>
                <a:uLnTx/>
                <a:uFillTx/>
                <a:latin typeface="Segoe UI"/>
                <a:ea typeface="+mn-ea"/>
                <a:cs typeface="+mn-cs"/>
              </a:rPr>
              <a:t>GxP</a:t>
            </a:r>
            <a:r>
              <a:rPr kumimoji="0" lang="en-US" sz="1100" b="0" i="0" u="none" strike="noStrike" kern="1200" cap="none" spc="0" normalizeH="0" baseline="0" noProof="0">
                <a:ln>
                  <a:noFill/>
                </a:ln>
                <a:solidFill>
                  <a:srgbClr val="1A1A1A"/>
                </a:solidFill>
                <a:effectLst/>
                <a:uLnTx/>
                <a:uFillTx/>
                <a:latin typeface="Segoe UI"/>
                <a:ea typeface="+mn-ea"/>
                <a:cs typeface="+mn-cs"/>
              </a:rPr>
              <a:t> (FDA 21 CFR Part 11)</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MARS-E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FERPA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CDSA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MPAA (US)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FACT (UK)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DPP (UK)</a:t>
            </a:r>
            <a:endParaRPr kumimoji="0" lang="en-US" sz="1100" b="0" i="0" u="none" strike="noStrike" kern="1200" cap="none" spc="0" normalizeH="0" baseline="0" noProof="0">
              <a:ln>
                <a:noFill/>
              </a:ln>
              <a:solidFill>
                <a:srgbClr val="1A1A1A"/>
              </a:solidFill>
              <a:effectLst/>
              <a:highlight>
                <a:srgbClr val="C0C0C0"/>
              </a:highlight>
              <a:uLnTx/>
              <a:uFillTx/>
              <a:latin typeface="Segoe UI"/>
              <a:ea typeface="+mn-ea"/>
              <a:cs typeface="+mn-cs"/>
            </a:endParaRP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TISAX (Germany)</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NERC</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GSMA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C132D2CB-6408-4734-9698-30229958066E}"/>
              </a:ext>
            </a:extLst>
          </p:cNvPr>
          <p:cNvSpPr/>
          <p:nvPr/>
        </p:nvSpPr>
        <p:spPr bwMode="auto">
          <a:xfrm rot="5400000">
            <a:off x="7791009" y="436993"/>
            <a:ext cx="409645" cy="359146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1557" algn="ctr" defTabSz="914367" rtl="0" eaLnBrk="1" fontAlgn="base" latinLnBrk="0" hangingPunct="1">
              <a:lnSpc>
                <a:spcPct val="100000"/>
              </a:lnSpc>
              <a:spcBef>
                <a:spcPct val="0"/>
              </a:spcBef>
              <a:spcAft>
                <a:spcPts val="1176"/>
              </a:spcAft>
              <a:buClr>
                <a:srgbClr val="FFFFFF"/>
              </a:buClr>
              <a:buSzPct val="80000"/>
              <a:buFontTx/>
              <a:buNone/>
              <a:tabLst/>
              <a:defRPr/>
            </a:pPr>
            <a:r>
              <a:rPr kumimoji="0" lang="en-IN" sz="16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Regional</a:t>
            </a:r>
          </a:p>
        </p:txBody>
      </p:sp>
      <p:sp>
        <p:nvSpPr>
          <p:cNvPr id="34" name="TextBox 33">
            <a:extLst>
              <a:ext uri="{FF2B5EF4-FFF2-40B4-BE49-F238E27FC236}">
                <a16:creationId xmlns:a16="http://schemas.microsoft.com/office/drawing/2014/main" id="{568F5CF9-5754-4E40-9C94-D59E638C7EB0}"/>
              </a:ext>
            </a:extLst>
          </p:cNvPr>
          <p:cNvSpPr txBox="1"/>
          <p:nvPr/>
        </p:nvSpPr>
        <p:spPr>
          <a:xfrm>
            <a:off x="6247089" y="2534520"/>
            <a:ext cx="1764792" cy="3713837"/>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a:defRPr/>
            </a:pPr>
            <a:r>
              <a:rPr lang="en-US">
                <a:solidFill>
                  <a:schemeClr val="accent1"/>
                </a:solidFill>
              </a:rPr>
              <a:t>California Consumer Privacy Act (CCPA)</a:t>
            </a:r>
          </a:p>
          <a:p>
            <a:pPr>
              <a:defRPr/>
            </a:pPr>
            <a:r>
              <a:rPr lang="en-US">
                <a:solidFill>
                  <a:schemeClr val="accent1"/>
                </a:solidFill>
              </a:rPr>
              <a:t>GDPR</a:t>
            </a:r>
          </a:p>
          <a:p>
            <a:pPr>
              <a:defRPr/>
            </a:pPr>
            <a:r>
              <a:rPr lang="en-US">
                <a:solidFill>
                  <a:schemeClr val="accent1"/>
                </a:solidFill>
              </a:rPr>
              <a:t>Germany C5</a:t>
            </a:r>
          </a:p>
          <a:p>
            <a:pPr>
              <a:defRPr/>
            </a:pPr>
            <a:r>
              <a:rPr lang="en-US">
                <a:solidFill>
                  <a:schemeClr val="accent1"/>
                </a:solidFill>
              </a:rPr>
              <a:t>European Standard Contractual Clauses (SCC)</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Argentina PDPA</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Australia IRAP Unclassified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Australia IRAP PROTECTED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Canada Privacy Laws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China GB 18030:2005</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China DJCP (MLPS) </a:t>
            </a:r>
            <a:br>
              <a:rPr kumimoji="0" lang="en-US" sz="1100" b="0" i="0" u="none" strike="noStrike" kern="1200" cap="none" spc="0" normalizeH="0" baseline="0" noProof="0">
                <a:ln>
                  <a:noFill/>
                </a:ln>
                <a:solidFill>
                  <a:srgbClr val="1A1A1A"/>
                </a:solidFill>
                <a:effectLst/>
                <a:uLnTx/>
                <a:uFillTx/>
                <a:latin typeface="Segoe UI"/>
                <a:ea typeface="+mn-ea"/>
                <a:cs typeface="+mn-cs"/>
              </a:rPr>
            </a:br>
            <a:r>
              <a:rPr kumimoji="0" lang="en-US" sz="1100" b="0" i="0" u="none" strike="noStrike" kern="1200" cap="none" spc="0" normalizeH="0" baseline="0" noProof="0">
                <a:ln>
                  <a:noFill/>
                </a:ln>
                <a:solidFill>
                  <a:srgbClr val="1A1A1A"/>
                </a:solidFill>
                <a:effectLst/>
                <a:uLnTx/>
                <a:uFillTx/>
                <a:latin typeface="Segoe UI"/>
                <a:ea typeface="+mn-ea"/>
                <a:cs typeface="+mn-cs"/>
              </a:rPr>
              <a:t>Level 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China TRUCS/CCCPPF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EU EN 301 549</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EU ENISA IAF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Germany IT—</a:t>
            </a:r>
            <a:br>
              <a:rPr kumimoji="0" lang="en-US" sz="1100" b="0" i="0" u="none" strike="noStrike" kern="1200" cap="none" spc="0" normalizeH="0" baseline="0" noProof="0">
                <a:ln>
                  <a:noFill/>
                </a:ln>
                <a:solidFill>
                  <a:srgbClr val="1A1A1A"/>
                </a:solidFill>
                <a:effectLst/>
                <a:uLnTx/>
                <a:uFillTx/>
                <a:latin typeface="Segoe UI"/>
                <a:ea typeface="+mn-ea"/>
                <a:cs typeface="+mn-cs"/>
              </a:rPr>
            </a:br>
            <a:r>
              <a:rPr kumimoji="0" lang="en-US" sz="1100" b="0" i="0" u="none" strike="noStrike" kern="1200" cap="none" spc="0" normalizeH="0" baseline="0" noProof="0" err="1">
                <a:ln>
                  <a:noFill/>
                </a:ln>
                <a:solidFill>
                  <a:srgbClr val="1A1A1A"/>
                </a:solidFill>
                <a:effectLst/>
                <a:uLnTx/>
                <a:uFillTx/>
                <a:latin typeface="Segoe UI"/>
                <a:ea typeface="+mn-ea"/>
                <a:cs typeface="+mn-cs"/>
              </a:rPr>
              <a:t>Grundschutz</a:t>
            </a:r>
            <a:r>
              <a:rPr kumimoji="0" lang="en-US" sz="1100" b="0" i="0" u="none" strike="noStrike" kern="1200" cap="none" spc="0" normalizeH="0" baseline="0" noProof="0">
                <a:ln>
                  <a:noFill/>
                </a:ln>
                <a:solidFill>
                  <a:srgbClr val="1A1A1A"/>
                </a:solidFill>
                <a:effectLst/>
                <a:uLnTx/>
                <a:uFillTx/>
                <a:latin typeface="Segoe UI"/>
                <a:ea typeface="+mn-ea"/>
                <a:cs typeface="+mn-cs"/>
              </a:rPr>
              <a:t> workbook</a:t>
            </a:r>
          </a:p>
        </p:txBody>
      </p:sp>
      <p:sp>
        <p:nvSpPr>
          <p:cNvPr id="36" name="TextBox 35">
            <a:extLst>
              <a:ext uri="{FF2B5EF4-FFF2-40B4-BE49-F238E27FC236}">
                <a16:creationId xmlns:a16="http://schemas.microsoft.com/office/drawing/2014/main" id="{C4EB6474-4A19-4BF6-933A-4A89667A3887}"/>
              </a:ext>
            </a:extLst>
          </p:cNvPr>
          <p:cNvSpPr txBox="1"/>
          <p:nvPr/>
        </p:nvSpPr>
        <p:spPr>
          <a:xfrm>
            <a:off x="8086395" y="2534520"/>
            <a:ext cx="1764792" cy="2289858"/>
          </a:xfrm>
          <a:prstGeom prst="rect">
            <a:avLst/>
          </a:prstGeom>
          <a:noFill/>
        </p:spPr>
        <p:txBody>
          <a:bodyPr wrap="square" lIns="0" tIns="0" rIns="0" bIns="0" rtlCol="0">
            <a:spAutoFit/>
          </a:bodyPr>
          <a:lstStyle>
            <a:defPPr>
              <a:defRPr lang="en-US"/>
            </a:defPPr>
            <a:lvl1pPr marL="137160" marR="0" lvl="0" indent="-137160" fontAlgn="auto">
              <a:lnSpc>
                <a:spcPct val="90000"/>
              </a:lnSpc>
              <a:spcBef>
                <a:spcPts val="0"/>
              </a:spcBef>
              <a:spcAft>
                <a:spcPts val="400"/>
              </a:spcAft>
              <a:buClrTx/>
              <a:buSzTx/>
              <a:buFont typeface="Arial" panose="020B0604020202020204" pitchFamily="34" charset="0"/>
              <a:buChar char="•"/>
              <a:tabLst/>
              <a:defRPr kumimoji="0" sz="1100" b="0" i="0" u="none" strike="noStrike" cap="none" spc="0" normalizeH="0" baseline="0">
                <a:ln>
                  <a:noFill/>
                </a:ln>
                <a:effectLst/>
                <a:uLnTx/>
                <a:uFillTx/>
                <a:latin typeface="Segoe UI"/>
              </a:defRPr>
            </a:lvl1pPr>
          </a:lstStyle>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India </a:t>
            </a:r>
            <a:r>
              <a:rPr kumimoji="0" lang="en-US" sz="1100" b="0" i="0" u="none" strike="noStrike" kern="1200" cap="none" spc="0" normalizeH="0" baseline="0" noProof="0" err="1">
                <a:ln>
                  <a:noFill/>
                </a:ln>
                <a:solidFill>
                  <a:srgbClr val="1A1A1A"/>
                </a:solidFill>
                <a:effectLst/>
                <a:uLnTx/>
                <a:uFillTx/>
                <a:latin typeface="Segoe UI"/>
                <a:ea typeface="+mn-ea"/>
                <a:cs typeface="+mn-cs"/>
              </a:rPr>
              <a:t>MeitY</a:t>
            </a:r>
            <a:endParaRPr kumimoji="0" lang="en-US" sz="1100" b="0" i="0" u="none" strike="noStrike" kern="1200" cap="none" spc="0" normalizeH="0" baseline="0" noProof="0">
              <a:ln>
                <a:noFill/>
              </a:ln>
              <a:solidFill>
                <a:srgbClr val="1A1A1A"/>
              </a:solidFill>
              <a:effectLst/>
              <a:uLnTx/>
              <a:uFillTx/>
              <a:latin typeface="Segoe UI"/>
              <a:ea typeface="+mn-ea"/>
              <a:cs typeface="+mn-cs"/>
            </a:endParaRP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Japan CS mark gold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Japan my number act</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Netherlands BIR 2012</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New Zealand Gov CIO Framework</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Singapore MTCS </a:t>
            </a:r>
            <a:br>
              <a:rPr kumimoji="0" lang="en-US" sz="1100" b="0" i="0" u="none" strike="noStrike" kern="1200" cap="none" spc="0" normalizeH="0" baseline="0" noProof="0">
                <a:ln>
                  <a:noFill/>
                </a:ln>
                <a:solidFill>
                  <a:srgbClr val="1A1A1A"/>
                </a:solidFill>
                <a:effectLst/>
                <a:uLnTx/>
                <a:uFillTx/>
                <a:latin typeface="Segoe UI"/>
                <a:ea typeface="+mn-ea"/>
                <a:cs typeface="+mn-cs"/>
              </a:rPr>
            </a:br>
            <a:r>
              <a:rPr kumimoji="0" lang="en-US" sz="1100" b="0" i="0" u="none" strike="noStrike" kern="1200" cap="none" spc="0" normalizeH="0" baseline="0" noProof="0">
                <a:ln>
                  <a:noFill/>
                </a:ln>
                <a:solidFill>
                  <a:srgbClr val="1A1A1A"/>
                </a:solidFill>
                <a:effectLst/>
                <a:uLnTx/>
                <a:uFillTx/>
                <a:latin typeface="Segoe UI"/>
                <a:ea typeface="+mn-ea"/>
                <a:cs typeface="+mn-cs"/>
              </a:rPr>
              <a:t>Level 3</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UK cyber essentials plus</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UK G-Cloud</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A1A1A"/>
                </a:solidFill>
                <a:effectLst/>
                <a:uLnTx/>
                <a:uFillTx/>
                <a:latin typeface="Segoe UI"/>
                <a:ea typeface="+mn-ea"/>
                <a:cs typeface="+mn-cs"/>
              </a:rPr>
              <a:t>UK PASF</a:t>
            </a:r>
          </a:p>
          <a:p>
            <a:pPr marL="137160" marR="0" lvl="0" indent="-137160" algn="l" defTabSz="914400" rtl="0" eaLnBrk="1" fontAlgn="auto" latinLnBrk="0" hangingPunct="1">
              <a:lnSpc>
                <a:spcPct val="90000"/>
              </a:lnSpc>
              <a:spcBef>
                <a:spcPts val="0"/>
              </a:spcBef>
              <a:spcAft>
                <a:spcPts val="4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1A1A1A"/>
              </a:solidFill>
              <a:effectLst/>
              <a:highlight>
                <a:srgbClr val="FFFF00"/>
              </a:highlight>
              <a:uLnTx/>
              <a:uFillTx/>
              <a:latin typeface="Segoe UI"/>
              <a:ea typeface="+mn-ea"/>
              <a:cs typeface="+mn-cs"/>
            </a:endParaRPr>
          </a:p>
        </p:txBody>
      </p:sp>
      <p:cxnSp>
        <p:nvCxnSpPr>
          <p:cNvPr id="44" name="Straight Connector 43" descr="Gray line">
            <a:extLst>
              <a:ext uri="{FF2B5EF4-FFF2-40B4-BE49-F238E27FC236}">
                <a16:creationId xmlns:a16="http://schemas.microsoft.com/office/drawing/2014/main" id="{F82E578A-C6CF-4645-A7C4-EB0E6BAAF1A5}"/>
              </a:ext>
            </a:extLst>
          </p:cNvPr>
          <p:cNvCxnSpPr>
            <a:cxnSpLocks/>
          </p:cNvCxnSpPr>
          <p:nvPr/>
        </p:nvCxnSpPr>
        <p:spPr>
          <a:xfrm>
            <a:off x="2235334" y="2027902"/>
            <a:ext cx="0" cy="4389120"/>
          </a:xfrm>
          <a:prstGeom prst="line">
            <a:avLst/>
          </a:prstGeom>
          <a:ln w="127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descr="Gray line">
            <a:extLst>
              <a:ext uri="{FF2B5EF4-FFF2-40B4-BE49-F238E27FC236}">
                <a16:creationId xmlns:a16="http://schemas.microsoft.com/office/drawing/2014/main" id="{34490864-A286-40C3-B075-7E2686C74E09}"/>
              </a:ext>
            </a:extLst>
          </p:cNvPr>
          <p:cNvCxnSpPr>
            <a:cxnSpLocks/>
          </p:cNvCxnSpPr>
          <p:nvPr/>
        </p:nvCxnSpPr>
        <p:spPr>
          <a:xfrm>
            <a:off x="9915651" y="2027902"/>
            <a:ext cx="0" cy="4297680"/>
          </a:xfrm>
          <a:prstGeom prst="line">
            <a:avLst/>
          </a:prstGeom>
          <a:ln w="127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descr="Gray line">
            <a:extLst>
              <a:ext uri="{FF2B5EF4-FFF2-40B4-BE49-F238E27FC236}">
                <a16:creationId xmlns:a16="http://schemas.microsoft.com/office/drawing/2014/main" id="{86232195-D62C-49A6-BE84-71A2356D376C}"/>
              </a:ext>
            </a:extLst>
          </p:cNvPr>
          <p:cNvCxnSpPr>
            <a:cxnSpLocks/>
          </p:cNvCxnSpPr>
          <p:nvPr/>
        </p:nvCxnSpPr>
        <p:spPr>
          <a:xfrm>
            <a:off x="6076013" y="2027902"/>
            <a:ext cx="0" cy="4297680"/>
          </a:xfrm>
          <a:prstGeom prst="line">
            <a:avLst/>
          </a:prstGeom>
          <a:ln w="127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C4C7321-2A2F-4590-93F6-4C5C65FCAE04}"/>
              </a:ext>
            </a:extLst>
          </p:cNvPr>
          <p:cNvSpPr/>
          <p:nvPr/>
        </p:nvSpPr>
        <p:spPr bwMode="auto">
          <a:xfrm>
            <a:off x="49974" y="6335088"/>
            <a:ext cx="3066736" cy="3299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Note: Certifications in blue are specific to financial services</a:t>
            </a:r>
          </a:p>
        </p:txBody>
      </p:sp>
      <p:sp>
        <p:nvSpPr>
          <p:cNvPr id="50" name="Rectangle 49">
            <a:extLst>
              <a:ext uri="{FF2B5EF4-FFF2-40B4-BE49-F238E27FC236}">
                <a16:creationId xmlns:a16="http://schemas.microsoft.com/office/drawing/2014/main" id="{C58B44E1-46DB-429F-9EBB-741F21C8218F}"/>
              </a:ext>
            </a:extLst>
          </p:cNvPr>
          <p:cNvSpPr/>
          <p:nvPr/>
        </p:nvSpPr>
        <p:spPr bwMode="auto">
          <a:xfrm>
            <a:off x="5478288" y="6331903"/>
            <a:ext cx="6713712" cy="396526"/>
          </a:xfrm>
          <a:prstGeom prst="rect">
            <a:avLst/>
          </a:prstGeom>
          <a:solidFill>
            <a:schemeClr val="accent1">
              <a:lumMod val="20000"/>
              <a:lumOff val="80000"/>
              <a:alpha val="4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For additional compliance resources, see the </a:t>
            </a:r>
            <a:r>
              <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hlinkClick r:id="rId3"/>
              </a:rPr>
              <a:t>full list of compliance offerings </a:t>
            </a:r>
            <a:r>
              <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and </a:t>
            </a:r>
            <a:r>
              <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hlinkClick r:id="rId4"/>
              </a:rPr>
              <a:t>compliance guides</a:t>
            </a:r>
            <a:endPar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1" name="Oval 50">
            <a:extLst>
              <a:ext uri="{FF2B5EF4-FFF2-40B4-BE49-F238E27FC236}">
                <a16:creationId xmlns:a16="http://schemas.microsoft.com/office/drawing/2014/main" id="{BE158AC2-1DEB-4C94-98FC-AB20F78F5A17}"/>
              </a:ext>
            </a:extLst>
          </p:cNvPr>
          <p:cNvSpPr/>
          <p:nvPr/>
        </p:nvSpPr>
        <p:spPr bwMode="auto">
          <a:xfrm>
            <a:off x="5280025" y="6331903"/>
            <a:ext cx="396526" cy="3965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2" name="Group 51">
            <a:extLst>
              <a:ext uri="{FF2B5EF4-FFF2-40B4-BE49-F238E27FC236}">
                <a16:creationId xmlns:a16="http://schemas.microsoft.com/office/drawing/2014/main" id="{2EB116CF-AE59-402C-9BE5-F496031C503A}"/>
              </a:ext>
            </a:extLst>
          </p:cNvPr>
          <p:cNvGrpSpPr/>
          <p:nvPr/>
        </p:nvGrpSpPr>
        <p:grpSpPr>
          <a:xfrm>
            <a:off x="5358957" y="6410930"/>
            <a:ext cx="238662" cy="238474"/>
            <a:chOff x="4999450" y="5986050"/>
            <a:chExt cx="905114" cy="904398"/>
          </a:xfrm>
          <a:solidFill>
            <a:schemeClr val="bg1"/>
          </a:solidFill>
        </p:grpSpPr>
        <p:sp>
          <p:nvSpPr>
            <p:cNvPr id="53" name="Freeform: Shape 52">
              <a:extLst>
                <a:ext uri="{FF2B5EF4-FFF2-40B4-BE49-F238E27FC236}">
                  <a16:creationId xmlns:a16="http://schemas.microsoft.com/office/drawing/2014/main" id="{A1004D4C-D1BB-4C67-A865-13966E06B698}"/>
                </a:ext>
              </a:extLst>
            </p:cNvPr>
            <p:cNvSpPr/>
            <p:nvPr/>
          </p:nvSpPr>
          <p:spPr>
            <a:xfrm>
              <a:off x="5278597" y="5986050"/>
              <a:ext cx="625967" cy="596503"/>
            </a:xfrm>
            <a:custGeom>
              <a:avLst/>
              <a:gdLst>
                <a:gd name="connsiteX0" fmla="*/ 561196 w 625967"/>
                <a:gd name="connsiteY0" fmla="*/ 65008 h 596503"/>
                <a:gd name="connsiteX1" fmla="*/ 247823 w 625967"/>
                <a:gd name="connsiteY1" fmla="*/ 65008 h 596503"/>
                <a:gd name="connsiteX2" fmla="*/ 64943 w 625967"/>
                <a:gd name="connsiteY2" fmla="*/ 246936 h 596503"/>
                <a:gd name="connsiteX3" fmla="*/ 3031 w 625967"/>
                <a:gd name="connsiteY3" fmla="*/ 439341 h 596503"/>
                <a:gd name="connsiteX4" fmla="*/ 34463 w 625967"/>
                <a:gd name="connsiteY4" fmla="*/ 522208 h 596503"/>
                <a:gd name="connsiteX5" fmla="*/ 64943 w 625967"/>
                <a:gd name="connsiteY5" fmla="*/ 561261 h 596503"/>
                <a:gd name="connsiteX6" fmla="*/ 100186 w 625967"/>
                <a:gd name="connsiteY6" fmla="*/ 596503 h 596503"/>
                <a:gd name="connsiteX7" fmla="*/ 164956 w 625967"/>
                <a:gd name="connsiteY7" fmla="*/ 531733 h 596503"/>
                <a:gd name="connsiteX8" fmla="*/ 129713 w 625967"/>
                <a:gd name="connsiteY8" fmla="*/ 496491 h 596503"/>
                <a:gd name="connsiteX9" fmla="*/ 102091 w 625967"/>
                <a:gd name="connsiteY9" fmla="*/ 454581 h 596503"/>
                <a:gd name="connsiteX10" fmla="*/ 130666 w 625967"/>
                <a:gd name="connsiteY10" fmla="*/ 312658 h 596503"/>
                <a:gd name="connsiteX11" fmla="*/ 312593 w 625967"/>
                <a:gd name="connsiteY11" fmla="*/ 130731 h 596503"/>
                <a:gd name="connsiteX12" fmla="*/ 496426 w 625967"/>
                <a:gd name="connsiteY12" fmla="*/ 130731 h 596503"/>
                <a:gd name="connsiteX13" fmla="*/ 496426 w 625967"/>
                <a:gd name="connsiteY13" fmla="*/ 314563 h 596503"/>
                <a:gd name="connsiteX14" fmla="*/ 409748 w 625967"/>
                <a:gd name="connsiteY14" fmla="*/ 401241 h 596503"/>
                <a:gd name="connsiteX15" fmla="*/ 426893 w 625967"/>
                <a:gd name="connsiteY15" fmla="*/ 514588 h 596503"/>
                <a:gd name="connsiteX16" fmla="*/ 562148 w 625967"/>
                <a:gd name="connsiteY16" fmla="*/ 379333 h 596503"/>
                <a:gd name="connsiteX17" fmla="*/ 561196 w 625967"/>
                <a:gd name="connsiteY17" fmla="*/ 65008 h 59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5967" h="596503">
                  <a:moveTo>
                    <a:pt x="561196" y="65008"/>
                  </a:moveTo>
                  <a:cubicBezTo>
                    <a:pt x="474518" y="-21669"/>
                    <a:pt x="334501" y="-21669"/>
                    <a:pt x="247823" y="65008"/>
                  </a:cubicBezTo>
                  <a:lnTo>
                    <a:pt x="64943" y="246936"/>
                  </a:lnTo>
                  <a:cubicBezTo>
                    <a:pt x="12556" y="299323"/>
                    <a:pt x="-8399" y="370761"/>
                    <a:pt x="3031" y="439341"/>
                  </a:cubicBezTo>
                  <a:cubicBezTo>
                    <a:pt x="7793" y="467916"/>
                    <a:pt x="18271" y="496491"/>
                    <a:pt x="34463" y="522208"/>
                  </a:cubicBezTo>
                  <a:cubicBezTo>
                    <a:pt x="43036" y="536496"/>
                    <a:pt x="53513" y="548878"/>
                    <a:pt x="64943" y="561261"/>
                  </a:cubicBezTo>
                  <a:lnTo>
                    <a:pt x="100186" y="596503"/>
                  </a:lnTo>
                  <a:lnTo>
                    <a:pt x="164956" y="531733"/>
                  </a:lnTo>
                  <a:lnTo>
                    <a:pt x="129713" y="496491"/>
                  </a:lnTo>
                  <a:cubicBezTo>
                    <a:pt x="117331" y="484108"/>
                    <a:pt x="107806" y="469821"/>
                    <a:pt x="102091" y="454581"/>
                  </a:cubicBezTo>
                  <a:cubicBezTo>
                    <a:pt x="83041" y="407908"/>
                    <a:pt x="92566" y="350758"/>
                    <a:pt x="130666" y="312658"/>
                  </a:cubicBezTo>
                  <a:lnTo>
                    <a:pt x="312593" y="130731"/>
                  </a:lnTo>
                  <a:cubicBezTo>
                    <a:pt x="363076" y="80248"/>
                    <a:pt x="444991" y="80248"/>
                    <a:pt x="496426" y="130731"/>
                  </a:cubicBezTo>
                  <a:cubicBezTo>
                    <a:pt x="546908" y="181213"/>
                    <a:pt x="546908" y="263128"/>
                    <a:pt x="496426" y="314563"/>
                  </a:cubicBezTo>
                  <a:lnTo>
                    <a:pt x="409748" y="401241"/>
                  </a:lnTo>
                  <a:cubicBezTo>
                    <a:pt x="423083" y="437436"/>
                    <a:pt x="428798" y="476488"/>
                    <a:pt x="426893" y="514588"/>
                  </a:cubicBezTo>
                  <a:lnTo>
                    <a:pt x="562148" y="379333"/>
                  </a:lnTo>
                  <a:cubicBezTo>
                    <a:pt x="647873" y="292656"/>
                    <a:pt x="646921" y="151686"/>
                    <a:pt x="561196" y="6500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D9ACF75-0B23-4D57-A36B-3202E315219E}"/>
                </a:ext>
              </a:extLst>
            </p:cNvPr>
            <p:cNvSpPr/>
            <p:nvPr/>
          </p:nvSpPr>
          <p:spPr>
            <a:xfrm>
              <a:off x="4999450" y="6294898"/>
              <a:ext cx="625864" cy="595550"/>
            </a:xfrm>
            <a:custGeom>
              <a:avLst/>
              <a:gdLst>
                <a:gd name="connsiteX0" fmla="*/ 592693 w 625864"/>
                <a:gd name="connsiteY0" fmla="*/ 74295 h 595550"/>
                <a:gd name="connsiteX1" fmla="*/ 561261 w 625864"/>
                <a:gd name="connsiteY1" fmla="*/ 35242 h 595550"/>
                <a:gd name="connsiteX2" fmla="*/ 526018 w 625864"/>
                <a:gd name="connsiteY2" fmla="*/ 0 h 595550"/>
                <a:gd name="connsiteX3" fmla="*/ 461248 w 625864"/>
                <a:gd name="connsiteY3" fmla="*/ 64770 h 595550"/>
                <a:gd name="connsiteX4" fmla="*/ 496491 w 625864"/>
                <a:gd name="connsiteY4" fmla="*/ 100013 h 595550"/>
                <a:gd name="connsiteX5" fmla="*/ 524113 w 625864"/>
                <a:gd name="connsiteY5" fmla="*/ 142875 h 595550"/>
                <a:gd name="connsiteX6" fmla="*/ 495538 w 625864"/>
                <a:gd name="connsiteY6" fmla="*/ 283845 h 595550"/>
                <a:gd name="connsiteX7" fmla="*/ 313611 w 625864"/>
                <a:gd name="connsiteY7" fmla="*/ 465773 h 595550"/>
                <a:gd name="connsiteX8" fmla="*/ 129778 w 625864"/>
                <a:gd name="connsiteY8" fmla="*/ 465773 h 595550"/>
                <a:gd name="connsiteX9" fmla="*/ 129778 w 625864"/>
                <a:gd name="connsiteY9" fmla="*/ 281940 h 595550"/>
                <a:gd name="connsiteX10" fmla="*/ 216456 w 625864"/>
                <a:gd name="connsiteY10" fmla="*/ 195263 h 595550"/>
                <a:gd name="connsiteX11" fmla="*/ 200263 w 625864"/>
                <a:gd name="connsiteY11" fmla="*/ 81915 h 595550"/>
                <a:gd name="connsiteX12" fmla="*/ 65008 w 625864"/>
                <a:gd name="connsiteY12" fmla="*/ 217170 h 595550"/>
                <a:gd name="connsiteX13" fmla="*/ 65008 w 625864"/>
                <a:gd name="connsiteY13" fmla="*/ 530543 h 595550"/>
                <a:gd name="connsiteX14" fmla="*/ 379333 w 625864"/>
                <a:gd name="connsiteY14" fmla="*/ 530543 h 595550"/>
                <a:gd name="connsiteX15" fmla="*/ 561261 w 625864"/>
                <a:gd name="connsiteY15" fmla="*/ 348615 h 595550"/>
                <a:gd name="connsiteX16" fmla="*/ 623173 w 625864"/>
                <a:gd name="connsiteY16" fmla="*/ 156210 h 595550"/>
                <a:gd name="connsiteX17" fmla="*/ 592693 w 625864"/>
                <a:gd name="connsiteY17" fmla="*/ 74295 h 595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25864" h="595550">
                  <a:moveTo>
                    <a:pt x="592693" y="74295"/>
                  </a:moveTo>
                  <a:cubicBezTo>
                    <a:pt x="584121" y="60007"/>
                    <a:pt x="573643" y="46672"/>
                    <a:pt x="561261" y="35242"/>
                  </a:cubicBezTo>
                  <a:lnTo>
                    <a:pt x="526018" y="0"/>
                  </a:lnTo>
                  <a:lnTo>
                    <a:pt x="461248" y="64770"/>
                  </a:lnTo>
                  <a:lnTo>
                    <a:pt x="496491" y="100013"/>
                  </a:lnTo>
                  <a:cubicBezTo>
                    <a:pt x="508873" y="112395"/>
                    <a:pt x="518398" y="127635"/>
                    <a:pt x="524113" y="142875"/>
                  </a:cubicBezTo>
                  <a:cubicBezTo>
                    <a:pt x="543163" y="189547"/>
                    <a:pt x="533638" y="245745"/>
                    <a:pt x="495538" y="283845"/>
                  </a:cubicBezTo>
                  <a:lnTo>
                    <a:pt x="313611" y="465773"/>
                  </a:lnTo>
                  <a:cubicBezTo>
                    <a:pt x="263128" y="516255"/>
                    <a:pt x="181213" y="516255"/>
                    <a:pt x="129778" y="465773"/>
                  </a:cubicBezTo>
                  <a:cubicBezTo>
                    <a:pt x="79296" y="415290"/>
                    <a:pt x="79296" y="333375"/>
                    <a:pt x="129778" y="281940"/>
                  </a:cubicBezTo>
                  <a:lnTo>
                    <a:pt x="216456" y="195263"/>
                  </a:lnTo>
                  <a:cubicBezTo>
                    <a:pt x="203121" y="159067"/>
                    <a:pt x="197406" y="120015"/>
                    <a:pt x="200263" y="81915"/>
                  </a:cubicBezTo>
                  <a:lnTo>
                    <a:pt x="65008" y="217170"/>
                  </a:lnTo>
                  <a:cubicBezTo>
                    <a:pt x="-21669" y="303848"/>
                    <a:pt x="-21669" y="443865"/>
                    <a:pt x="65008" y="530543"/>
                  </a:cubicBezTo>
                  <a:cubicBezTo>
                    <a:pt x="151686" y="617220"/>
                    <a:pt x="292656" y="617220"/>
                    <a:pt x="379333" y="530543"/>
                  </a:cubicBezTo>
                  <a:lnTo>
                    <a:pt x="561261" y="348615"/>
                  </a:lnTo>
                  <a:cubicBezTo>
                    <a:pt x="613648" y="296228"/>
                    <a:pt x="633651" y="223838"/>
                    <a:pt x="623173" y="156210"/>
                  </a:cubicBezTo>
                  <a:cubicBezTo>
                    <a:pt x="618411" y="127635"/>
                    <a:pt x="607933" y="100013"/>
                    <a:pt x="592693" y="74295"/>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 name="Title 2">
            <a:extLst>
              <a:ext uri="{FF2B5EF4-FFF2-40B4-BE49-F238E27FC236}">
                <a16:creationId xmlns:a16="http://schemas.microsoft.com/office/drawing/2014/main" id="{2797FCF0-B109-4105-8D7B-6064188AA68C}"/>
              </a:ext>
            </a:extLst>
          </p:cNvPr>
          <p:cNvSpPr>
            <a:spLocks noGrp="1"/>
          </p:cNvSpPr>
          <p:nvPr>
            <p:ph type="title"/>
          </p:nvPr>
        </p:nvSpPr>
        <p:spPr>
          <a:xfrm>
            <a:off x="588263" y="493776"/>
            <a:ext cx="11018520" cy="492443"/>
          </a:xfrm>
        </p:spPr>
        <p:txBody>
          <a:bodyPr/>
          <a:lstStyle/>
          <a:p>
            <a:r>
              <a:rPr lang="en-IN" sz="3200"/>
              <a:t>Industry standards and certifications</a:t>
            </a:r>
          </a:p>
        </p:txBody>
      </p:sp>
      <p:sp>
        <p:nvSpPr>
          <p:cNvPr id="48" name="Rectangle 47">
            <a:extLst>
              <a:ext uri="{FF2B5EF4-FFF2-40B4-BE49-F238E27FC236}">
                <a16:creationId xmlns:a16="http://schemas.microsoft.com/office/drawing/2014/main" id="{CD633560-E19D-4036-82E0-8C3DB33D1560}"/>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4EC4F5B9-8CF9-4D92-95B7-3121A04C26D0}"/>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chemeClr val="bg1"/>
                </a:solidFill>
                <a:effectLst/>
                <a:uLnTx/>
                <a:uFillTx/>
                <a:latin typeface="Segoe UI"/>
                <a:ea typeface="+mn-ea"/>
                <a:cs typeface="+mn-cs"/>
              </a:rPr>
              <a:t>We have the </a:t>
            </a:r>
            <a:r>
              <a:rPr kumimoji="0" lang="en-US" sz="1600" b="0" i="0" u="none" strike="noStrike" kern="1200" cap="none" spc="0" normalizeH="0" baseline="0" noProof="0">
                <a:ln>
                  <a:noFill/>
                </a:ln>
                <a:solidFill>
                  <a:srgbClr val="50E6FF"/>
                </a:solidFill>
                <a:effectLst/>
                <a:uLnTx/>
                <a:uFillTx/>
                <a:latin typeface="Segoe UI"/>
                <a:ea typeface="+mn-ea"/>
                <a:cs typeface="+mn-cs"/>
              </a:rPr>
              <a:t>extensive compliance coverage </a:t>
            </a:r>
            <a:r>
              <a:rPr kumimoji="0" lang="en-US" sz="1600" b="0" i="0" u="none" strike="noStrike" kern="1200" cap="none" spc="0" normalizeH="0" baseline="0" noProof="0">
                <a:ln>
                  <a:noFill/>
                </a:ln>
                <a:solidFill>
                  <a:schemeClr val="bg1"/>
                </a:solidFill>
                <a:effectLst/>
                <a:uLnTx/>
                <a:uFillTx/>
                <a:latin typeface="Segoe UI"/>
                <a:ea typeface="+mn-ea"/>
                <a:cs typeface="+mn-cs"/>
              </a:rPr>
              <a:t>in the industry with </a:t>
            </a:r>
            <a:r>
              <a:rPr kumimoji="0" lang="en-US" sz="1600" b="0" i="0" u="none" strike="noStrike" kern="1200" cap="none" spc="0" normalizeH="0" baseline="0" noProof="0">
                <a:ln>
                  <a:noFill/>
                </a:ln>
                <a:solidFill>
                  <a:srgbClr val="50E6FF"/>
                </a:solidFill>
                <a:effectLst/>
                <a:uLnTx/>
                <a:uFillTx/>
                <a:ea typeface="+mn-ea"/>
                <a:cs typeface="+mn-cs"/>
              </a:rPr>
              <a:t>90+ </a:t>
            </a:r>
            <a:r>
              <a:rPr kumimoji="0" lang="en-US" sz="1600" b="0" i="0" u="none" strike="noStrike" kern="1200" cap="none" spc="0" normalizeH="0" baseline="0" noProof="0">
                <a:ln>
                  <a:noFill/>
                </a:ln>
                <a:solidFill>
                  <a:schemeClr val="bg1"/>
                </a:solidFill>
                <a:effectLst/>
                <a:uLnTx/>
                <a:uFillTx/>
                <a:latin typeface="Segoe UI"/>
                <a:ea typeface="+mn-ea"/>
                <a:cs typeface="+mn-cs"/>
              </a:rPr>
              <a:t>compliance offerings</a:t>
            </a:r>
          </a:p>
        </p:txBody>
      </p:sp>
    </p:spTree>
    <p:extLst>
      <p:ext uri="{BB962C8B-B14F-4D97-AF65-F5344CB8AC3E}">
        <p14:creationId xmlns:p14="http://schemas.microsoft.com/office/powerpoint/2010/main" val="10494202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69A26FC-73D3-4DD6-8980-EA8EE83002ED}"/>
              </a:ext>
            </a:extLst>
          </p:cNvPr>
          <p:cNvSpPr>
            <a:spLocks noGrp="1"/>
          </p:cNvSpPr>
          <p:nvPr>
            <p:ph type="title"/>
          </p:nvPr>
        </p:nvSpPr>
        <p:spPr/>
        <p:txBody>
          <a:bodyPr/>
          <a:lstStyle/>
          <a:p>
            <a:r>
              <a:rPr lang="en-US"/>
              <a:t>Microsoft Cloud for Financial Services Strengths</a:t>
            </a:r>
          </a:p>
        </p:txBody>
      </p:sp>
      <p:cxnSp>
        <p:nvCxnSpPr>
          <p:cNvPr id="119" name="Straight Connector 118">
            <a:extLst>
              <a:ext uri="{FF2B5EF4-FFF2-40B4-BE49-F238E27FC236}">
                <a16:creationId xmlns:a16="http://schemas.microsoft.com/office/drawing/2014/main" id="{98B035F8-43E5-486C-8AA0-6874E73B2CCD}"/>
              </a:ext>
            </a:extLst>
          </p:cNvPr>
          <p:cNvCxnSpPr>
            <a:cxnSpLocks/>
          </p:cNvCxnSpPr>
          <p:nvPr/>
        </p:nvCxnSpPr>
        <p:spPr>
          <a:xfrm>
            <a:off x="2391755" y="3207550"/>
            <a:ext cx="0" cy="36576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4" name="Picture 73" descr="A person holding a computer&#10;&#10;Description automatically generated">
            <a:extLst>
              <a:ext uri="{FF2B5EF4-FFF2-40B4-BE49-F238E27FC236}">
                <a16:creationId xmlns:a16="http://schemas.microsoft.com/office/drawing/2014/main" id="{329A6FDD-40CA-47C6-9EB3-0B0A5C5853B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4657688"/>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45" name="Picture 144" descr="A picture containing outdoor, building, skyscraper, green&#10;&#10;Description automatically generated">
            <a:extLst>
              <a:ext uri="{FF2B5EF4-FFF2-40B4-BE49-F238E27FC236}">
                <a16:creationId xmlns:a16="http://schemas.microsoft.com/office/drawing/2014/main" id="{17CCFADD-0112-40DE-9700-91EE711389B2}"/>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t="-1" b="-183"/>
          <a:stretch/>
        </p:blipFill>
        <p:spPr>
          <a:xfrm>
            <a:off x="8223128" y="4657688"/>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46" name="Picture 145" descr="A hand holding a cellphone&#10;&#10;Description automatically generated">
            <a:extLst>
              <a:ext uri="{FF2B5EF4-FFF2-40B4-BE49-F238E27FC236}">
                <a16:creationId xmlns:a16="http://schemas.microsoft.com/office/drawing/2014/main" id="{94C19286-EAAE-4A72-8282-7CF03F03BEBC}"/>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1"/>
          <a:stretch/>
        </p:blipFill>
        <p:spPr>
          <a:xfrm>
            <a:off x="10278910" y="4661215"/>
            <a:ext cx="1913090" cy="1928849"/>
          </a:xfrm>
          <a:custGeom>
            <a:avLst/>
            <a:gdLst>
              <a:gd name="connsiteX0" fmla="*/ 0 w 1913090"/>
              <a:gd name="connsiteY0" fmla="*/ 0 h 1928849"/>
              <a:gd name="connsiteX1" fmla="*/ 1913090 w 1913090"/>
              <a:gd name="connsiteY1" fmla="*/ 0 h 1928849"/>
              <a:gd name="connsiteX2" fmla="*/ 1913090 w 1913090"/>
              <a:gd name="connsiteY2" fmla="*/ 1928849 h 1928849"/>
              <a:gd name="connsiteX3" fmla="*/ 0 w 1913090"/>
              <a:gd name="connsiteY3" fmla="*/ 1928849 h 1928849"/>
            </a:gdLst>
            <a:ahLst/>
            <a:cxnLst>
              <a:cxn ang="0">
                <a:pos x="connsiteX0" y="connsiteY0"/>
              </a:cxn>
              <a:cxn ang="0">
                <a:pos x="connsiteX1" y="connsiteY1"/>
              </a:cxn>
              <a:cxn ang="0">
                <a:pos x="connsiteX2" y="connsiteY2"/>
              </a:cxn>
              <a:cxn ang="0">
                <a:pos x="connsiteX3" y="connsiteY3"/>
              </a:cxn>
            </a:cxnLst>
            <a:rect l="l" t="t" r="r" b="b"/>
            <a:pathLst>
              <a:path w="1913090" h="1928849">
                <a:moveTo>
                  <a:pt x="0" y="0"/>
                </a:moveTo>
                <a:lnTo>
                  <a:pt x="1913090" y="0"/>
                </a:lnTo>
                <a:lnTo>
                  <a:pt x="1913090" y="1928849"/>
                </a:lnTo>
                <a:lnTo>
                  <a:pt x="0" y="1928849"/>
                </a:lnTo>
                <a:close/>
              </a:path>
            </a:pathLst>
          </a:custGeom>
        </p:spPr>
      </p:pic>
      <p:pic>
        <p:nvPicPr>
          <p:cNvPr id="147" name="Picture 146" descr="A person drinking from a glass&#10;&#10;Description automatically generated">
            <a:extLst>
              <a:ext uri="{FF2B5EF4-FFF2-40B4-BE49-F238E27FC236}">
                <a16:creationId xmlns:a16="http://schemas.microsoft.com/office/drawing/2014/main" id="{25B16C7C-9F6C-4796-97A4-64551EAAE77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b="-182"/>
          <a:stretch/>
        </p:blipFill>
        <p:spPr>
          <a:xfrm>
            <a:off x="4111564" y="4657688"/>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48" name="Picture 147" descr="A person sitting at a desk in front of a computer&#10;&#10;Description automatically generated">
            <a:extLst>
              <a:ext uri="{FF2B5EF4-FFF2-40B4-BE49-F238E27FC236}">
                <a16:creationId xmlns:a16="http://schemas.microsoft.com/office/drawing/2014/main" id="{B4F842EF-E361-418B-B5A4-17EF43B229DE}"/>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b="-182"/>
          <a:stretch/>
        </p:blipFill>
        <p:spPr>
          <a:xfrm>
            <a:off x="6167346" y="4657688"/>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pic>
        <p:nvPicPr>
          <p:cNvPr id="149" name="Picture 148" descr="A hand holding a cellphone&#10;&#10;Description automatically generated">
            <a:extLst>
              <a:ext uri="{FF2B5EF4-FFF2-40B4-BE49-F238E27FC236}">
                <a16:creationId xmlns:a16="http://schemas.microsoft.com/office/drawing/2014/main" id="{FA6BF448-35F6-44AF-AE27-3CDACDC47D9C}"/>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2055782" y="4657688"/>
            <a:ext cx="1913090" cy="1932376"/>
          </a:xfrm>
          <a:custGeom>
            <a:avLst/>
            <a:gdLst>
              <a:gd name="connsiteX0" fmla="*/ 0 w 1913090"/>
              <a:gd name="connsiteY0" fmla="*/ 0 h 1932376"/>
              <a:gd name="connsiteX1" fmla="*/ 1913090 w 1913090"/>
              <a:gd name="connsiteY1" fmla="*/ 0 h 1932376"/>
              <a:gd name="connsiteX2" fmla="*/ 1913090 w 1913090"/>
              <a:gd name="connsiteY2" fmla="*/ 1932376 h 1932376"/>
              <a:gd name="connsiteX3" fmla="*/ 0 w 1913090"/>
              <a:gd name="connsiteY3" fmla="*/ 1932376 h 1932376"/>
            </a:gdLst>
            <a:ahLst/>
            <a:cxnLst>
              <a:cxn ang="0">
                <a:pos x="connsiteX0" y="connsiteY0"/>
              </a:cxn>
              <a:cxn ang="0">
                <a:pos x="connsiteX1" y="connsiteY1"/>
              </a:cxn>
              <a:cxn ang="0">
                <a:pos x="connsiteX2" y="connsiteY2"/>
              </a:cxn>
              <a:cxn ang="0">
                <a:pos x="connsiteX3" y="connsiteY3"/>
              </a:cxn>
            </a:cxnLst>
            <a:rect l="l" t="t" r="r" b="b"/>
            <a:pathLst>
              <a:path w="1913090" h="1932376">
                <a:moveTo>
                  <a:pt x="0" y="0"/>
                </a:moveTo>
                <a:lnTo>
                  <a:pt x="1913090" y="0"/>
                </a:lnTo>
                <a:lnTo>
                  <a:pt x="1913090" y="1932376"/>
                </a:lnTo>
                <a:lnTo>
                  <a:pt x="0" y="1932376"/>
                </a:lnTo>
                <a:close/>
              </a:path>
            </a:pathLst>
          </a:custGeom>
        </p:spPr>
      </p:pic>
      <p:sp>
        <p:nvSpPr>
          <p:cNvPr id="151" name="Slide Number Placeholder 87">
            <a:extLst>
              <a:ext uri="{FF2B5EF4-FFF2-40B4-BE49-F238E27FC236}">
                <a16:creationId xmlns:a16="http://schemas.microsoft.com/office/drawing/2014/main" id="{FFD1FBF2-9A84-4685-B7E2-6470C16528BA}"/>
              </a:ext>
            </a:extLst>
          </p:cNvPr>
          <p:cNvSpPr txBox="1">
            <a:spLocks/>
          </p:cNvSpPr>
          <p:nvPr/>
        </p:nvSpPr>
        <p:spPr>
          <a:xfrm>
            <a:off x="11681492" y="6565391"/>
            <a:ext cx="459708" cy="24622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19</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CDC34FAE-6F50-4742-B6A2-233D6EC457DC}"/>
              </a:ext>
            </a:extLst>
          </p:cNvPr>
          <p:cNvGrpSpPr/>
          <p:nvPr/>
        </p:nvGrpSpPr>
        <p:grpSpPr>
          <a:xfrm>
            <a:off x="546039" y="2141178"/>
            <a:ext cx="11099922" cy="1791819"/>
            <a:chOff x="390732" y="2141178"/>
            <a:chExt cx="11099922" cy="1791819"/>
          </a:xfrm>
        </p:grpSpPr>
        <p:grpSp>
          <p:nvGrpSpPr>
            <p:cNvPr id="26" name="Group 25">
              <a:extLst>
                <a:ext uri="{FF2B5EF4-FFF2-40B4-BE49-F238E27FC236}">
                  <a16:creationId xmlns:a16="http://schemas.microsoft.com/office/drawing/2014/main" id="{BB032165-3F1B-4E5D-ABD8-43DB88E8EE2E}"/>
                </a:ext>
              </a:extLst>
            </p:cNvPr>
            <p:cNvGrpSpPr/>
            <p:nvPr/>
          </p:nvGrpSpPr>
          <p:grpSpPr>
            <a:xfrm>
              <a:off x="7639315" y="2141178"/>
              <a:ext cx="1485544" cy="1791819"/>
              <a:chOff x="7301607" y="2141178"/>
              <a:chExt cx="1485544" cy="1791819"/>
            </a:xfrm>
          </p:grpSpPr>
          <p:grpSp>
            <p:nvGrpSpPr>
              <p:cNvPr id="7" name="Group 6">
                <a:extLst>
                  <a:ext uri="{FF2B5EF4-FFF2-40B4-BE49-F238E27FC236}">
                    <a16:creationId xmlns:a16="http://schemas.microsoft.com/office/drawing/2014/main" id="{DBF90208-8631-48C5-8C9B-B5A4A35AC933}"/>
                  </a:ext>
                </a:extLst>
              </p:cNvPr>
              <p:cNvGrpSpPr/>
              <p:nvPr/>
            </p:nvGrpSpPr>
            <p:grpSpPr>
              <a:xfrm>
                <a:off x="7628327" y="2141178"/>
                <a:ext cx="832104" cy="832104"/>
                <a:chOff x="7991210" y="2045158"/>
                <a:chExt cx="832104" cy="832104"/>
              </a:xfrm>
            </p:grpSpPr>
            <p:grpSp>
              <p:nvGrpSpPr>
                <p:cNvPr id="76" name="Group 75">
                  <a:extLst>
                    <a:ext uri="{FF2B5EF4-FFF2-40B4-BE49-F238E27FC236}">
                      <a16:creationId xmlns:a16="http://schemas.microsoft.com/office/drawing/2014/main" id="{7D25F5E5-6A47-4F82-972F-83C45F033EAE}"/>
                    </a:ext>
                  </a:extLst>
                </p:cNvPr>
                <p:cNvGrpSpPr>
                  <a:grpSpLocks/>
                </p:cNvGrpSpPr>
                <p:nvPr/>
              </p:nvGrpSpPr>
              <p:grpSpPr>
                <a:xfrm>
                  <a:off x="7991210" y="2045158"/>
                  <a:ext cx="832104" cy="832104"/>
                  <a:chOff x="444197" y="1804995"/>
                  <a:chExt cx="832105" cy="832105"/>
                </a:xfrm>
              </p:grpSpPr>
              <p:sp>
                <p:nvSpPr>
                  <p:cNvPr id="82" name="Oval 81">
                    <a:extLst>
                      <a:ext uri="{FF2B5EF4-FFF2-40B4-BE49-F238E27FC236}">
                        <a16:creationId xmlns:a16="http://schemas.microsoft.com/office/drawing/2014/main" id="{8E5D5110-264B-4CD9-AC52-C49A41705AC4}"/>
                      </a:ext>
                    </a:extLst>
                  </p:cNvPr>
                  <p:cNvSpPr>
                    <a:spLocks/>
                  </p:cNvSpPr>
                  <p:nvPr/>
                </p:nvSpPr>
                <p:spPr bwMode="auto">
                  <a:xfrm>
                    <a:off x="444197" y="1804995"/>
                    <a:ext cx="832105" cy="832105"/>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3" name="Oval 82">
                    <a:extLst>
                      <a:ext uri="{FF2B5EF4-FFF2-40B4-BE49-F238E27FC236}">
                        <a16:creationId xmlns:a16="http://schemas.microsoft.com/office/drawing/2014/main" id="{EABD1016-195C-4A8F-AF00-96329188BEDC}"/>
                      </a:ext>
                    </a:extLst>
                  </p:cNvPr>
                  <p:cNvSpPr>
                    <a:spLocks/>
                  </p:cNvSpPr>
                  <p:nvPr/>
                </p:nvSpPr>
                <p:spPr bwMode="auto">
                  <a:xfrm>
                    <a:off x="486557" y="1847355"/>
                    <a:ext cx="747385" cy="747385"/>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77" name="Group 76">
                  <a:extLst>
                    <a:ext uri="{FF2B5EF4-FFF2-40B4-BE49-F238E27FC236}">
                      <a16:creationId xmlns:a16="http://schemas.microsoft.com/office/drawing/2014/main" id="{89A59243-3FFA-4D96-92DE-1C7689B56C3C}"/>
                    </a:ext>
                  </a:extLst>
                </p:cNvPr>
                <p:cNvGrpSpPr/>
                <p:nvPr/>
              </p:nvGrpSpPr>
              <p:grpSpPr>
                <a:xfrm>
                  <a:off x="8208900" y="2262848"/>
                  <a:ext cx="396724" cy="396725"/>
                  <a:chOff x="5193435" y="-1715503"/>
                  <a:chExt cx="952499" cy="952500"/>
                </a:xfrm>
              </p:grpSpPr>
              <p:sp>
                <p:nvSpPr>
                  <p:cNvPr id="78" name="Freeform: Shape 77">
                    <a:extLst>
                      <a:ext uri="{FF2B5EF4-FFF2-40B4-BE49-F238E27FC236}">
                        <a16:creationId xmlns:a16="http://schemas.microsoft.com/office/drawing/2014/main" id="{7F8582ED-3180-4AAB-A981-214547990068}"/>
                      </a:ext>
                    </a:extLst>
                  </p:cNvPr>
                  <p:cNvSpPr/>
                  <p:nvPr/>
                </p:nvSpPr>
                <p:spPr>
                  <a:xfrm>
                    <a:off x="5197126" y="-1335320"/>
                    <a:ext cx="450406" cy="572317"/>
                  </a:xfrm>
                  <a:custGeom>
                    <a:avLst/>
                    <a:gdLst>
                      <a:gd name="connsiteX0" fmla="*/ 450407 w 450406"/>
                      <a:gd name="connsiteY0" fmla="*/ 572318 h 572317"/>
                      <a:gd name="connsiteX1" fmla="*/ 450407 w 450406"/>
                      <a:gd name="connsiteY1" fmla="*/ 457854 h 572317"/>
                      <a:gd name="connsiteX2" fmla="*/ 343343 w 450406"/>
                      <a:gd name="connsiteY2" fmla="*/ 343391 h 572317"/>
                      <a:gd name="connsiteX3" fmla="*/ 450407 w 450406"/>
                      <a:gd name="connsiteY3" fmla="*/ 233015 h 572317"/>
                      <a:gd name="connsiteX4" fmla="*/ 450407 w 450406"/>
                      <a:gd name="connsiteY4" fmla="*/ 122639 h 572317"/>
                      <a:gd name="connsiteX5" fmla="*/ 262122 w 450406"/>
                      <a:gd name="connsiteY5" fmla="*/ 122639 h 572317"/>
                      <a:gd name="connsiteX6" fmla="*/ 280581 w 450406"/>
                      <a:gd name="connsiteY6" fmla="*/ 61320 h 572317"/>
                      <a:gd name="connsiteX7" fmla="*/ 169826 w 450406"/>
                      <a:gd name="connsiteY7" fmla="*/ 61320 h 572317"/>
                      <a:gd name="connsiteX8" fmla="*/ 188285 w 450406"/>
                      <a:gd name="connsiteY8" fmla="*/ 122639 h 572317"/>
                      <a:gd name="connsiteX9" fmla="*/ 0 w 450406"/>
                      <a:gd name="connsiteY9" fmla="*/ 122639 h 572317"/>
                      <a:gd name="connsiteX10" fmla="*/ 0 w 450406"/>
                      <a:gd name="connsiteY10" fmla="*/ 539614 h 572317"/>
                      <a:gd name="connsiteX11" fmla="*/ 29535 w 450406"/>
                      <a:gd name="connsiteY11" fmla="*/ 572318 h 572317"/>
                      <a:gd name="connsiteX12" fmla="*/ 450407 w 450406"/>
                      <a:gd name="connsiteY12" fmla="*/ 572318 h 5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0406" h="572317">
                        <a:moveTo>
                          <a:pt x="450407" y="572318"/>
                        </a:moveTo>
                        <a:lnTo>
                          <a:pt x="450407" y="457854"/>
                        </a:lnTo>
                        <a:cubicBezTo>
                          <a:pt x="391337" y="461942"/>
                          <a:pt x="343343" y="408798"/>
                          <a:pt x="343343" y="343391"/>
                        </a:cubicBezTo>
                        <a:cubicBezTo>
                          <a:pt x="343343" y="282071"/>
                          <a:pt x="391337" y="228927"/>
                          <a:pt x="450407" y="233015"/>
                        </a:cubicBezTo>
                        <a:lnTo>
                          <a:pt x="450407" y="122639"/>
                        </a:lnTo>
                        <a:lnTo>
                          <a:pt x="262122" y="122639"/>
                        </a:lnTo>
                        <a:cubicBezTo>
                          <a:pt x="269506" y="102200"/>
                          <a:pt x="280581" y="81760"/>
                          <a:pt x="280581" y="61320"/>
                        </a:cubicBezTo>
                        <a:cubicBezTo>
                          <a:pt x="280581" y="-20440"/>
                          <a:pt x="169826" y="-20440"/>
                          <a:pt x="169826" y="61320"/>
                        </a:cubicBezTo>
                        <a:cubicBezTo>
                          <a:pt x="169826" y="81760"/>
                          <a:pt x="180901" y="102200"/>
                          <a:pt x="188285" y="122639"/>
                        </a:cubicBezTo>
                        <a:lnTo>
                          <a:pt x="0" y="122639"/>
                        </a:lnTo>
                        <a:lnTo>
                          <a:pt x="0" y="539614"/>
                        </a:lnTo>
                        <a:cubicBezTo>
                          <a:pt x="0" y="555966"/>
                          <a:pt x="11076" y="572318"/>
                          <a:pt x="29535" y="572318"/>
                        </a:cubicBezTo>
                        <a:lnTo>
                          <a:pt x="450407" y="572318"/>
                        </a:lnTo>
                        <a:close/>
                      </a:path>
                    </a:pathLst>
                  </a:custGeom>
                  <a:solidFill>
                    <a:srgbClr val="50E6FF"/>
                  </a:solidFill>
                  <a:ln w="3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48B0673-DF48-46BF-822C-FA47FDAFEB80}"/>
                      </a:ext>
                    </a:extLst>
                  </p:cNvPr>
                  <p:cNvSpPr/>
                  <p:nvPr/>
                </p:nvSpPr>
                <p:spPr>
                  <a:xfrm>
                    <a:off x="5584772" y="-1212681"/>
                    <a:ext cx="561162" cy="449678"/>
                  </a:xfrm>
                  <a:custGeom>
                    <a:avLst/>
                    <a:gdLst>
                      <a:gd name="connsiteX0" fmla="*/ 561163 w 561162"/>
                      <a:gd name="connsiteY0" fmla="*/ 0 h 449678"/>
                      <a:gd name="connsiteX1" fmla="*/ 443023 w 561162"/>
                      <a:gd name="connsiteY1" fmla="*/ 0 h 449678"/>
                      <a:gd name="connsiteX2" fmla="*/ 343343 w 561162"/>
                      <a:gd name="connsiteY2" fmla="*/ 118552 h 449678"/>
                      <a:gd name="connsiteX3" fmla="*/ 239971 w 561162"/>
                      <a:gd name="connsiteY3" fmla="*/ 0 h 449678"/>
                      <a:gd name="connsiteX4" fmla="*/ 107064 w 561162"/>
                      <a:gd name="connsiteY4" fmla="*/ 0 h 449678"/>
                      <a:gd name="connsiteX5" fmla="*/ 107064 w 561162"/>
                      <a:gd name="connsiteY5" fmla="*/ 175783 h 449678"/>
                      <a:gd name="connsiteX6" fmla="*/ 55378 w 561162"/>
                      <a:gd name="connsiteY6" fmla="*/ 159431 h 449678"/>
                      <a:gd name="connsiteX7" fmla="*/ 55378 w 561162"/>
                      <a:gd name="connsiteY7" fmla="*/ 286159 h 449678"/>
                      <a:gd name="connsiteX8" fmla="*/ 107064 w 561162"/>
                      <a:gd name="connsiteY8" fmla="*/ 269807 h 449678"/>
                      <a:gd name="connsiteX9" fmla="*/ 107064 w 561162"/>
                      <a:gd name="connsiteY9" fmla="*/ 449678 h 449678"/>
                      <a:gd name="connsiteX10" fmla="*/ 527936 w 561162"/>
                      <a:gd name="connsiteY10" fmla="*/ 449678 h 449678"/>
                      <a:gd name="connsiteX11" fmla="*/ 561163 w 561162"/>
                      <a:gd name="connsiteY11" fmla="*/ 416974 h 449678"/>
                      <a:gd name="connsiteX12" fmla="*/ 561163 w 561162"/>
                      <a:gd name="connsiteY12" fmla="*/ 0 h 44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1162" h="449678">
                        <a:moveTo>
                          <a:pt x="561163" y="0"/>
                        </a:moveTo>
                        <a:lnTo>
                          <a:pt x="443023" y="0"/>
                        </a:lnTo>
                        <a:cubicBezTo>
                          <a:pt x="446715" y="65408"/>
                          <a:pt x="402413" y="118552"/>
                          <a:pt x="343343" y="118552"/>
                        </a:cubicBezTo>
                        <a:cubicBezTo>
                          <a:pt x="284273" y="118552"/>
                          <a:pt x="236279" y="65408"/>
                          <a:pt x="239971" y="0"/>
                        </a:cubicBezTo>
                        <a:lnTo>
                          <a:pt x="107064" y="0"/>
                        </a:lnTo>
                        <a:lnTo>
                          <a:pt x="107064" y="175783"/>
                        </a:lnTo>
                        <a:cubicBezTo>
                          <a:pt x="92297" y="171695"/>
                          <a:pt x="73837" y="159431"/>
                          <a:pt x="55378" y="159431"/>
                        </a:cubicBezTo>
                        <a:cubicBezTo>
                          <a:pt x="-18459" y="159431"/>
                          <a:pt x="-18459" y="286159"/>
                          <a:pt x="55378" y="286159"/>
                        </a:cubicBezTo>
                        <a:cubicBezTo>
                          <a:pt x="73837" y="286159"/>
                          <a:pt x="92297" y="273895"/>
                          <a:pt x="107064" y="269807"/>
                        </a:cubicBezTo>
                        <a:lnTo>
                          <a:pt x="107064" y="449678"/>
                        </a:lnTo>
                        <a:lnTo>
                          <a:pt x="527936" y="449678"/>
                        </a:lnTo>
                        <a:cubicBezTo>
                          <a:pt x="546395" y="449678"/>
                          <a:pt x="561163" y="433326"/>
                          <a:pt x="561163" y="416974"/>
                        </a:cubicBezTo>
                        <a:lnTo>
                          <a:pt x="561163" y="0"/>
                        </a:lnTo>
                        <a:close/>
                      </a:path>
                    </a:pathLst>
                  </a:custGeom>
                  <a:solidFill>
                    <a:schemeClr val="accent1"/>
                  </a:solidFill>
                  <a:ln w="3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90DD0CB-E2C2-4112-A839-8BACB278A58B}"/>
                      </a:ext>
                    </a:extLst>
                  </p:cNvPr>
                  <p:cNvSpPr/>
                  <p:nvPr/>
                </p:nvSpPr>
                <p:spPr>
                  <a:xfrm>
                    <a:off x="5193435" y="-1715503"/>
                    <a:ext cx="567623" cy="453766"/>
                  </a:xfrm>
                  <a:custGeom>
                    <a:avLst/>
                    <a:gdLst>
                      <a:gd name="connsiteX0" fmla="*/ 0 w 567623"/>
                      <a:gd name="connsiteY0" fmla="*/ 453766 h 453766"/>
                      <a:gd name="connsiteX1" fmla="*/ 129215 w 567623"/>
                      <a:gd name="connsiteY1" fmla="*/ 453766 h 453766"/>
                      <a:gd name="connsiteX2" fmla="*/ 228895 w 567623"/>
                      <a:gd name="connsiteY2" fmla="*/ 331127 h 453766"/>
                      <a:gd name="connsiteX3" fmla="*/ 328576 w 567623"/>
                      <a:gd name="connsiteY3" fmla="*/ 453766 h 453766"/>
                      <a:gd name="connsiteX4" fmla="*/ 454099 w 567623"/>
                      <a:gd name="connsiteY4" fmla="*/ 453766 h 453766"/>
                      <a:gd name="connsiteX5" fmla="*/ 454099 w 567623"/>
                      <a:gd name="connsiteY5" fmla="*/ 265719 h 453766"/>
                      <a:gd name="connsiteX6" fmla="*/ 509477 w 567623"/>
                      <a:gd name="connsiteY6" fmla="*/ 286159 h 453766"/>
                      <a:gd name="connsiteX7" fmla="*/ 509477 w 567623"/>
                      <a:gd name="connsiteY7" fmla="*/ 155343 h 453766"/>
                      <a:gd name="connsiteX8" fmla="*/ 454099 w 567623"/>
                      <a:gd name="connsiteY8" fmla="*/ 179871 h 453766"/>
                      <a:gd name="connsiteX9" fmla="*/ 454099 w 567623"/>
                      <a:gd name="connsiteY9" fmla="*/ 0 h 453766"/>
                      <a:gd name="connsiteX10" fmla="*/ 33227 w 567623"/>
                      <a:gd name="connsiteY10" fmla="*/ 0 h 453766"/>
                      <a:gd name="connsiteX11" fmla="*/ 0 w 567623"/>
                      <a:gd name="connsiteY11" fmla="*/ 36792 h 453766"/>
                      <a:gd name="connsiteX12" fmla="*/ 0 w 567623"/>
                      <a:gd name="connsiteY12" fmla="*/ 453766 h 45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7623" h="453766">
                        <a:moveTo>
                          <a:pt x="0" y="453766"/>
                        </a:moveTo>
                        <a:lnTo>
                          <a:pt x="129215" y="453766"/>
                        </a:lnTo>
                        <a:cubicBezTo>
                          <a:pt x="121831" y="388358"/>
                          <a:pt x="169826" y="331127"/>
                          <a:pt x="228895" y="331127"/>
                        </a:cubicBezTo>
                        <a:cubicBezTo>
                          <a:pt x="287965" y="331127"/>
                          <a:pt x="335959" y="388358"/>
                          <a:pt x="328576" y="453766"/>
                        </a:cubicBezTo>
                        <a:lnTo>
                          <a:pt x="454099" y="453766"/>
                        </a:lnTo>
                        <a:lnTo>
                          <a:pt x="454099" y="265719"/>
                        </a:lnTo>
                        <a:cubicBezTo>
                          <a:pt x="472558" y="273895"/>
                          <a:pt x="491017" y="286159"/>
                          <a:pt x="509477" y="286159"/>
                        </a:cubicBezTo>
                        <a:cubicBezTo>
                          <a:pt x="587006" y="286159"/>
                          <a:pt x="587006" y="155343"/>
                          <a:pt x="509477" y="155343"/>
                        </a:cubicBezTo>
                        <a:cubicBezTo>
                          <a:pt x="491017" y="155343"/>
                          <a:pt x="472558" y="171695"/>
                          <a:pt x="454099" y="179871"/>
                        </a:cubicBezTo>
                        <a:lnTo>
                          <a:pt x="454099" y="0"/>
                        </a:lnTo>
                        <a:lnTo>
                          <a:pt x="33227" y="0"/>
                        </a:lnTo>
                        <a:cubicBezTo>
                          <a:pt x="14767" y="0"/>
                          <a:pt x="0" y="16352"/>
                          <a:pt x="0" y="36792"/>
                        </a:cubicBezTo>
                        <a:lnTo>
                          <a:pt x="0" y="453766"/>
                        </a:lnTo>
                        <a:close/>
                      </a:path>
                    </a:pathLst>
                  </a:custGeom>
                  <a:solidFill>
                    <a:schemeClr val="accent1"/>
                  </a:solidFill>
                  <a:ln w="3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D22A808-673E-4127-8CEE-0276D2B6821E}"/>
                      </a:ext>
                    </a:extLst>
                  </p:cNvPr>
                  <p:cNvSpPr/>
                  <p:nvPr/>
                </p:nvSpPr>
                <p:spPr>
                  <a:xfrm>
                    <a:off x="5691836" y="-1715503"/>
                    <a:ext cx="454098" cy="572317"/>
                  </a:xfrm>
                  <a:custGeom>
                    <a:avLst/>
                    <a:gdLst>
                      <a:gd name="connsiteX0" fmla="*/ 454099 w 454098"/>
                      <a:gd name="connsiteY0" fmla="*/ 453766 h 572317"/>
                      <a:gd name="connsiteX1" fmla="*/ 454099 w 454098"/>
                      <a:gd name="connsiteY1" fmla="*/ 36792 h 572317"/>
                      <a:gd name="connsiteX2" fmla="*/ 420872 w 454098"/>
                      <a:gd name="connsiteY2" fmla="*/ 0 h 572317"/>
                      <a:gd name="connsiteX3" fmla="*/ 0 w 454098"/>
                      <a:gd name="connsiteY3" fmla="*/ 0 h 572317"/>
                      <a:gd name="connsiteX4" fmla="*/ 0 w 454098"/>
                      <a:gd name="connsiteY4" fmla="*/ 110376 h 572317"/>
                      <a:gd name="connsiteX5" fmla="*/ 114448 w 454098"/>
                      <a:gd name="connsiteY5" fmla="*/ 220751 h 572317"/>
                      <a:gd name="connsiteX6" fmla="*/ 0 w 454098"/>
                      <a:gd name="connsiteY6" fmla="*/ 331127 h 572317"/>
                      <a:gd name="connsiteX7" fmla="*/ 0 w 454098"/>
                      <a:gd name="connsiteY7" fmla="*/ 453766 h 572317"/>
                      <a:gd name="connsiteX8" fmla="*/ 191977 w 454098"/>
                      <a:gd name="connsiteY8" fmla="*/ 453766 h 572317"/>
                      <a:gd name="connsiteX9" fmla="*/ 177209 w 454098"/>
                      <a:gd name="connsiteY9" fmla="*/ 510998 h 572317"/>
                      <a:gd name="connsiteX10" fmla="*/ 291657 w 454098"/>
                      <a:gd name="connsiteY10" fmla="*/ 510998 h 572317"/>
                      <a:gd name="connsiteX11" fmla="*/ 276890 w 454098"/>
                      <a:gd name="connsiteY11" fmla="*/ 453766 h 572317"/>
                      <a:gd name="connsiteX12" fmla="*/ 454099 w 454098"/>
                      <a:gd name="connsiteY12" fmla="*/ 453766 h 57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098" h="572317">
                        <a:moveTo>
                          <a:pt x="454099" y="453766"/>
                        </a:moveTo>
                        <a:lnTo>
                          <a:pt x="454099" y="36792"/>
                        </a:lnTo>
                        <a:cubicBezTo>
                          <a:pt x="454099" y="16352"/>
                          <a:pt x="439331" y="0"/>
                          <a:pt x="420872" y="0"/>
                        </a:cubicBezTo>
                        <a:lnTo>
                          <a:pt x="0" y="0"/>
                        </a:lnTo>
                        <a:lnTo>
                          <a:pt x="0" y="110376"/>
                        </a:lnTo>
                        <a:cubicBezTo>
                          <a:pt x="59070" y="102200"/>
                          <a:pt x="114448" y="155343"/>
                          <a:pt x="114448" y="220751"/>
                        </a:cubicBezTo>
                        <a:cubicBezTo>
                          <a:pt x="114448" y="290247"/>
                          <a:pt x="59070" y="339303"/>
                          <a:pt x="0" y="331127"/>
                        </a:cubicBezTo>
                        <a:lnTo>
                          <a:pt x="0" y="453766"/>
                        </a:lnTo>
                        <a:lnTo>
                          <a:pt x="191977" y="453766"/>
                        </a:lnTo>
                        <a:cubicBezTo>
                          <a:pt x="188285" y="470118"/>
                          <a:pt x="177209" y="490558"/>
                          <a:pt x="177209" y="510998"/>
                        </a:cubicBezTo>
                        <a:cubicBezTo>
                          <a:pt x="177209" y="592758"/>
                          <a:pt x="291657" y="592758"/>
                          <a:pt x="291657" y="510998"/>
                        </a:cubicBezTo>
                        <a:cubicBezTo>
                          <a:pt x="291657" y="490558"/>
                          <a:pt x="284273" y="470118"/>
                          <a:pt x="276890" y="453766"/>
                        </a:cubicBezTo>
                        <a:lnTo>
                          <a:pt x="454099" y="453766"/>
                        </a:lnTo>
                        <a:close/>
                      </a:path>
                    </a:pathLst>
                  </a:custGeom>
                  <a:solidFill>
                    <a:srgbClr val="50E6FF"/>
                  </a:solidFill>
                  <a:ln w="369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5" name="Rectangle 114">
                <a:extLst>
                  <a:ext uri="{FF2B5EF4-FFF2-40B4-BE49-F238E27FC236}">
                    <a16:creationId xmlns:a16="http://schemas.microsoft.com/office/drawing/2014/main" id="{A404334A-6B59-4D26-AADF-91094200F1A4}"/>
                  </a:ext>
                </a:extLst>
              </p:cNvPr>
              <p:cNvSpPr/>
              <p:nvPr/>
            </p:nvSpPr>
            <p:spPr bwMode="auto">
              <a:xfrm>
                <a:off x="7301607" y="3148558"/>
                <a:ext cx="1485544" cy="78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Industry customization</a:t>
                </a:r>
              </a:p>
            </p:txBody>
          </p:sp>
        </p:grpSp>
        <p:grpSp>
          <p:nvGrpSpPr>
            <p:cNvPr id="27" name="Group 26">
              <a:extLst>
                <a:ext uri="{FF2B5EF4-FFF2-40B4-BE49-F238E27FC236}">
                  <a16:creationId xmlns:a16="http://schemas.microsoft.com/office/drawing/2014/main" id="{D9A2307F-ABEB-43FA-B12B-A61765FEE9F0}"/>
                </a:ext>
              </a:extLst>
            </p:cNvPr>
            <p:cNvGrpSpPr/>
            <p:nvPr/>
          </p:nvGrpSpPr>
          <p:grpSpPr>
            <a:xfrm>
              <a:off x="9577564" y="2141178"/>
              <a:ext cx="1913090" cy="1791819"/>
              <a:chOff x="9577564" y="2141178"/>
              <a:chExt cx="1913090" cy="1791819"/>
            </a:xfrm>
          </p:grpSpPr>
          <p:grpSp>
            <p:nvGrpSpPr>
              <p:cNvPr id="8" name="Group 7">
                <a:extLst>
                  <a:ext uri="{FF2B5EF4-FFF2-40B4-BE49-F238E27FC236}">
                    <a16:creationId xmlns:a16="http://schemas.microsoft.com/office/drawing/2014/main" id="{124445D1-6899-4918-856E-202C37170E90}"/>
                  </a:ext>
                </a:extLst>
              </p:cNvPr>
              <p:cNvGrpSpPr/>
              <p:nvPr/>
            </p:nvGrpSpPr>
            <p:grpSpPr>
              <a:xfrm>
                <a:off x="10118057" y="2141178"/>
                <a:ext cx="832104" cy="832104"/>
                <a:chOff x="10371995" y="2045158"/>
                <a:chExt cx="832104" cy="832104"/>
              </a:xfrm>
            </p:grpSpPr>
            <p:grpSp>
              <p:nvGrpSpPr>
                <p:cNvPr id="104" name="Group 103">
                  <a:extLst>
                    <a:ext uri="{FF2B5EF4-FFF2-40B4-BE49-F238E27FC236}">
                      <a16:creationId xmlns:a16="http://schemas.microsoft.com/office/drawing/2014/main" id="{130B41FA-132F-4E27-88B2-8DB54A1F3F9F}"/>
                    </a:ext>
                  </a:extLst>
                </p:cNvPr>
                <p:cNvGrpSpPr>
                  <a:grpSpLocks/>
                </p:cNvGrpSpPr>
                <p:nvPr/>
              </p:nvGrpSpPr>
              <p:grpSpPr>
                <a:xfrm>
                  <a:off x="10371995" y="2045158"/>
                  <a:ext cx="832104" cy="832104"/>
                  <a:chOff x="2677356" y="489672"/>
                  <a:chExt cx="832104" cy="832104"/>
                </a:xfrm>
              </p:grpSpPr>
              <p:sp>
                <p:nvSpPr>
                  <p:cNvPr id="111" name="Oval 110">
                    <a:extLst>
                      <a:ext uri="{FF2B5EF4-FFF2-40B4-BE49-F238E27FC236}">
                        <a16:creationId xmlns:a16="http://schemas.microsoft.com/office/drawing/2014/main" id="{89AE7D64-E66F-42B1-9CC0-7407F1D685AA}"/>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2" name="Oval 111">
                    <a:extLst>
                      <a:ext uri="{FF2B5EF4-FFF2-40B4-BE49-F238E27FC236}">
                        <a16:creationId xmlns:a16="http://schemas.microsoft.com/office/drawing/2014/main" id="{B63F2129-A4B4-44FA-BF74-0EA426CD4AE7}"/>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05" name="direction 1" descr="direction, expand, grow, large">
                  <a:extLst>
                    <a:ext uri="{FF2B5EF4-FFF2-40B4-BE49-F238E27FC236}">
                      <a16:creationId xmlns:a16="http://schemas.microsoft.com/office/drawing/2014/main" id="{131C6A71-EDE7-4B35-AFF4-FC6E6A1D525F}"/>
                    </a:ext>
                  </a:extLst>
                </p:cNvPr>
                <p:cNvGrpSpPr/>
                <p:nvPr/>
              </p:nvGrpSpPr>
              <p:grpSpPr>
                <a:xfrm>
                  <a:off x="10600413" y="2273576"/>
                  <a:ext cx="375269" cy="375269"/>
                  <a:chOff x="11089213" y="1277598"/>
                  <a:chExt cx="379202" cy="379202"/>
                </a:xfrm>
                <a:solidFill>
                  <a:srgbClr val="29E0FF"/>
                </a:solidFill>
              </p:grpSpPr>
              <p:sp>
                <p:nvSpPr>
                  <p:cNvPr id="106" name="Freeform: Shape 105">
                    <a:extLst>
                      <a:ext uri="{FF2B5EF4-FFF2-40B4-BE49-F238E27FC236}">
                        <a16:creationId xmlns:a16="http://schemas.microsoft.com/office/drawing/2014/main" id="{EABC35D2-307E-4C3B-91F7-2F37AFF1888E}"/>
                      </a:ext>
                    </a:extLst>
                  </p:cNvPr>
                  <p:cNvSpPr/>
                  <p:nvPr/>
                </p:nvSpPr>
                <p:spPr>
                  <a:xfrm>
                    <a:off x="11262605" y="1297905"/>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chemeClr val="accent1"/>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24E16F9B-991C-4449-ADF4-9AF5EA095DD4}"/>
                      </a:ext>
                    </a:extLst>
                  </p:cNvPr>
                  <p:cNvSpPr/>
                  <p:nvPr/>
                </p:nvSpPr>
                <p:spPr>
                  <a:xfrm>
                    <a:off x="11088641" y="1277626"/>
                    <a:ext cx="203284" cy="207193"/>
                  </a:xfrm>
                  <a:custGeom>
                    <a:avLst/>
                    <a:gdLst>
                      <a:gd name="connsiteX0" fmla="*/ 205244 w 203283"/>
                      <a:gd name="connsiteY0" fmla="*/ 178292 h 207192"/>
                      <a:gd name="connsiteX1" fmla="*/ 67637 w 203283"/>
                      <a:gd name="connsiteY1" fmla="*/ 40971 h 207192"/>
                      <a:gd name="connsiteX2" fmla="*/ 120022 w 203283"/>
                      <a:gd name="connsiteY2" fmla="*/ 40971 h 207192"/>
                      <a:gd name="connsiteX3" fmla="*/ 120022 w 203283"/>
                      <a:gd name="connsiteY3" fmla="*/ 1179 h 207192"/>
                      <a:gd name="connsiteX4" fmla="*/ 1570 w 203283"/>
                      <a:gd name="connsiteY4" fmla="*/ 1179 h 207192"/>
                      <a:gd name="connsiteX5" fmla="*/ 1179 w 203283"/>
                      <a:gd name="connsiteY5" fmla="*/ 1179 h 207192"/>
                      <a:gd name="connsiteX6" fmla="*/ 1179 w 203283"/>
                      <a:gd name="connsiteY6" fmla="*/ 119384 h 207192"/>
                      <a:gd name="connsiteX7" fmla="*/ 41054 w 203283"/>
                      <a:gd name="connsiteY7" fmla="*/ 119384 h 207192"/>
                      <a:gd name="connsiteX8" fmla="*/ 41054 w 203283"/>
                      <a:gd name="connsiteY8" fmla="*/ 71010 h 207192"/>
                      <a:gd name="connsiteX9" fmla="*/ 177097 w 203283"/>
                      <a:gd name="connsiteY9" fmla="*/ 206771 h 207192"/>
                      <a:gd name="connsiteX10" fmla="*/ 205244 w 203283"/>
                      <a:gd name="connsiteY10" fmla="*/ 178292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7192">
                        <a:moveTo>
                          <a:pt x="205244" y="178292"/>
                        </a:moveTo>
                        <a:lnTo>
                          <a:pt x="67637" y="40971"/>
                        </a:lnTo>
                        <a:lnTo>
                          <a:pt x="120022" y="40971"/>
                        </a:lnTo>
                        <a:lnTo>
                          <a:pt x="120022" y="1179"/>
                        </a:lnTo>
                        <a:lnTo>
                          <a:pt x="1570" y="1179"/>
                        </a:lnTo>
                        <a:lnTo>
                          <a:pt x="1179" y="1179"/>
                        </a:lnTo>
                        <a:lnTo>
                          <a:pt x="1179" y="119384"/>
                        </a:lnTo>
                        <a:lnTo>
                          <a:pt x="41054" y="119384"/>
                        </a:lnTo>
                        <a:lnTo>
                          <a:pt x="41054" y="71010"/>
                        </a:lnTo>
                        <a:lnTo>
                          <a:pt x="177097" y="206771"/>
                        </a:lnTo>
                        <a:lnTo>
                          <a:pt x="205244" y="178292"/>
                        </a:lnTo>
                        <a:close/>
                      </a:path>
                    </a:pathLst>
                  </a:custGeom>
                  <a:grp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0E0CA000-84CB-4D39-9229-EED31DFE20EB}"/>
                      </a:ext>
                    </a:extLst>
                  </p:cNvPr>
                  <p:cNvSpPr/>
                  <p:nvPr/>
                </p:nvSpPr>
                <p:spPr>
                  <a:xfrm>
                    <a:off x="11088641" y="1448886"/>
                    <a:ext cx="203284" cy="203284"/>
                  </a:xfrm>
                  <a:custGeom>
                    <a:avLst/>
                    <a:gdLst>
                      <a:gd name="connsiteX0" fmla="*/ 205244 w 203283"/>
                      <a:gd name="connsiteY0" fmla="*/ 29267 h 203283"/>
                      <a:gd name="connsiteX1" fmla="*/ 177097 w 203283"/>
                      <a:gd name="connsiteY1" fmla="*/ 1179 h 203283"/>
                      <a:gd name="connsiteX2" fmla="*/ 41054 w 203283"/>
                      <a:gd name="connsiteY2" fmla="*/ 136940 h 203283"/>
                      <a:gd name="connsiteX3" fmla="*/ 41054 w 203283"/>
                      <a:gd name="connsiteY3" fmla="*/ 86224 h 203283"/>
                      <a:gd name="connsiteX4" fmla="*/ 1179 w 203283"/>
                      <a:gd name="connsiteY4" fmla="*/ 86224 h 203283"/>
                      <a:gd name="connsiteX5" fmla="*/ 1179 w 203283"/>
                      <a:gd name="connsiteY5" fmla="*/ 204430 h 203283"/>
                      <a:gd name="connsiteX6" fmla="*/ 1179 w 203283"/>
                      <a:gd name="connsiteY6" fmla="*/ 204820 h 203283"/>
                      <a:gd name="connsiteX7" fmla="*/ 119631 w 203283"/>
                      <a:gd name="connsiteY7" fmla="*/ 204820 h 203283"/>
                      <a:gd name="connsiteX8" fmla="*/ 119631 w 203283"/>
                      <a:gd name="connsiteY8" fmla="*/ 165028 h 203283"/>
                      <a:gd name="connsiteX9" fmla="*/ 69201 w 203283"/>
                      <a:gd name="connsiteY9" fmla="*/ 165028 h 203283"/>
                      <a:gd name="connsiteX10" fmla="*/ 205244 w 203283"/>
                      <a:gd name="connsiteY10" fmla="*/ 29267 h 20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203283">
                        <a:moveTo>
                          <a:pt x="205244" y="29267"/>
                        </a:moveTo>
                        <a:lnTo>
                          <a:pt x="177097" y="1179"/>
                        </a:lnTo>
                        <a:lnTo>
                          <a:pt x="41054" y="136940"/>
                        </a:lnTo>
                        <a:lnTo>
                          <a:pt x="41054" y="86224"/>
                        </a:lnTo>
                        <a:lnTo>
                          <a:pt x="1179" y="86224"/>
                        </a:lnTo>
                        <a:lnTo>
                          <a:pt x="1179" y="204430"/>
                        </a:lnTo>
                        <a:lnTo>
                          <a:pt x="1179" y="204820"/>
                        </a:lnTo>
                        <a:lnTo>
                          <a:pt x="119631" y="204820"/>
                        </a:lnTo>
                        <a:lnTo>
                          <a:pt x="119631" y="165028"/>
                        </a:lnTo>
                        <a:lnTo>
                          <a:pt x="69201" y="165028"/>
                        </a:lnTo>
                        <a:lnTo>
                          <a:pt x="205244" y="29267"/>
                        </a:lnTo>
                        <a:close/>
                      </a:path>
                    </a:pathLst>
                  </a:custGeom>
                  <a:grp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8E08AFEC-CCCC-490A-ABF3-DBD3769A204E}"/>
                      </a:ext>
                    </a:extLst>
                  </p:cNvPr>
                  <p:cNvSpPr/>
                  <p:nvPr/>
                </p:nvSpPr>
                <p:spPr>
                  <a:xfrm>
                    <a:off x="11345483" y="1277626"/>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chemeClr val="accent1"/>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132397FD-3348-479A-A91B-EC5C835D3481}"/>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grp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16" name="Rectangle 115">
                <a:extLst>
                  <a:ext uri="{FF2B5EF4-FFF2-40B4-BE49-F238E27FC236}">
                    <a16:creationId xmlns:a16="http://schemas.microsoft.com/office/drawing/2014/main" id="{C49C5996-E0D2-4BCA-8EB2-E4DFA88DFAE0}"/>
                  </a:ext>
                </a:extLst>
              </p:cNvPr>
              <p:cNvSpPr/>
              <p:nvPr/>
            </p:nvSpPr>
            <p:spPr bwMode="auto">
              <a:xfrm>
                <a:off x="9577564" y="3148558"/>
                <a:ext cx="1913090" cy="78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sz="1600" kern="0">
                    <a:solidFill>
                      <a:srgbClr val="0078D4"/>
                    </a:solidFill>
                    <a:latin typeface="Segoe UI Semibold"/>
                    <a:cs typeface="Segoe UI Semibold" panose="020B0702040204020203" pitchFamily="34" charset="0"/>
                  </a:rPr>
                  <a:t>Robust</a:t>
                </a: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 partner ecosystem</a:t>
                </a:r>
              </a:p>
            </p:txBody>
          </p:sp>
        </p:grpSp>
        <p:grpSp>
          <p:nvGrpSpPr>
            <p:cNvPr id="25" name="Group 24">
              <a:extLst>
                <a:ext uri="{FF2B5EF4-FFF2-40B4-BE49-F238E27FC236}">
                  <a16:creationId xmlns:a16="http://schemas.microsoft.com/office/drawing/2014/main" id="{29FFAFF8-9A52-4F4D-A602-8FF5C2A76443}"/>
                </a:ext>
              </a:extLst>
            </p:cNvPr>
            <p:cNvGrpSpPr/>
            <p:nvPr/>
          </p:nvGrpSpPr>
          <p:grpSpPr>
            <a:xfrm>
              <a:off x="5009175" y="2141178"/>
              <a:ext cx="2177434" cy="1791819"/>
              <a:chOff x="5102988" y="2141178"/>
              <a:chExt cx="2177434" cy="1791819"/>
            </a:xfrm>
          </p:grpSpPr>
          <p:sp>
            <p:nvSpPr>
              <p:cNvPr id="84" name="Rectangle 83">
                <a:extLst>
                  <a:ext uri="{FF2B5EF4-FFF2-40B4-BE49-F238E27FC236}">
                    <a16:creationId xmlns:a16="http://schemas.microsoft.com/office/drawing/2014/main" id="{99BCB419-D53A-457D-88BF-7CF7A82253D9}"/>
                  </a:ext>
                </a:extLst>
              </p:cNvPr>
              <p:cNvSpPr>
                <a:spLocks/>
              </p:cNvSpPr>
              <p:nvPr/>
            </p:nvSpPr>
            <p:spPr bwMode="auto">
              <a:xfrm>
                <a:off x="5102988" y="3148558"/>
                <a:ext cx="2177434" cy="78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Trusted, global</a:t>
                </a:r>
                <a:b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b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security commitment</a:t>
                </a:r>
              </a:p>
            </p:txBody>
          </p:sp>
          <p:grpSp>
            <p:nvGrpSpPr>
              <p:cNvPr id="16" name="Group 15">
                <a:extLst>
                  <a:ext uri="{FF2B5EF4-FFF2-40B4-BE49-F238E27FC236}">
                    <a16:creationId xmlns:a16="http://schemas.microsoft.com/office/drawing/2014/main" id="{5FB5D795-4BF4-40D8-B649-79FE6DCDF875}"/>
                  </a:ext>
                </a:extLst>
              </p:cNvPr>
              <p:cNvGrpSpPr/>
              <p:nvPr/>
            </p:nvGrpSpPr>
            <p:grpSpPr>
              <a:xfrm>
                <a:off x="5775653" y="2141178"/>
                <a:ext cx="832104" cy="832104"/>
                <a:chOff x="-741315" y="2127760"/>
                <a:chExt cx="832104" cy="832104"/>
              </a:xfrm>
            </p:grpSpPr>
            <p:grpSp>
              <p:nvGrpSpPr>
                <p:cNvPr id="118" name="Group 117">
                  <a:extLst>
                    <a:ext uri="{FF2B5EF4-FFF2-40B4-BE49-F238E27FC236}">
                      <a16:creationId xmlns:a16="http://schemas.microsoft.com/office/drawing/2014/main" id="{A2EAA8A5-1695-4D16-9D51-FACD7D5CFF77}"/>
                    </a:ext>
                  </a:extLst>
                </p:cNvPr>
                <p:cNvGrpSpPr>
                  <a:grpSpLocks/>
                </p:cNvGrpSpPr>
                <p:nvPr/>
              </p:nvGrpSpPr>
              <p:grpSpPr>
                <a:xfrm>
                  <a:off x="-741315" y="2127760"/>
                  <a:ext cx="832104" cy="832104"/>
                  <a:chOff x="444197" y="1804995"/>
                  <a:chExt cx="832105" cy="832105"/>
                </a:xfrm>
              </p:grpSpPr>
              <p:sp>
                <p:nvSpPr>
                  <p:cNvPr id="126" name="Oval 125">
                    <a:extLst>
                      <a:ext uri="{FF2B5EF4-FFF2-40B4-BE49-F238E27FC236}">
                        <a16:creationId xmlns:a16="http://schemas.microsoft.com/office/drawing/2014/main" id="{69D87D44-527E-4940-9786-0FAEDB2E493B}"/>
                      </a:ext>
                    </a:extLst>
                  </p:cNvPr>
                  <p:cNvSpPr>
                    <a:spLocks/>
                  </p:cNvSpPr>
                  <p:nvPr/>
                </p:nvSpPr>
                <p:spPr bwMode="auto">
                  <a:xfrm>
                    <a:off x="444197" y="1804995"/>
                    <a:ext cx="832105" cy="832105"/>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7" name="Oval 126">
                    <a:extLst>
                      <a:ext uri="{FF2B5EF4-FFF2-40B4-BE49-F238E27FC236}">
                        <a16:creationId xmlns:a16="http://schemas.microsoft.com/office/drawing/2014/main" id="{C04A508C-A43B-46C4-9AB5-70C989191AEB}"/>
                      </a:ext>
                    </a:extLst>
                  </p:cNvPr>
                  <p:cNvSpPr>
                    <a:spLocks/>
                  </p:cNvSpPr>
                  <p:nvPr/>
                </p:nvSpPr>
                <p:spPr bwMode="auto">
                  <a:xfrm>
                    <a:off x="486557" y="1847355"/>
                    <a:ext cx="747385" cy="747385"/>
                  </a:xfrm>
                  <a:prstGeom prst="ellipse">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23" name="Group 122">
                  <a:extLst>
                    <a:ext uri="{FF2B5EF4-FFF2-40B4-BE49-F238E27FC236}">
                      <a16:creationId xmlns:a16="http://schemas.microsoft.com/office/drawing/2014/main" id="{3ED8E477-B2D2-4675-9CB4-F5DC72B276A1}"/>
                    </a:ext>
                  </a:extLst>
                </p:cNvPr>
                <p:cNvGrpSpPr>
                  <a:grpSpLocks noChangeAspect="1"/>
                </p:cNvGrpSpPr>
                <p:nvPr/>
              </p:nvGrpSpPr>
              <p:grpSpPr>
                <a:xfrm>
                  <a:off x="-546839" y="2323045"/>
                  <a:ext cx="443152" cy="441535"/>
                  <a:chOff x="6670378" y="3761568"/>
                  <a:chExt cx="455838" cy="454178"/>
                </a:xfrm>
              </p:grpSpPr>
              <p:sp>
                <p:nvSpPr>
                  <p:cNvPr id="124" name="Freeform: Shape 100">
                    <a:extLst>
                      <a:ext uri="{FF2B5EF4-FFF2-40B4-BE49-F238E27FC236}">
                        <a16:creationId xmlns:a16="http://schemas.microsoft.com/office/drawing/2014/main" id="{88675E3C-D750-4B9A-8333-61857DDA40AB}"/>
                      </a:ext>
                    </a:extLst>
                  </p:cNvPr>
                  <p:cNvSpPr/>
                  <p:nvPr/>
                </p:nvSpPr>
                <p:spPr>
                  <a:xfrm>
                    <a:off x="6670378" y="3787559"/>
                    <a:ext cx="455838" cy="406380"/>
                  </a:xfrm>
                  <a:custGeom>
                    <a:avLst/>
                    <a:gdLst>
                      <a:gd name="connsiteX0" fmla="*/ 339939 w 455838"/>
                      <a:gd name="connsiteY0" fmla="*/ 339463 h 406380"/>
                      <a:gd name="connsiteX1" fmla="*/ 348313 w 455838"/>
                      <a:gd name="connsiteY1" fmla="*/ 345861 h 406380"/>
                      <a:gd name="connsiteX2" fmla="*/ 365061 w 455838"/>
                      <a:gd name="connsiteY2" fmla="*/ 345861 h 406380"/>
                      <a:gd name="connsiteX3" fmla="*/ 430787 w 455838"/>
                      <a:gd name="connsiteY3" fmla="*/ 345861 h 406380"/>
                      <a:gd name="connsiteX4" fmla="*/ 443743 w 455838"/>
                      <a:gd name="connsiteY4" fmla="*/ 356605 h 406380"/>
                      <a:gd name="connsiteX5" fmla="*/ 432367 w 455838"/>
                      <a:gd name="connsiteY5" fmla="*/ 368929 h 406380"/>
                      <a:gd name="connsiteX6" fmla="*/ 421071 w 455838"/>
                      <a:gd name="connsiteY6" fmla="*/ 369719 h 406380"/>
                      <a:gd name="connsiteX7" fmla="*/ 342783 w 455838"/>
                      <a:gd name="connsiteY7" fmla="*/ 369719 h 406380"/>
                      <a:gd name="connsiteX8" fmla="*/ 333856 w 455838"/>
                      <a:gd name="connsiteY8" fmla="*/ 375723 h 406380"/>
                      <a:gd name="connsiteX9" fmla="*/ 343099 w 455838"/>
                      <a:gd name="connsiteY9" fmla="*/ 382280 h 406380"/>
                      <a:gd name="connsiteX10" fmla="*/ 393895 w 455838"/>
                      <a:gd name="connsiteY10" fmla="*/ 382359 h 406380"/>
                      <a:gd name="connsiteX11" fmla="*/ 406140 w 455838"/>
                      <a:gd name="connsiteY11" fmla="*/ 384097 h 406380"/>
                      <a:gd name="connsiteX12" fmla="*/ 413092 w 455838"/>
                      <a:gd name="connsiteY12" fmla="*/ 393972 h 406380"/>
                      <a:gd name="connsiteX13" fmla="*/ 406219 w 455838"/>
                      <a:gd name="connsiteY13" fmla="*/ 404478 h 406380"/>
                      <a:gd name="connsiteX14" fmla="*/ 395159 w 455838"/>
                      <a:gd name="connsiteY14" fmla="*/ 406216 h 406380"/>
                      <a:gd name="connsiteX15" fmla="*/ 332987 w 455838"/>
                      <a:gd name="connsiteY15" fmla="*/ 406295 h 406380"/>
                      <a:gd name="connsiteX16" fmla="*/ 271448 w 455838"/>
                      <a:gd name="connsiteY16" fmla="*/ 406216 h 406380"/>
                      <a:gd name="connsiteX17" fmla="*/ 226418 w 455838"/>
                      <a:gd name="connsiteY17" fmla="*/ 392866 h 406380"/>
                      <a:gd name="connsiteX18" fmla="*/ 211962 w 455838"/>
                      <a:gd name="connsiteY18" fmla="*/ 379357 h 406380"/>
                      <a:gd name="connsiteX19" fmla="*/ 172384 w 455838"/>
                      <a:gd name="connsiteY19" fmla="*/ 379357 h 406380"/>
                      <a:gd name="connsiteX20" fmla="*/ 172384 w 455838"/>
                      <a:gd name="connsiteY20" fmla="*/ 281715 h 406380"/>
                      <a:gd name="connsiteX21" fmla="*/ 211804 w 455838"/>
                      <a:gd name="connsiteY21" fmla="*/ 281715 h 406380"/>
                      <a:gd name="connsiteX22" fmla="*/ 211804 w 455838"/>
                      <a:gd name="connsiteY22" fmla="*/ 281715 h 406380"/>
                      <a:gd name="connsiteX23" fmla="*/ 237715 w 455838"/>
                      <a:gd name="connsiteY23" fmla="*/ 258015 h 406380"/>
                      <a:gd name="connsiteX24" fmla="*/ 295542 w 455838"/>
                      <a:gd name="connsiteY24" fmla="*/ 224836 h 406380"/>
                      <a:gd name="connsiteX25" fmla="*/ 295542 w 455838"/>
                      <a:gd name="connsiteY25" fmla="*/ 259200 h 406380"/>
                      <a:gd name="connsiteX26" fmla="*/ 291355 w 455838"/>
                      <a:gd name="connsiteY26" fmla="*/ 267495 h 406380"/>
                      <a:gd name="connsiteX27" fmla="*/ 300282 w 455838"/>
                      <a:gd name="connsiteY27" fmla="*/ 272235 h 406380"/>
                      <a:gd name="connsiteX28" fmla="*/ 423994 w 455838"/>
                      <a:gd name="connsiteY28" fmla="*/ 272235 h 406380"/>
                      <a:gd name="connsiteX29" fmla="*/ 437107 w 455838"/>
                      <a:gd name="connsiteY29" fmla="*/ 281083 h 406380"/>
                      <a:gd name="connsiteX30" fmla="*/ 432604 w 455838"/>
                      <a:gd name="connsiteY30" fmla="*/ 293565 h 406380"/>
                      <a:gd name="connsiteX31" fmla="*/ 421861 w 455838"/>
                      <a:gd name="connsiteY31" fmla="*/ 296092 h 406380"/>
                      <a:gd name="connsiteX32" fmla="*/ 351947 w 455838"/>
                      <a:gd name="connsiteY32" fmla="*/ 296171 h 406380"/>
                      <a:gd name="connsiteX33" fmla="*/ 347760 w 455838"/>
                      <a:gd name="connsiteY33" fmla="*/ 296171 h 406380"/>
                      <a:gd name="connsiteX34" fmla="*/ 339860 w 455838"/>
                      <a:gd name="connsiteY34" fmla="*/ 302175 h 406380"/>
                      <a:gd name="connsiteX35" fmla="*/ 348076 w 455838"/>
                      <a:gd name="connsiteY35" fmla="*/ 308653 h 406380"/>
                      <a:gd name="connsiteX36" fmla="*/ 441294 w 455838"/>
                      <a:gd name="connsiteY36" fmla="*/ 308653 h 406380"/>
                      <a:gd name="connsiteX37" fmla="*/ 455672 w 455838"/>
                      <a:gd name="connsiteY37" fmla="*/ 318449 h 406380"/>
                      <a:gd name="connsiteX38" fmla="*/ 442874 w 455838"/>
                      <a:gd name="connsiteY38" fmla="*/ 332590 h 406380"/>
                      <a:gd name="connsiteX39" fmla="*/ 353211 w 455838"/>
                      <a:gd name="connsiteY39" fmla="*/ 332590 h 406380"/>
                      <a:gd name="connsiteX40" fmla="*/ 348471 w 455838"/>
                      <a:gd name="connsiteY40" fmla="*/ 332590 h 406380"/>
                      <a:gd name="connsiteX41" fmla="*/ 339939 w 455838"/>
                      <a:gd name="connsiteY41" fmla="*/ 339463 h 406380"/>
                      <a:gd name="connsiteX42" fmla="*/ 155715 w 455838"/>
                      <a:gd name="connsiteY42" fmla="*/ 134067 h 406380"/>
                      <a:gd name="connsiteX43" fmla="*/ 164642 w 455838"/>
                      <a:gd name="connsiteY43" fmla="*/ 138807 h 406380"/>
                      <a:gd name="connsiteX44" fmla="*/ 160455 w 455838"/>
                      <a:gd name="connsiteY44" fmla="*/ 147101 h 406380"/>
                      <a:gd name="connsiteX45" fmla="*/ 160455 w 455838"/>
                      <a:gd name="connsiteY45" fmla="*/ 181466 h 406380"/>
                      <a:gd name="connsiteX46" fmla="*/ 218282 w 455838"/>
                      <a:gd name="connsiteY46" fmla="*/ 148207 h 406380"/>
                      <a:gd name="connsiteX47" fmla="*/ 244193 w 455838"/>
                      <a:gd name="connsiteY47" fmla="*/ 124508 h 406380"/>
                      <a:gd name="connsiteX48" fmla="*/ 244193 w 455838"/>
                      <a:gd name="connsiteY48" fmla="*/ 124508 h 406380"/>
                      <a:gd name="connsiteX49" fmla="*/ 283613 w 455838"/>
                      <a:gd name="connsiteY49" fmla="*/ 124508 h 406380"/>
                      <a:gd name="connsiteX50" fmla="*/ 283613 w 455838"/>
                      <a:gd name="connsiteY50" fmla="*/ 27024 h 406380"/>
                      <a:gd name="connsiteX51" fmla="*/ 243956 w 455838"/>
                      <a:gd name="connsiteY51" fmla="*/ 27024 h 406380"/>
                      <a:gd name="connsiteX52" fmla="*/ 229499 w 455838"/>
                      <a:gd name="connsiteY52" fmla="*/ 13515 h 406380"/>
                      <a:gd name="connsiteX53" fmla="*/ 184470 w 455838"/>
                      <a:gd name="connsiteY53" fmla="*/ 164 h 406380"/>
                      <a:gd name="connsiteX54" fmla="*/ 122930 w 455838"/>
                      <a:gd name="connsiteY54" fmla="*/ 85 h 406380"/>
                      <a:gd name="connsiteX55" fmla="*/ 60759 w 455838"/>
                      <a:gd name="connsiteY55" fmla="*/ 164 h 406380"/>
                      <a:gd name="connsiteX56" fmla="*/ 49699 w 455838"/>
                      <a:gd name="connsiteY56" fmla="*/ 1902 h 406380"/>
                      <a:gd name="connsiteX57" fmla="*/ 42826 w 455838"/>
                      <a:gd name="connsiteY57" fmla="*/ 12409 h 406380"/>
                      <a:gd name="connsiteX58" fmla="*/ 49778 w 455838"/>
                      <a:gd name="connsiteY58" fmla="*/ 22284 h 406380"/>
                      <a:gd name="connsiteX59" fmla="*/ 62023 w 455838"/>
                      <a:gd name="connsiteY59" fmla="*/ 24101 h 406380"/>
                      <a:gd name="connsiteX60" fmla="*/ 112819 w 455838"/>
                      <a:gd name="connsiteY60" fmla="*/ 24180 h 406380"/>
                      <a:gd name="connsiteX61" fmla="*/ 122062 w 455838"/>
                      <a:gd name="connsiteY61" fmla="*/ 30737 h 406380"/>
                      <a:gd name="connsiteX62" fmla="*/ 113135 w 455838"/>
                      <a:gd name="connsiteY62" fmla="*/ 36741 h 406380"/>
                      <a:gd name="connsiteX63" fmla="*/ 34847 w 455838"/>
                      <a:gd name="connsiteY63" fmla="*/ 36741 h 406380"/>
                      <a:gd name="connsiteX64" fmla="*/ 23550 w 455838"/>
                      <a:gd name="connsiteY64" fmla="*/ 37531 h 406380"/>
                      <a:gd name="connsiteX65" fmla="*/ 12175 w 455838"/>
                      <a:gd name="connsiteY65" fmla="*/ 49854 h 406380"/>
                      <a:gd name="connsiteX66" fmla="*/ 25130 w 455838"/>
                      <a:gd name="connsiteY66" fmla="*/ 60598 h 406380"/>
                      <a:gd name="connsiteX67" fmla="*/ 90857 w 455838"/>
                      <a:gd name="connsiteY67" fmla="*/ 60598 h 406380"/>
                      <a:gd name="connsiteX68" fmla="*/ 107605 w 455838"/>
                      <a:gd name="connsiteY68" fmla="*/ 60598 h 406380"/>
                      <a:gd name="connsiteX69" fmla="*/ 115979 w 455838"/>
                      <a:gd name="connsiteY69" fmla="*/ 66918 h 406380"/>
                      <a:gd name="connsiteX70" fmla="*/ 107447 w 455838"/>
                      <a:gd name="connsiteY70" fmla="*/ 73712 h 406380"/>
                      <a:gd name="connsiteX71" fmla="*/ 102628 w 455838"/>
                      <a:gd name="connsiteY71" fmla="*/ 73712 h 406380"/>
                      <a:gd name="connsiteX72" fmla="*/ 12965 w 455838"/>
                      <a:gd name="connsiteY72" fmla="*/ 73712 h 406380"/>
                      <a:gd name="connsiteX73" fmla="*/ 167 w 455838"/>
                      <a:gd name="connsiteY73" fmla="*/ 87853 h 406380"/>
                      <a:gd name="connsiteX74" fmla="*/ 14466 w 455838"/>
                      <a:gd name="connsiteY74" fmla="*/ 97648 h 406380"/>
                      <a:gd name="connsiteX75" fmla="*/ 107684 w 455838"/>
                      <a:gd name="connsiteY75" fmla="*/ 97648 h 406380"/>
                      <a:gd name="connsiteX76" fmla="*/ 115900 w 455838"/>
                      <a:gd name="connsiteY76" fmla="*/ 104126 h 406380"/>
                      <a:gd name="connsiteX77" fmla="*/ 108000 w 455838"/>
                      <a:gd name="connsiteY77" fmla="*/ 110130 h 406380"/>
                      <a:gd name="connsiteX78" fmla="*/ 103813 w 455838"/>
                      <a:gd name="connsiteY78" fmla="*/ 110130 h 406380"/>
                      <a:gd name="connsiteX79" fmla="*/ 33899 w 455838"/>
                      <a:gd name="connsiteY79" fmla="*/ 110209 h 406380"/>
                      <a:gd name="connsiteX80" fmla="*/ 23155 w 455838"/>
                      <a:gd name="connsiteY80" fmla="*/ 112737 h 406380"/>
                      <a:gd name="connsiteX81" fmla="*/ 18653 w 455838"/>
                      <a:gd name="connsiteY81" fmla="*/ 125219 h 406380"/>
                      <a:gd name="connsiteX82" fmla="*/ 31766 w 455838"/>
                      <a:gd name="connsiteY82" fmla="*/ 134067 h 406380"/>
                      <a:gd name="connsiteX83" fmla="*/ 155715 w 455838"/>
                      <a:gd name="connsiteY83" fmla="*/ 134067 h 40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55838" h="406380">
                        <a:moveTo>
                          <a:pt x="339939" y="339463"/>
                        </a:moveTo>
                        <a:cubicBezTo>
                          <a:pt x="340018" y="344440"/>
                          <a:pt x="343889" y="345861"/>
                          <a:pt x="348313" y="345861"/>
                        </a:cubicBezTo>
                        <a:cubicBezTo>
                          <a:pt x="353922" y="345782"/>
                          <a:pt x="359452" y="345861"/>
                          <a:pt x="365061" y="345861"/>
                        </a:cubicBezTo>
                        <a:cubicBezTo>
                          <a:pt x="386943" y="345861"/>
                          <a:pt x="408905" y="345861"/>
                          <a:pt x="430787" y="345861"/>
                        </a:cubicBezTo>
                        <a:cubicBezTo>
                          <a:pt x="438845" y="345861"/>
                          <a:pt x="443269" y="349653"/>
                          <a:pt x="443743" y="356605"/>
                        </a:cubicBezTo>
                        <a:cubicBezTo>
                          <a:pt x="444217" y="363873"/>
                          <a:pt x="440741" y="367744"/>
                          <a:pt x="432367" y="368929"/>
                        </a:cubicBezTo>
                        <a:cubicBezTo>
                          <a:pt x="428654" y="369482"/>
                          <a:pt x="424863" y="369719"/>
                          <a:pt x="421071" y="369719"/>
                        </a:cubicBezTo>
                        <a:cubicBezTo>
                          <a:pt x="395001" y="369798"/>
                          <a:pt x="368853" y="369798"/>
                          <a:pt x="342783" y="369719"/>
                        </a:cubicBezTo>
                        <a:cubicBezTo>
                          <a:pt x="338359" y="369719"/>
                          <a:pt x="333856" y="369719"/>
                          <a:pt x="333856" y="375723"/>
                        </a:cubicBezTo>
                        <a:cubicBezTo>
                          <a:pt x="333856" y="381806"/>
                          <a:pt x="338438" y="382280"/>
                          <a:pt x="343099" y="382280"/>
                        </a:cubicBezTo>
                        <a:cubicBezTo>
                          <a:pt x="360005" y="382280"/>
                          <a:pt x="376989" y="382122"/>
                          <a:pt x="393895" y="382359"/>
                        </a:cubicBezTo>
                        <a:cubicBezTo>
                          <a:pt x="398003" y="382438"/>
                          <a:pt x="402111" y="383228"/>
                          <a:pt x="406140" y="384097"/>
                        </a:cubicBezTo>
                        <a:cubicBezTo>
                          <a:pt x="411196" y="385282"/>
                          <a:pt x="413092" y="389232"/>
                          <a:pt x="413092" y="393972"/>
                        </a:cubicBezTo>
                        <a:cubicBezTo>
                          <a:pt x="413171" y="398869"/>
                          <a:pt x="411591" y="403135"/>
                          <a:pt x="406219" y="404478"/>
                        </a:cubicBezTo>
                        <a:cubicBezTo>
                          <a:pt x="402585" y="405347"/>
                          <a:pt x="398872" y="406137"/>
                          <a:pt x="395159" y="406216"/>
                        </a:cubicBezTo>
                        <a:cubicBezTo>
                          <a:pt x="374462" y="406374"/>
                          <a:pt x="353764" y="406295"/>
                          <a:pt x="332987" y="406295"/>
                        </a:cubicBezTo>
                        <a:cubicBezTo>
                          <a:pt x="312448" y="406295"/>
                          <a:pt x="291908" y="406532"/>
                          <a:pt x="271448" y="406216"/>
                        </a:cubicBezTo>
                        <a:cubicBezTo>
                          <a:pt x="255253" y="405979"/>
                          <a:pt x="240006" y="402108"/>
                          <a:pt x="226418" y="392866"/>
                        </a:cubicBezTo>
                        <a:cubicBezTo>
                          <a:pt x="220652" y="388995"/>
                          <a:pt x="215833" y="384413"/>
                          <a:pt x="211962" y="379357"/>
                        </a:cubicBezTo>
                        <a:lnTo>
                          <a:pt x="172384" y="379357"/>
                        </a:lnTo>
                        <a:lnTo>
                          <a:pt x="172384" y="281715"/>
                        </a:lnTo>
                        <a:lnTo>
                          <a:pt x="211804" y="281715"/>
                        </a:lnTo>
                        <a:lnTo>
                          <a:pt x="211804" y="281715"/>
                        </a:lnTo>
                        <a:cubicBezTo>
                          <a:pt x="218203" y="272156"/>
                          <a:pt x="227208" y="264414"/>
                          <a:pt x="237715" y="258015"/>
                        </a:cubicBezTo>
                        <a:cubicBezTo>
                          <a:pt x="256754" y="246481"/>
                          <a:pt x="276108" y="235580"/>
                          <a:pt x="295542" y="224836"/>
                        </a:cubicBezTo>
                        <a:lnTo>
                          <a:pt x="295542" y="259200"/>
                        </a:lnTo>
                        <a:cubicBezTo>
                          <a:pt x="293251" y="261254"/>
                          <a:pt x="291118" y="264888"/>
                          <a:pt x="291355" y="267495"/>
                        </a:cubicBezTo>
                        <a:cubicBezTo>
                          <a:pt x="291750" y="272156"/>
                          <a:pt x="296490" y="272235"/>
                          <a:pt x="300282" y="272235"/>
                        </a:cubicBezTo>
                        <a:cubicBezTo>
                          <a:pt x="341519" y="272235"/>
                          <a:pt x="382756" y="272235"/>
                          <a:pt x="423994" y="272235"/>
                        </a:cubicBezTo>
                        <a:cubicBezTo>
                          <a:pt x="431577" y="272235"/>
                          <a:pt x="435211" y="274842"/>
                          <a:pt x="437107" y="281083"/>
                        </a:cubicBezTo>
                        <a:cubicBezTo>
                          <a:pt x="438766" y="286376"/>
                          <a:pt x="436870" y="290958"/>
                          <a:pt x="432604" y="293565"/>
                        </a:cubicBezTo>
                        <a:cubicBezTo>
                          <a:pt x="429602" y="295460"/>
                          <a:pt x="425495" y="296092"/>
                          <a:pt x="421861" y="296092"/>
                        </a:cubicBezTo>
                        <a:cubicBezTo>
                          <a:pt x="398556" y="296329"/>
                          <a:pt x="375252" y="296171"/>
                          <a:pt x="351947" y="296171"/>
                        </a:cubicBezTo>
                        <a:cubicBezTo>
                          <a:pt x="350525" y="296171"/>
                          <a:pt x="349182" y="296171"/>
                          <a:pt x="347760" y="296171"/>
                        </a:cubicBezTo>
                        <a:cubicBezTo>
                          <a:pt x="343573" y="296171"/>
                          <a:pt x="339781" y="297356"/>
                          <a:pt x="339860" y="302175"/>
                        </a:cubicBezTo>
                        <a:cubicBezTo>
                          <a:pt x="339860" y="307152"/>
                          <a:pt x="343494" y="308653"/>
                          <a:pt x="348076" y="308653"/>
                        </a:cubicBezTo>
                        <a:cubicBezTo>
                          <a:pt x="379122" y="308574"/>
                          <a:pt x="410248" y="308574"/>
                          <a:pt x="441294" y="308653"/>
                        </a:cubicBezTo>
                        <a:cubicBezTo>
                          <a:pt x="449431" y="308653"/>
                          <a:pt x="454724" y="312366"/>
                          <a:pt x="455672" y="318449"/>
                        </a:cubicBezTo>
                        <a:cubicBezTo>
                          <a:pt x="456857" y="326665"/>
                          <a:pt x="451643" y="332590"/>
                          <a:pt x="442874" y="332590"/>
                        </a:cubicBezTo>
                        <a:cubicBezTo>
                          <a:pt x="413013" y="332669"/>
                          <a:pt x="383072" y="332590"/>
                          <a:pt x="353211" y="332590"/>
                        </a:cubicBezTo>
                        <a:cubicBezTo>
                          <a:pt x="351631" y="332590"/>
                          <a:pt x="350051" y="332590"/>
                          <a:pt x="348471" y="332590"/>
                        </a:cubicBezTo>
                        <a:cubicBezTo>
                          <a:pt x="343731" y="332590"/>
                          <a:pt x="339860" y="334091"/>
                          <a:pt x="339939" y="339463"/>
                        </a:cubicBezTo>
                        <a:close/>
                        <a:moveTo>
                          <a:pt x="155715" y="134067"/>
                        </a:moveTo>
                        <a:cubicBezTo>
                          <a:pt x="159586" y="134067"/>
                          <a:pt x="164326" y="134225"/>
                          <a:pt x="164642" y="138807"/>
                        </a:cubicBezTo>
                        <a:cubicBezTo>
                          <a:pt x="164879" y="141493"/>
                          <a:pt x="162746" y="145126"/>
                          <a:pt x="160455" y="147101"/>
                        </a:cubicBezTo>
                        <a:lnTo>
                          <a:pt x="160455" y="181466"/>
                        </a:lnTo>
                        <a:cubicBezTo>
                          <a:pt x="179888" y="170643"/>
                          <a:pt x="199322" y="159820"/>
                          <a:pt x="218282" y="148207"/>
                        </a:cubicBezTo>
                        <a:cubicBezTo>
                          <a:pt x="228788" y="141809"/>
                          <a:pt x="237794" y="134067"/>
                          <a:pt x="244193" y="124508"/>
                        </a:cubicBezTo>
                        <a:lnTo>
                          <a:pt x="244193" y="124508"/>
                        </a:lnTo>
                        <a:lnTo>
                          <a:pt x="283613" y="124508"/>
                        </a:lnTo>
                        <a:lnTo>
                          <a:pt x="283613" y="27024"/>
                        </a:lnTo>
                        <a:lnTo>
                          <a:pt x="243956" y="27024"/>
                        </a:lnTo>
                        <a:cubicBezTo>
                          <a:pt x="240085" y="21889"/>
                          <a:pt x="235266" y="17386"/>
                          <a:pt x="229499" y="13515"/>
                        </a:cubicBezTo>
                        <a:cubicBezTo>
                          <a:pt x="215912" y="4272"/>
                          <a:pt x="200586" y="401"/>
                          <a:pt x="184470" y="164"/>
                        </a:cubicBezTo>
                        <a:cubicBezTo>
                          <a:pt x="163931" y="-152"/>
                          <a:pt x="143470" y="85"/>
                          <a:pt x="122930" y="85"/>
                        </a:cubicBezTo>
                        <a:cubicBezTo>
                          <a:pt x="102233" y="85"/>
                          <a:pt x="81535" y="6"/>
                          <a:pt x="60759" y="164"/>
                        </a:cubicBezTo>
                        <a:cubicBezTo>
                          <a:pt x="57046" y="164"/>
                          <a:pt x="53333" y="954"/>
                          <a:pt x="49699" y="1902"/>
                        </a:cubicBezTo>
                        <a:cubicBezTo>
                          <a:pt x="44327" y="3245"/>
                          <a:pt x="42747" y="7511"/>
                          <a:pt x="42826" y="12409"/>
                        </a:cubicBezTo>
                        <a:cubicBezTo>
                          <a:pt x="42905" y="17149"/>
                          <a:pt x="44801" y="21099"/>
                          <a:pt x="49778" y="22284"/>
                        </a:cubicBezTo>
                        <a:cubicBezTo>
                          <a:pt x="53807" y="23232"/>
                          <a:pt x="57915" y="24022"/>
                          <a:pt x="62023" y="24101"/>
                        </a:cubicBezTo>
                        <a:cubicBezTo>
                          <a:pt x="78928" y="24259"/>
                          <a:pt x="95913" y="24180"/>
                          <a:pt x="112819" y="24180"/>
                        </a:cubicBezTo>
                        <a:cubicBezTo>
                          <a:pt x="117480" y="24180"/>
                          <a:pt x="122062" y="24575"/>
                          <a:pt x="122062" y="30737"/>
                        </a:cubicBezTo>
                        <a:cubicBezTo>
                          <a:pt x="122062" y="36741"/>
                          <a:pt x="117559" y="36741"/>
                          <a:pt x="113135" y="36741"/>
                        </a:cubicBezTo>
                        <a:cubicBezTo>
                          <a:pt x="87065" y="36741"/>
                          <a:pt x="60917" y="36662"/>
                          <a:pt x="34847" y="36741"/>
                        </a:cubicBezTo>
                        <a:cubicBezTo>
                          <a:pt x="31055" y="36741"/>
                          <a:pt x="27263" y="36978"/>
                          <a:pt x="23550" y="37531"/>
                        </a:cubicBezTo>
                        <a:cubicBezTo>
                          <a:pt x="15177" y="38716"/>
                          <a:pt x="11701" y="42586"/>
                          <a:pt x="12175" y="49854"/>
                        </a:cubicBezTo>
                        <a:cubicBezTo>
                          <a:pt x="12570" y="56806"/>
                          <a:pt x="17073" y="60598"/>
                          <a:pt x="25130" y="60598"/>
                        </a:cubicBezTo>
                        <a:cubicBezTo>
                          <a:pt x="47013" y="60598"/>
                          <a:pt x="68975" y="60598"/>
                          <a:pt x="90857" y="60598"/>
                        </a:cubicBezTo>
                        <a:cubicBezTo>
                          <a:pt x="96466" y="60598"/>
                          <a:pt x="101996" y="60598"/>
                          <a:pt x="107605" y="60598"/>
                        </a:cubicBezTo>
                        <a:cubicBezTo>
                          <a:pt x="112108" y="60598"/>
                          <a:pt x="115900" y="61941"/>
                          <a:pt x="115979" y="66918"/>
                        </a:cubicBezTo>
                        <a:cubicBezTo>
                          <a:pt x="116058" y="72290"/>
                          <a:pt x="112187" y="73791"/>
                          <a:pt x="107447" y="73712"/>
                        </a:cubicBezTo>
                        <a:cubicBezTo>
                          <a:pt x="105867" y="73633"/>
                          <a:pt x="104287" y="73712"/>
                          <a:pt x="102628" y="73712"/>
                        </a:cubicBezTo>
                        <a:cubicBezTo>
                          <a:pt x="72766" y="73712"/>
                          <a:pt x="42905" y="73712"/>
                          <a:pt x="12965" y="73712"/>
                        </a:cubicBezTo>
                        <a:cubicBezTo>
                          <a:pt x="4196" y="73712"/>
                          <a:pt x="-1018" y="79637"/>
                          <a:pt x="167" y="87853"/>
                        </a:cubicBezTo>
                        <a:cubicBezTo>
                          <a:pt x="1036" y="93935"/>
                          <a:pt x="6329" y="97648"/>
                          <a:pt x="14466" y="97648"/>
                        </a:cubicBezTo>
                        <a:cubicBezTo>
                          <a:pt x="45512" y="97648"/>
                          <a:pt x="76637" y="97648"/>
                          <a:pt x="107684" y="97648"/>
                        </a:cubicBezTo>
                        <a:cubicBezTo>
                          <a:pt x="112266" y="97648"/>
                          <a:pt x="115900" y="99228"/>
                          <a:pt x="115900" y="104126"/>
                        </a:cubicBezTo>
                        <a:cubicBezTo>
                          <a:pt x="115900" y="108945"/>
                          <a:pt x="112187" y="110209"/>
                          <a:pt x="108000" y="110130"/>
                        </a:cubicBezTo>
                        <a:cubicBezTo>
                          <a:pt x="106578" y="110130"/>
                          <a:pt x="105235" y="110130"/>
                          <a:pt x="103813" y="110130"/>
                        </a:cubicBezTo>
                        <a:cubicBezTo>
                          <a:pt x="80508" y="110130"/>
                          <a:pt x="57204" y="110051"/>
                          <a:pt x="33899" y="110209"/>
                        </a:cubicBezTo>
                        <a:cubicBezTo>
                          <a:pt x="30265" y="110209"/>
                          <a:pt x="26157" y="110920"/>
                          <a:pt x="23155" y="112737"/>
                        </a:cubicBezTo>
                        <a:cubicBezTo>
                          <a:pt x="18890" y="115423"/>
                          <a:pt x="16994" y="119926"/>
                          <a:pt x="18653" y="125219"/>
                        </a:cubicBezTo>
                        <a:cubicBezTo>
                          <a:pt x="20549" y="131460"/>
                          <a:pt x="24182" y="134067"/>
                          <a:pt x="31766" y="134067"/>
                        </a:cubicBezTo>
                        <a:cubicBezTo>
                          <a:pt x="73240" y="134067"/>
                          <a:pt x="114478" y="134067"/>
                          <a:pt x="155715" y="134067"/>
                        </a:cubicBezTo>
                        <a:close/>
                      </a:path>
                    </a:pathLst>
                  </a:custGeom>
                  <a:solidFill>
                    <a:srgbClr val="0078D4"/>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5" name="Freeform: Shape 101">
                    <a:extLst>
                      <a:ext uri="{FF2B5EF4-FFF2-40B4-BE49-F238E27FC236}">
                        <a16:creationId xmlns:a16="http://schemas.microsoft.com/office/drawing/2014/main" id="{CCED4EBB-8C27-4F6F-AED1-92451FA46749}"/>
                      </a:ext>
                    </a:extLst>
                  </p:cNvPr>
                  <p:cNvSpPr/>
                  <p:nvPr/>
                </p:nvSpPr>
                <p:spPr>
                  <a:xfrm>
                    <a:off x="6695820" y="3761568"/>
                    <a:ext cx="403378" cy="454178"/>
                  </a:xfrm>
                  <a:custGeom>
                    <a:avLst/>
                    <a:gdLst>
                      <a:gd name="connsiteX0" fmla="*/ 256198 w 403378"/>
                      <a:gd name="connsiteY0" fmla="*/ 160376 h 454179"/>
                      <a:gd name="connsiteX1" fmla="*/ 264493 w 403378"/>
                      <a:gd name="connsiteY1" fmla="*/ 164563 h 454179"/>
                      <a:gd name="connsiteX2" fmla="*/ 269233 w 403378"/>
                      <a:gd name="connsiteY2" fmla="*/ 155557 h 454179"/>
                      <a:gd name="connsiteX3" fmla="*/ 269233 w 403378"/>
                      <a:gd name="connsiteY3" fmla="*/ 31845 h 454179"/>
                      <a:gd name="connsiteX4" fmla="*/ 278081 w 403378"/>
                      <a:gd name="connsiteY4" fmla="*/ 18732 h 454179"/>
                      <a:gd name="connsiteX5" fmla="*/ 290563 w 403378"/>
                      <a:gd name="connsiteY5" fmla="*/ 23234 h 454179"/>
                      <a:gd name="connsiteX6" fmla="*/ 293091 w 403378"/>
                      <a:gd name="connsiteY6" fmla="*/ 33978 h 454179"/>
                      <a:gd name="connsiteX7" fmla="*/ 293170 w 403378"/>
                      <a:gd name="connsiteY7" fmla="*/ 103892 h 454179"/>
                      <a:gd name="connsiteX8" fmla="*/ 293170 w 403378"/>
                      <a:gd name="connsiteY8" fmla="*/ 108079 h 454179"/>
                      <a:gd name="connsiteX9" fmla="*/ 299173 w 403378"/>
                      <a:gd name="connsiteY9" fmla="*/ 115979 h 454179"/>
                      <a:gd name="connsiteX10" fmla="*/ 305651 w 403378"/>
                      <a:gd name="connsiteY10" fmla="*/ 107763 h 454179"/>
                      <a:gd name="connsiteX11" fmla="*/ 305651 w 403378"/>
                      <a:gd name="connsiteY11" fmla="*/ 14545 h 454179"/>
                      <a:gd name="connsiteX12" fmla="*/ 315447 w 403378"/>
                      <a:gd name="connsiteY12" fmla="*/ 167 h 454179"/>
                      <a:gd name="connsiteX13" fmla="*/ 329588 w 403378"/>
                      <a:gd name="connsiteY13" fmla="*/ 12965 h 454179"/>
                      <a:gd name="connsiteX14" fmla="*/ 329588 w 403378"/>
                      <a:gd name="connsiteY14" fmla="*/ 102628 h 454179"/>
                      <a:gd name="connsiteX15" fmla="*/ 329588 w 403378"/>
                      <a:gd name="connsiteY15" fmla="*/ 107447 h 454179"/>
                      <a:gd name="connsiteX16" fmla="*/ 336382 w 403378"/>
                      <a:gd name="connsiteY16" fmla="*/ 115979 h 454179"/>
                      <a:gd name="connsiteX17" fmla="*/ 342781 w 403378"/>
                      <a:gd name="connsiteY17" fmla="*/ 107605 h 454179"/>
                      <a:gd name="connsiteX18" fmla="*/ 342781 w 403378"/>
                      <a:gd name="connsiteY18" fmla="*/ 90857 h 454179"/>
                      <a:gd name="connsiteX19" fmla="*/ 342781 w 403378"/>
                      <a:gd name="connsiteY19" fmla="*/ 25130 h 454179"/>
                      <a:gd name="connsiteX20" fmla="*/ 353524 w 403378"/>
                      <a:gd name="connsiteY20" fmla="*/ 12175 h 454179"/>
                      <a:gd name="connsiteX21" fmla="*/ 365848 w 403378"/>
                      <a:gd name="connsiteY21" fmla="*/ 23550 h 454179"/>
                      <a:gd name="connsiteX22" fmla="*/ 366638 w 403378"/>
                      <a:gd name="connsiteY22" fmla="*/ 34847 h 454179"/>
                      <a:gd name="connsiteX23" fmla="*/ 366638 w 403378"/>
                      <a:gd name="connsiteY23" fmla="*/ 113135 h 454179"/>
                      <a:gd name="connsiteX24" fmla="*/ 372642 w 403378"/>
                      <a:gd name="connsiteY24" fmla="*/ 122061 h 454179"/>
                      <a:gd name="connsiteX25" fmla="*/ 379199 w 403378"/>
                      <a:gd name="connsiteY25" fmla="*/ 112819 h 454179"/>
                      <a:gd name="connsiteX26" fmla="*/ 379278 w 403378"/>
                      <a:gd name="connsiteY26" fmla="*/ 62023 h 454179"/>
                      <a:gd name="connsiteX27" fmla="*/ 381095 w 403378"/>
                      <a:gd name="connsiteY27" fmla="*/ 49778 h 454179"/>
                      <a:gd name="connsiteX28" fmla="*/ 390970 w 403378"/>
                      <a:gd name="connsiteY28" fmla="*/ 42826 h 454179"/>
                      <a:gd name="connsiteX29" fmla="*/ 401476 w 403378"/>
                      <a:gd name="connsiteY29" fmla="*/ 49699 h 454179"/>
                      <a:gd name="connsiteX30" fmla="*/ 403214 w 403378"/>
                      <a:gd name="connsiteY30" fmla="*/ 60759 h 454179"/>
                      <a:gd name="connsiteX31" fmla="*/ 403293 w 403378"/>
                      <a:gd name="connsiteY31" fmla="*/ 122930 h 454179"/>
                      <a:gd name="connsiteX32" fmla="*/ 403214 w 403378"/>
                      <a:gd name="connsiteY32" fmla="*/ 184470 h 454179"/>
                      <a:gd name="connsiteX33" fmla="*/ 389864 w 403378"/>
                      <a:gd name="connsiteY33" fmla="*/ 229499 h 454179"/>
                      <a:gd name="connsiteX34" fmla="*/ 376355 w 403378"/>
                      <a:gd name="connsiteY34" fmla="*/ 243956 h 454179"/>
                      <a:gd name="connsiteX35" fmla="*/ 376355 w 403378"/>
                      <a:gd name="connsiteY35" fmla="*/ 283613 h 454179"/>
                      <a:gd name="connsiteX36" fmla="*/ 278713 w 403378"/>
                      <a:gd name="connsiteY36" fmla="*/ 283613 h 454179"/>
                      <a:gd name="connsiteX37" fmla="*/ 278713 w 403378"/>
                      <a:gd name="connsiteY37" fmla="*/ 244193 h 454179"/>
                      <a:gd name="connsiteX38" fmla="*/ 278713 w 403378"/>
                      <a:gd name="connsiteY38" fmla="*/ 244193 h 454179"/>
                      <a:gd name="connsiteX39" fmla="*/ 255013 w 403378"/>
                      <a:gd name="connsiteY39" fmla="*/ 218282 h 454179"/>
                      <a:gd name="connsiteX40" fmla="*/ 221755 w 403378"/>
                      <a:gd name="connsiteY40" fmla="*/ 160455 h 454179"/>
                      <a:gd name="connsiteX41" fmla="*/ 256198 w 403378"/>
                      <a:gd name="connsiteY41" fmla="*/ 160455 h 454179"/>
                      <a:gd name="connsiteX42" fmla="*/ 181545 w 403378"/>
                      <a:gd name="connsiteY42" fmla="*/ 293725 h 454179"/>
                      <a:gd name="connsiteX43" fmla="*/ 148365 w 403378"/>
                      <a:gd name="connsiteY43" fmla="*/ 235898 h 454179"/>
                      <a:gd name="connsiteX44" fmla="*/ 124666 w 403378"/>
                      <a:gd name="connsiteY44" fmla="*/ 209987 h 454179"/>
                      <a:gd name="connsiteX45" fmla="*/ 124666 w 403378"/>
                      <a:gd name="connsiteY45" fmla="*/ 209987 h 454179"/>
                      <a:gd name="connsiteX46" fmla="*/ 124666 w 403378"/>
                      <a:gd name="connsiteY46" fmla="*/ 170567 h 454179"/>
                      <a:gd name="connsiteX47" fmla="*/ 27024 w 403378"/>
                      <a:gd name="connsiteY47" fmla="*/ 170567 h 454179"/>
                      <a:gd name="connsiteX48" fmla="*/ 27024 w 403378"/>
                      <a:gd name="connsiteY48" fmla="*/ 210224 h 454179"/>
                      <a:gd name="connsiteX49" fmla="*/ 13515 w 403378"/>
                      <a:gd name="connsiteY49" fmla="*/ 224680 h 454179"/>
                      <a:gd name="connsiteX50" fmla="*/ 164 w 403378"/>
                      <a:gd name="connsiteY50" fmla="*/ 269710 h 454179"/>
                      <a:gd name="connsiteX51" fmla="*/ 85 w 403378"/>
                      <a:gd name="connsiteY51" fmla="*/ 331249 h 454179"/>
                      <a:gd name="connsiteX52" fmla="*/ 164 w 403378"/>
                      <a:gd name="connsiteY52" fmla="*/ 393421 h 454179"/>
                      <a:gd name="connsiteX53" fmla="*/ 1902 w 403378"/>
                      <a:gd name="connsiteY53" fmla="*/ 404481 h 454179"/>
                      <a:gd name="connsiteX54" fmla="*/ 12409 w 403378"/>
                      <a:gd name="connsiteY54" fmla="*/ 411354 h 454179"/>
                      <a:gd name="connsiteX55" fmla="*/ 22284 w 403378"/>
                      <a:gd name="connsiteY55" fmla="*/ 404402 h 454179"/>
                      <a:gd name="connsiteX56" fmla="*/ 24022 w 403378"/>
                      <a:gd name="connsiteY56" fmla="*/ 392157 h 454179"/>
                      <a:gd name="connsiteX57" fmla="*/ 24101 w 403378"/>
                      <a:gd name="connsiteY57" fmla="*/ 341361 h 454179"/>
                      <a:gd name="connsiteX58" fmla="*/ 30658 w 403378"/>
                      <a:gd name="connsiteY58" fmla="*/ 332118 h 454179"/>
                      <a:gd name="connsiteX59" fmla="*/ 36662 w 403378"/>
                      <a:gd name="connsiteY59" fmla="*/ 341045 h 454179"/>
                      <a:gd name="connsiteX60" fmla="*/ 36662 w 403378"/>
                      <a:gd name="connsiteY60" fmla="*/ 419333 h 454179"/>
                      <a:gd name="connsiteX61" fmla="*/ 37452 w 403378"/>
                      <a:gd name="connsiteY61" fmla="*/ 430629 h 454179"/>
                      <a:gd name="connsiteX62" fmla="*/ 49775 w 403378"/>
                      <a:gd name="connsiteY62" fmla="*/ 442005 h 454179"/>
                      <a:gd name="connsiteX63" fmla="*/ 60519 w 403378"/>
                      <a:gd name="connsiteY63" fmla="*/ 429049 h 454179"/>
                      <a:gd name="connsiteX64" fmla="*/ 60519 w 403378"/>
                      <a:gd name="connsiteY64" fmla="*/ 363323 h 454179"/>
                      <a:gd name="connsiteX65" fmla="*/ 60519 w 403378"/>
                      <a:gd name="connsiteY65" fmla="*/ 346575 h 454179"/>
                      <a:gd name="connsiteX66" fmla="*/ 66839 w 403378"/>
                      <a:gd name="connsiteY66" fmla="*/ 338201 h 454179"/>
                      <a:gd name="connsiteX67" fmla="*/ 73633 w 403378"/>
                      <a:gd name="connsiteY67" fmla="*/ 346733 h 454179"/>
                      <a:gd name="connsiteX68" fmla="*/ 73633 w 403378"/>
                      <a:gd name="connsiteY68" fmla="*/ 351552 h 454179"/>
                      <a:gd name="connsiteX69" fmla="*/ 73633 w 403378"/>
                      <a:gd name="connsiteY69" fmla="*/ 441215 h 454179"/>
                      <a:gd name="connsiteX70" fmla="*/ 87774 w 403378"/>
                      <a:gd name="connsiteY70" fmla="*/ 454013 h 454179"/>
                      <a:gd name="connsiteX71" fmla="*/ 97569 w 403378"/>
                      <a:gd name="connsiteY71" fmla="*/ 439635 h 454179"/>
                      <a:gd name="connsiteX72" fmla="*/ 97569 w 403378"/>
                      <a:gd name="connsiteY72" fmla="*/ 346417 h 454179"/>
                      <a:gd name="connsiteX73" fmla="*/ 104047 w 403378"/>
                      <a:gd name="connsiteY73" fmla="*/ 338201 h 454179"/>
                      <a:gd name="connsiteX74" fmla="*/ 110051 w 403378"/>
                      <a:gd name="connsiteY74" fmla="*/ 346101 h 454179"/>
                      <a:gd name="connsiteX75" fmla="*/ 110051 w 403378"/>
                      <a:gd name="connsiteY75" fmla="*/ 350288 h 454179"/>
                      <a:gd name="connsiteX76" fmla="*/ 110130 w 403378"/>
                      <a:gd name="connsiteY76" fmla="*/ 420202 h 454179"/>
                      <a:gd name="connsiteX77" fmla="*/ 112658 w 403378"/>
                      <a:gd name="connsiteY77" fmla="*/ 430945 h 454179"/>
                      <a:gd name="connsiteX78" fmla="*/ 125140 w 403378"/>
                      <a:gd name="connsiteY78" fmla="*/ 435448 h 454179"/>
                      <a:gd name="connsiteX79" fmla="*/ 133988 w 403378"/>
                      <a:gd name="connsiteY79" fmla="*/ 422335 h 454179"/>
                      <a:gd name="connsiteX80" fmla="*/ 133988 w 403378"/>
                      <a:gd name="connsiteY80" fmla="*/ 298623 h 454179"/>
                      <a:gd name="connsiteX81" fmla="*/ 138728 w 403378"/>
                      <a:gd name="connsiteY81" fmla="*/ 289617 h 454179"/>
                      <a:gd name="connsiteX82" fmla="*/ 147022 w 403378"/>
                      <a:gd name="connsiteY82" fmla="*/ 293804 h 454179"/>
                      <a:gd name="connsiteX83" fmla="*/ 181545 w 403378"/>
                      <a:gd name="connsiteY83" fmla="*/ 293804 h 45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403378" h="454179">
                        <a:moveTo>
                          <a:pt x="256198" y="160376"/>
                        </a:moveTo>
                        <a:cubicBezTo>
                          <a:pt x="258252" y="162667"/>
                          <a:pt x="261886" y="164800"/>
                          <a:pt x="264493" y="164563"/>
                        </a:cubicBezTo>
                        <a:cubicBezTo>
                          <a:pt x="269154" y="164168"/>
                          <a:pt x="269233" y="159428"/>
                          <a:pt x="269233" y="155557"/>
                        </a:cubicBezTo>
                        <a:cubicBezTo>
                          <a:pt x="269233" y="114320"/>
                          <a:pt x="269233" y="73082"/>
                          <a:pt x="269233" y="31845"/>
                        </a:cubicBezTo>
                        <a:cubicBezTo>
                          <a:pt x="269233" y="24261"/>
                          <a:pt x="271840" y="20628"/>
                          <a:pt x="278081" y="18732"/>
                        </a:cubicBezTo>
                        <a:cubicBezTo>
                          <a:pt x="283374" y="17073"/>
                          <a:pt x="287956" y="18969"/>
                          <a:pt x="290563" y="23234"/>
                        </a:cubicBezTo>
                        <a:cubicBezTo>
                          <a:pt x="292459" y="26236"/>
                          <a:pt x="293091" y="30344"/>
                          <a:pt x="293091" y="33978"/>
                        </a:cubicBezTo>
                        <a:cubicBezTo>
                          <a:pt x="293328" y="57283"/>
                          <a:pt x="293170" y="80587"/>
                          <a:pt x="293170" y="103892"/>
                        </a:cubicBezTo>
                        <a:cubicBezTo>
                          <a:pt x="293170" y="105314"/>
                          <a:pt x="293170" y="106657"/>
                          <a:pt x="293170" y="108079"/>
                        </a:cubicBezTo>
                        <a:cubicBezTo>
                          <a:pt x="293170" y="112266"/>
                          <a:pt x="294355" y="116058"/>
                          <a:pt x="299173" y="115979"/>
                        </a:cubicBezTo>
                        <a:cubicBezTo>
                          <a:pt x="304150" y="115979"/>
                          <a:pt x="305651" y="112345"/>
                          <a:pt x="305651" y="107763"/>
                        </a:cubicBezTo>
                        <a:cubicBezTo>
                          <a:pt x="305572" y="76716"/>
                          <a:pt x="305572" y="45591"/>
                          <a:pt x="305651" y="14545"/>
                        </a:cubicBezTo>
                        <a:cubicBezTo>
                          <a:pt x="305651" y="6408"/>
                          <a:pt x="309364" y="1115"/>
                          <a:pt x="315447" y="167"/>
                        </a:cubicBezTo>
                        <a:cubicBezTo>
                          <a:pt x="323663" y="-1018"/>
                          <a:pt x="329588" y="4196"/>
                          <a:pt x="329588" y="12965"/>
                        </a:cubicBezTo>
                        <a:cubicBezTo>
                          <a:pt x="329667" y="42826"/>
                          <a:pt x="329588" y="72766"/>
                          <a:pt x="329588" y="102628"/>
                        </a:cubicBezTo>
                        <a:cubicBezTo>
                          <a:pt x="329588" y="104208"/>
                          <a:pt x="329588" y="105788"/>
                          <a:pt x="329588" y="107447"/>
                        </a:cubicBezTo>
                        <a:cubicBezTo>
                          <a:pt x="329430" y="112187"/>
                          <a:pt x="330931" y="116137"/>
                          <a:pt x="336382" y="115979"/>
                        </a:cubicBezTo>
                        <a:cubicBezTo>
                          <a:pt x="341359" y="115900"/>
                          <a:pt x="342781" y="112029"/>
                          <a:pt x="342781" y="107605"/>
                        </a:cubicBezTo>
                        <a:cubicBezTo>
                          <a:pt x="342702" y="101996"/>
                          <a:pt x="342781" y="96466"/>
                          <a:pt x="342781" y="90857"/>
                        </a:cubicBezTo>
                        <a:cubicBezTo>
                          <a:pt x="342781" y="68975"/>
                          <a:pt x="342781" y="47013"/>
                          <a:pt x="342781" y="25130"/>
                        </a:cubicBezTo>
                        <a:cubicBezTo>
                          <a:pt x="342781" y="17073"/>
                          <a:pt x="346573" y="12649"/>
                          <a:pt x="353524" y="12175"/>
                        </a:cubicBezTo>
                        <a:cubicBezTo>
                          <a:pt x="360792" y="11701"/>
                          <a:pt x="364663" y="15177"/>
                          <a:pt x="365848" y="23550"/>
                        </a:cubicBezTo>
                        <a:cubicBezTo>
                          <a:pt x="366401" y="27263"/>
                          <a:pt x="366638" y="31055"/>
                          <a:pt x="366638" y="34847"/>
                        </a:cubicBezTo>
                        <a:cubicBezTo>
                          <a:pt x="366717" y="60917"/>
                          <a:pt x="366717" y="87065"/>
                          <a:pt x="366638" y="113135"/>
                        </a:cubicBezTo>
                        <a:cubicBezTo>
                          <a:pt x="366638" y="117559"/>
                          <a:pt x="366638" y="122061"/>
                          <a:pt x="372642" y="122061"/>
                        </a:cubicBezTo>
                        <a:cubicBezTo>
                          <a:pt x="378725" y="122061"/>
                          <a:pt x="379199" y="117480"/>
                          <a:pt x="379199" y="112819"/>
                        </a:cubicBezTo>
                        <a:cubicBezTo>
                          <a:pt x="379199" y="95913"/>
                          <a:pt x="379041" y="78928"/>
                          <a:pt x="379278" y="62023"/>
                        </a:cubicBezTo>
                        <a:cubicBezTo>
                          <a:pt x="379357" y="57915"/>
                          <a:pt x="380147" y="53728"/>
                          <a:pt x="381095" y="49778"/>
                        </a:cubicBezTo>
                        <a:cubicBezTo>
                          <a:pt x="382280" y="44722"/>
                          <a:pt x="386230" y="42826"/>
                          <a:pt x="390970" y="42826"/>
                        </a:cubicBezTo>
                        <a:cubicBezTo>
                          <a:pt x="395868" y="42747"/>
                          <a:pt x="400133" y="44406"/>
                          <a:pt x="401476" y="49699"/>
                        </a:cubicBezTo>
                        <a:cubicBezTo>
                          <a:pt x="402345" y="53333"/>
                          <a:pt x="403135" y="57046"/>
                          <a:pt x="403214" y="60759"/>
                        </a:cubicBezTo>
                        <a:cubicBezTo>
                          <a:pt x="403372" y="81456"/>
                          <a:pt x="403293" y="102233"/>
                          <a:pt x="403293" y="122930"/>
                        </a:cubicBezTo>
                        <a:cubicBezTo>
                          <a:pt x="403293" y="143470"/>
                          <a:pt x="403530" y="164010"/>
                          <a:pt x="403214" y="184470"/>
                        </a:cubicBezTo>
                        <a:cubicBezTo>
                          <a:pt x="402977" y="200665"/>
                          <a:pt x="399106" y="215912"/>
                          <a:pt x="389864" y="229499"/>
                        </a:cubicBezTo>
                        <a:cubicBezTo>
                          <a:pt x="385993" y="235266"/>
                          <a:pt x="381411" y="240085"/>
                          <a:pt x="376355" y="243956"/>
                        </a:cubicBezTo>
                        <a:lnTo>
                          <a:pt x="376355" y="283613"/>
                        </a:lnTo>
                        <a:lnTo>
                          <a:pt x="278713" y="283613"/>
                        </a:lnTo>
                        <a:lnTo>
                          <a:pt x="278713" y="244193"/>
                        </a:lnTo>
                        <a:lnTo>
                          <a:pt x="278713" y="244193"/>
                        </a:lnTo>
                        <a:cubicBezTo>
                          <a:pt x="269154" y="237794"/>
                          <a:pt x="261412" y="228788"/>
                          <a:pt x="255013" y="218282"/>
                        </a:cubicBezTo>
                        <a:cubicBezTo>
                          <a:pt x="243480" y="199243"/>
                          <a:pt x="232578" y="179888"/>
                          <a:pt x="221755" y="160455"/>
                        </a:cubicBezTo>
                        <a:lnTo>
                          <a:pt x="256198" y="160455"/>
                        </a:lnTo>
                        <a:close/>
                        <a:moveTo>
                          <a:pt x="181545" y="293725"/>
                        </a:moveTo>
                        <a:cubicBezTo>
                          <a:pt x="170722" y="274291"/>
                          <a:pt x="159899" y="254858"/>
                          <a:pt x="148365" y="235898"/>
                        </a:cubicBezTo>
                        <a:cubicBezTo>
                          <a:pt x="141967" y="225391"/>
                          <a:pt x="134225" y="216386"/>
                          <a:pt x="124666" y="209987"/>
                        </a:cubicBezTo>
                        <a:lnTo>
                          <a:pt x="124666" y="209987"/>
                        </a:lnTo>
                        <a:lnTo>
                          <a:pt x="124666" y="170567"/>
                        </a:lnTo>
                        <a:lnTo>
                          <a:pt x="27024" y="170567"/>
                        </a:lnTo>
                        <a:lnTo>
                          <a:pt x="27024" y="210224"/>
                        </a:lnTo>
                        <a:cubicBezTo>
                          <a:pt x="21889" y="214095"/>
                          <a:pt x="17386" y="218914"/>
                          <a:pt x="13515" y="224680"/>
                        </a:cubicBezTo>
                        <a:cubicBezTo>
                          <a:pt x="4272" y="238268"/>
                          <a:pt x="401" y="253594"/>
                          <a:pt x="164" y="269710"/>
                        </a:cubicBezTo>
                        <a:cubicBezTo>
                          <a:pt x="-152" y="290249"/>
                          <a:pt x="85" y="310710"/>
                          <a:pt x="85" y="331249"/>
                        </a:cubicBezTo>
                        <a:cubicBezTo>
                          <a:pt x="85" y="351947"/>
                          <a:pt x="6" y="372645"/>
                          <a:pt x="164" y="393421"/>
                        </a:cubicBezTo>
                        <a:cubicBezTo>
                          <a:pt x="164" y="397134"/>
                          <a:pt x="954" y="400847"/>
                          <a:pt x="1902" y="404481"/>
                        </a:cubicBezTo>
                        <a:cubicBezTo>
                          <a:pt x="3245" y="409853"/>
                          <a:pt x="7511" y="411433"/>
                          <a:pt x="12409" y="411354"/>
                        </a:cubicBezTo>
                        <a:cubicBezTo>
                          <a:pt x="17149" y="411275"/>
                          <a:pt x="21099" y="409379"/>
                          <a:pt x="22284" y="404402"/>
                        </a:cubicBezTo>
                        <a:cubicBezTo>
                          <a:pt x="23232" y="400373"/>
                          <a:pt x="24022" y="396265"/>
                          <a:pt x="24022" y="392157"/>
                        </a:cubicBezTo>
                        <a:cubicBezTo>
                          <a:pt x="24259" y="375251"/>
                          <a:pt x="24101" y="358267"/>
                          <a:pt x="24101" y="341361"/>
                        </a:cubicBezTo>
                        <a:cubicBezTo>
                          <a:pt x="24101" y="336700"/>
                          <a:pt x="24496" y="332118"/>
                          <a:pt x="30658" y="332118"/>
                        </a:cubicBezTo>
                        <a:cubicBezTo>
                          <a:pt x="36662" y="332118"/>
                          <a:pt x="36662" y="336621"/>
                          <a:pt x="36662" y="341045"/>
                        </a:cubicBezTo>
                        <a:cubicBezTo>
                          <a:pt x="36583" y="367115"/>
                          <a:pt x="36583" y="393263"/>
                          <a:pt x="36662" y="419333"/>
                        </a:cubicBezTo>
                        <a:cubicBezTo>
                          <a:pt x="36662" y="423125"/>
                          <a:pt x="36899" y="426916"/>
                          <a:pt x="37452" y="430629"/>
                        </a:cubicBezTo>
                        <a:cubicBezTo>
                          <a:pt x="38637" y="439003"/>
                          <a:pt x="42507" y="442479"/>
                          <a:pt x="49775" y="442005"/>
                        </a:cubicBezTo>
                        <a:cubicBezTo>
                          <a:pt x="56727" y="441610"/>
                          <a:pt x="60519" y="437107"/>
                          <a:pt x="60519" y="429049"/>
                        </a:cubicBezTo>
                        <a:cubicBezTo>
                          <a:pt x="60519" y="407167"/>
                          <a:pt x="60519" y="385205"/>
                          <a:pt x="60519" y="363323"/>
                        </a:cubicBezTo>
                        <a:cubicBezTo>
                          <a:pt x="60519" y="357714"/>
                          <a:pt x="60598" y="352184"/>
                          <a:pt x="60519" y="346575"/>
                        </a:cubicBezTo>
                        <a:cubicBezTo>
                          <a:pt x="60519" y="342072"/>
                          <a:pt x="61862" y="338280"/>
                          <a:pt x="66839" y="338201"/>
                        </a:cubicBezTo>
                        <a:cubicBezTo>
                          <a:pt x="72211" y="338122"/>
                          <a:pt x="73712" y="341993"/>
                          <a:pt x="73633" y="346733"/>
                        </a:cubicBezTo>
                        <a:cubicBezTo>
                          <a:pt x="73554" y="348313"/>
                          <a:pt x="73633" y="349893"/>
                          <a:pt x="73633" y="351552"/>
                        </a:cubicBezTo>
                        <a:cubicBezTo>
                          <a:pt x="73633" y="381413"/>
                          <a:pt x="73633" y="411275"/>
                          <a:pt x="73633" y="441215"/>
                        </a:cubicBezTo>
                        <a:cubicBezTo>
                          <a:pt x="73633" y="449984"/>
                          <a:pt x="79558" y="455198"/>
                          <a:pt x="87774" y="454013"/>
                        </a:cubicBezTo>
                        <a:cubicBezTo>
                          <a:pt x="93856" y="453144"/>
                          <a:pt x="97569" y="447851"/>
                          <a:pt x="97569" y="439635"/>
                        </a:cubicBezTo>
                        <a:cubicBezTo>
                          <a:pt x="97569" y="408589"/>
                          <a:pt x="97569" y="377463"/>
                          <a:pt x="97569" y="346417"/>
                        </a:cubicBezTo>
                        <a:cubicBezTo>
                          <a:pt x="97569" y="341835"/>
                          <a:pt x="99149" y="338201"/>
                          <a:pt x="104047" y="338201"/>
                        </a:cubicBezTo>
                        <a:cubicBezTo>
                          <a:pt x="108866" y="338201"/>
                          <a:pt x="110130" y="341914"/>
                          <a:pt x="110051" y="346101"/>
                        </a:cubicBezTo>
                        <a:cubicBezTo>
                          <a:pt x="110051" y="347523"/>
                          <a:pt x="110051" y="348866"/>
                          <a:pt x="110051" y="350288"/>
                        </a:cubicBezTo>
                        <a:cubicBezTo>
                          <a:pt x="110051" y="373593"/>
                          <a:pt x="109972" y="396897"/>
                          <a:pt x="110130" y="420202"/>
                        </a:cubicBezTo>
                        <a:cubicBezTo>
                          <a:pt x="110130" y="423836"/>
                          <a:pt x="110841" y="427943"/>
                          <a:pt x="112658" y="430945"/>
                        </a:cubicBezTo>
                        <a:cubicBezTo>
                          <a:pt x="115344" y="435211"/>
                          <a:pt x="119847" y="437028"/>
                          <a:pt x="125140" y="435448"/>
                        </a:cubicBezTo>
                        <a:cubicBezTo>
                          <a:pt x="131381" y="433552"/>
                          <a:pt x="133988" y="429918"/>
                          <a:pt x="133988" y="422335"/>
                        </a:cubicBezTo>
                        <a:cubicBezTo>
                          <a:pt x="133988" y="381097"/>
                          <a:pt x="133988" y="339860"/>
                          <a:pt x="133988" y="298623"/>
                        </a:cubicBezTo>
                        <a:cubicBezTo>
                          <a:pt x="133988" y="294752"/>
                          <a:pt x="134146" y="290012"/>
                          <a:pt x="138728" y="289617"/>
                        </a:cubicBezTo>
                        <a:cubicBezTo>
                          <a:pt x="141414" y="289380"/>
                          <a:pt x="145047" y="291513"/>
                          <a:pt x="147022" y="293804"/>
                        </a:cubicBezTo>
                        <a:lnTo>
                          <a:pt x="181545" y="293804"/>
                        </a:lnTo>
                        <a:close/>
                      </a:path>
                    </a:pathLst>
                  </a:custGeom>
                  <a:solidFill>
                    <a:srgbClr val="50E6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23" name="Group 22">
              <a:extLst>
                <a:ext uri="{FF2B5EF4-FFF2-40B4-BE49-F238E27FC236}">
                  <a16:creationId xmlns:a16="http://schemas.microsoft.com/office/drawing/2014/main" id="{61595506-16EE-4F28-B36D-59936A49EABA}"/>
                </a:ext>
              </a:extLst>
            </p:cNvPr>
            <p:cNvGrpSpPr/>
            <p:nvPr/>
          </p:nvGrpSpPr>
          <p:grpSpPr>
            <a:xfrm>
              <a:off x="390732" y="2141178"/>
              <a:ext cx="1607673" cy="1791819"/>
              <a:chOff x="390732" y="2141178"/>
              <a:chExt cx="1607673" cy="1791819"/>
            </a:xfrm>
          </p:grpSpPr>
          <p:sp>
            <p:nvSpPr>
              <p:cNvPr id="113" name="Rectangle 112">
                <a:extLst>
                  <a:ext uri="{FF2B5EF4-FFF2-40B4-BE49-F238E27FC236}">
                    <a16:creationId xmlns:a16="http://schemas.microsoft.com/office/drawing/2014/main" id="{CDE02682-C3C5-44E6-A00D-000248CDAE38}"/>
                  </a:ext>
                </a:extLst>
              </p:cNvPr>
              <p:cNvSpPr>
                <a:spLocks/>
              </p:cNvSpPr>
              <p:nvPr/>
            </p:nvSpPr>
            <p:spPr bwMode="auto">
              <a:xfrm>
                <a:off x="390732" y="3148558"/>
                <a:ext cx="1607673" cy="78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Business model alignment</a:t>
                </a:r>
              </a:p>
            </p:txBody>
          </p:sp>
          <p:grpSp>
            <p:nvGrpSpPr>
              <p:cNvPr id="14" name="Group 13">
                <a:extLst>
                  <a:ext uri="{FF2B5EF4-FFF2-40B4-BE49-F238E27FC236}">
                    <a16:creationId xmlns:a16="http://schemas.microsoft.com/office/drawing/2014/main" id="{A8A69D80-A3E1-4D6D-B705-6D4C9187F6D5}"/>
                  </a:ext>
                </a:extLst>
              </p:cNvPr>
              <p:cNvGrpSpPr/>
              <p:nvPr/>
            </p:nvGrpSpPr>
            <p:grpSpPr>
              <a:xfrm>
                <a:off x="778516" y="2141178"/>
                <a:ext cx="832104" cy="832104"/>
                <a:chOff x="1271323" y="2127760"/>
                <a:chExt cx="832104" cy="832104"/>
              </a:xfrm>
            </p:grpSpPr>
            <p:grpSp>
              <p:nvGrpSpPr>
                <p:cNvPr id="135" name="Group 134">
                  <a:extLst>
                    <a:ext uri="{FF2B5EF4-FFF2-40B4-BE49-F238E27FC236}">
                      <a16:creationId xmlns:a16="http://schemas.microsoft.com/office/drawing/2014/main" id="{BA35B8F7-AEB4-49D6-AABF-BAD4A10DB360}"/>
                    </a:ext>
                  </a:extLst>
                </p:cNvPr>
                <p:cNvGrpSpPr>
                  <a:grpSpLocks/>
                </p:cNvGrpSpPr>
                <p:nvPr/>
              </p:nvGrpSpPr>
              <p:grpSpPr>
                <a:xfrm>
                  <a:off x="1271323" y="2127760"/>
                  <a:ext cx="832104" cy="832104"/>
                  <a:chOff x="2677356" y="489672"/>
                  <a:chExt cx="832104" cy="832104"/>
                </a:xfrm>
              </p:grpSpPr>
              <p:sp>
                <p:nvSpPr>
                  <p:cNvPr id="157" name="Oval 156">
                    <a:extLst>
                      <a:ext uri="{FF2B5EF4-FFF2-40B4-BE49-F238E27FC236}">
                        <a16:creationId xmlns:a16="http://schemas.microsoft.com/office/drawing/2014/main" id="{9799DC20-E4CD-455C-AEC2-64CEE88F3848}"/>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58" name="Oval 157">
                    <a:extLst>
                      <a:ext uri="{FF2B5EF4-FFF2-40B4-BE49-F238E27FC236}">
                        <a16:creationId xmlns:a16="http://schemas.microsoft.com/office/drawing/2014/main" id="{8E5BEA13-6BB7-4000-9609-F2169F99DE83}"/>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50" name="Group 149">
                  <a:extLst>
                    <a:ext uri="{FF2B5EF4-FFF2-40B4-BE49-F238E27FC236}">
                      <a16:creationId xmlns:a16="http://schemas.microsoft.com/office/drawing/2014/main" id="{BFE1BB01-D0DC-4750-A26F-F066C0FD00CA}"/>
                    </a:ext>
                  </a:extLst>
                </p:cNvPr>
                <p:cNvGrpSpPr/>
                <p:nvPr/>
              </p:nvGrpSpPr>
              <p:grpSpPr>
                <a:xfrm>
                  <a:off x="1420104" y="2284340"/>
                  <a:ext cx="534542" cy="518945"/>
                  <a:chOff x="-4067233" y="2703182"/>
                  <a:chExt cx="707601" cy="686957"/>
                </a:xfrm>
              </p:grpSpPr>
              <p:sp>
                <p:nvSpPr>
                  <p:cNvPr id="152" name="Freeform: Shape 151">
                    <a:extLst>
                      <a:ext uri="{FF2B5EF4-FFF2-40B4-BE49-F238E27FC236}">
                        <a16:creationId xmlns:a16="http://schemas.microsoft.com/office/drawing/2014/main" id="{49AA0936-C8AD-42C9-9B92-4C0FCD3C2D89}"/>
                      </a:ext>
                    </a:extLst>
                  </p:cNvPr>
                  <p:cNvSpPr/>
                  <p:nvPr/>
                </p:nvSpPr>
                <p:spPr>
                  <a:xfrm>
                    <a:off x="-4067233" y="2985310"/>
                    <a:ext cx="453938" cy="144292"/>
                  </a:xfrm>
                  <a:custGeom>
                    <a:avLst/>
                    <a:gdLst>
                      <a:gd name="connsiteX0" fmla="*/ 443577 w 453938"/>
                      <a:gd name="connsiteY0" fmla="*/ 0 h 144292"/>
                      <a:gd name="connsiteX1" fmla="*/ 350611 w 453938"/>
                      <a:gd name="connsiteY1" fmla="*/ 0 h 144292"/>
                      <a:gd name="connsiteX2" fmla="*/ 309212 w 453938"/>
                      <a:gd name="connsiteY2" fmla="*/ 0 h 144292"/>
                      <a:gd name="connsiteX3" fmla="*/ 236970 w 453938"/>
                      <a:gd name="connsiteY3" fmla="*/ 0 h 144292"/>
                      <a:gd name="connsiteX4" fmla="*/ 226608 w 453938"/>
                      <a:gd name="connsiteY4" fmla="*/ 10362 h 144292"/>
                      <a:gd name="connsiteX5" fmla="*/ 226608 w 453938"/>
                      <a:gd name="connsiteY5" fmla="*/ 51423 h 144292"/>
                      <a:gd name="connsiteX6" fmla="*/ 150606 w 453938"/>
                      <a:gd name="connsiteY6" fmla="*/ 51423 h 144292"/>
                      <a:gd name="connsiteX7" fmla="*/ 150606 w 453938"/>
                      <a:gd name="connsiteY7" fmla="*/ 10362 h 144292"/>
                      <a:gd name="connsiteX8" fmla="*/ 140244 w 453938"/>
                      <a:gd name="connsiteY8" fmla="*/ 0 h 144292"/>
                      <a:gd name="connsiteX9" fmla="*/ 10362 w 453938"/>
                      <a:gd name="connsiteY9" fmla="*/ 0 h 144292"/>
                      <a:gd name="connsiteX10" fmla="*/ 0 w 453938"/>
                      <a:gd name="connsiteY10" fmla="*/ 10362 h 144292"/>
                      <a:gd name="connsiteX11" fmla="*/ 0 w 453938"/>
                      <a:gd name="connsiteY11" fmla="*/ 133931 h 144292"/>
                      <a:gd name="connsiteX12" fmla="*/ 10362 w 453938"/>
                      <a:gd name="connsiteY12" fmla="*/ 144293 h 144292"/>
                      <a:gd name="connsiteX13" fmla="*/ 140244 w 453938"/>
                      <a:gd name="connsiteY13" fmla="*/ 144293 h 144292"/>
                      <a:gd name="connsiteX14" fmla="*/ 150606 w 453938"/>
                      <a:gd name="connsiteY14" fmla="*/ 133931 h 144292"/>
                      <a:gd name="connsiteX15" fmla="*/ 150606 w 453938"/>
                      <a:gd name="connsiteY15" fmla="*/ 92870 h 144292"/>
                      <a:gd name="connsiteX16" fmla="*/ 226608 w 453938"/>
                      <a:gd name="connsiteY16" fmla="*/ 92870 h 144292"/>
                      <a:gd name="connsiteX17" fmla="*/ 226608 w 453938"/>
                      <a:gd name="connsiteY17" fmla="*/ 133931 h 144292"/>
                      <a:gd name="connsiteX18" fmla="*/ 236970 w 453938"/>
                      <a:gd name="connsiteY18" fmla="*/ 144293 h 144292"/>
                      <a:gd name="connsiteX19" fmla="*/ 443577 w 453938"/>
                      <a:gd name="connsiteY19" fmla="*/ 144293 h 144292"/>
                      <a:gd name="connsiteX20" fmla="*/ 453939 w 453938"/>
                      <a:gd name="connsiteY20" fmla="*/ 133931 h 144292"/>
                      <a:gd name="connsiteX21" fmla="*/ 453939 w 453938"/>
                      <a:gd name="connsiteY21" fmla="*/ 10362 h 144292"/>
                      <a:gd name="connsiteX22" fmla="*/ 443577 w 453938"/>
                      <a:gd name="connsiteY22" fmla="*/ 0 h 1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3938" h="144292">
                        <a:moveTo>
                          <a:pt x="443577" y="0"/>
                        </a:moveTo>
                        <a:lnTo>
                          <a:pt x="350611" y="0"/>
                        </a:lnTo>
                        <a:lnTo>
                          <a:pt x="309212" y="0"/>
                        </a:lnTo>
                        <a:lnTo>
                          <a:pt x="236970" y="0"/>
                        </a:lnTo>
                        <a:cubicBezTo>
                          <a:pt x="231235" y="0"/>
                          <a:pt x="226608" y="4627"/>
                          <a:pt x="226608" y="10362"/>
                        </a:cubicBezTo>
                        <a:lnTo>
                          <a:pt x="226608" y="51423"/>
                        </a:lnTo>
                        <a:lnTo>
                          <a:pt x="150606" y="51423"/>
                        </a:lnTo>
                        <a:lnTo>
                          <a:pt x="150606" y="10362"/>
                        </a:lnTo>
                        <a:cubicBezTo>
                          <a:pt x="150606" y="4627"/>
                          <a:pt x="145980" y="0"/>
                          <a:pt x="140244" y="0"/>
                        </a:cubicBezTo>
                        <a:lnTo>
                          <a:pt x="10362" y="0"/>
                        </a:lnTo>
                        <a:cubicBezTo>
                          <a:pt x="4627" y="0"/>
                          <a:pt x="0" y="4627"/>
                          <a:pt x="0" y="10362"/>
                        </a:cubicBezTo>
                        <a:lnTo>
                          <a:pt x="0" y="133931"/>
                        </a:lnTo>
                        <a:cubicBezTo>
                          <a:pt x="0" y="139666"/>
                          <a:pt x="4627" y="144293"/>
                          <a:pt x="10362" y="144293"/>
                        </a:cubicBezTo>
                        <a:lnTo>
                          <a:pt x="140244" y="144293"/>
                        </a:lnTo>
                        <a:cubicBezTo>
                          <a:pt x="145980" y="144293"/>
                          <a:pt x="150606" y="139666"/>
                          <a:pt x="150606" y="133931"/>
                        </a:cubicBezTo>
                        <a:lnTo>
                          <a:pt x="150606" y="92870"/>
                        </a:lnTo>
                        <a:lnTo>
                          <a:pt x="226608" y="92870"/>
                        </a:lnTo>
                        <a:lnTo>
                          <a:pt x="226608" y="133931"/>
                        </a:lnTo>
                        <a:cubicBezTo>
                          <a:pt x="226608" y="139666"/>
                          <a:pt x="231235" y="144293"/>
                          <a:pt x="236970" y="144293"/>
                        </a:cubicBezTo>
                        <a:lnTo>
                          <a:pt x="443577" y="144293"/>
                        </a:lnTo>
                        <a:cubicBezTo>
                          <a:pt x="449312" y="144293"/>
                          <a:pt x="453939" y="139666"/>
                          <a:pt x="453939" y="133931"/>
                        </a:cubicBezTo>
                        <a:lnTo>
                          <a:pt x="453939" y="10362"/>
                        </a:lnTo>
                        <a:cubicBezTo>
                          <a:pt x="453939" y="4627"/>
                          <a:pt x="449312" y="0"/>
                          <a:pt x="443577" y="0"/>
                        </a:cubicBez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2D4DC21C-A51D-44D8-A711-4BE12FBCB629}"/>
                      </a:ext>
                    </a:extLst>
                  </p:cNvPr>
                  <p:cNvSpPr/>
                  <p:nvPr/>
                </p:nvSpPr>
                <p:spPr>
                  <a:xfrm>
                    <a:off x="-3610933" y="3170905"/>
                    <a:ext cx="191715" cy="198462"/>
                  </a:xfrm>
                  <a:custGeom>
                    <a:avLst/>
                    <a:gdLst>
                      <a:gd name="connsiteX0" fmla="*/ 150269 w 191715"/>
                      <a:gd name="connsiteY0" fmla="*/ 126027 h 198462"/>
                      <a:gd name="connsiteX1" fmla="*/ 88099 w 191715"/>
                      <a:gd name="connsiteY1" fmla="*/ 126027 h 198462"/>
                      <a:gd name="connsiteX2" fmla="*/ 88099 w 191715"/>
                      <a:gd name="connsiteY2" fmla="*/ 115665 h 198462"/>
                      <a:gd name="connsiteX3" fmla="*/ 77159 w 191715"/>
                      <a:gd name="connsiteY3" fmla="*/ 97400 h 198462"/>
                      <a:gd name="connsiteX4" fmla="*/ 55905 w 191715"/>
                      <a:gd name="connsiteY4" fmla="*/ 98412 h 198462"/>
                      <a:gd name="connsiteX5" fmla="*/ 9253 w 191715"/>
                      <a:gd name="connsiteY5" fmla="*/ 129449 h 198462"/>
                      <a:gd name="connsiteX6" fmla="*/ 0 w 191715"/>
                      <a:gd name="connsiteY6" fmla="*/ 146702 h 198462"/>
                      <a:gd name="connsiteX7" fmla="*/ 9253 w 191715"/>
                      <a:gd name="connsiteY7" fmla="*/ 163956 h 198462"/>
                      <a:gd name="connsiteX8" fmla="*/ 55905 w 191715"/>
                      <a:gd name="connsiteY8" fmla="*/ 194993 h 198462"/>
                      <a:gd name="connsiteX9" fmla="*/ 67375 w 191715"/>
                      <a:gd name="connsiteY9" fmla="*/ 198463 h 198462"/>
                      <a:gd name="connsiteX10" fmla="*/ 77159 w 191715"/>
                      <a:gd name="connsiteY10" fmla="*/ 196005 h 198462"/>
                      <a:gd name="connsiteX11" fmla="*/ 88099 w 191715"/>
                      <a:gd name="connsiteY11" fmla="*/ 177739 h 198462"/>
                      <a:gd name="connsiteX12" fmla="*/ 88099 w 191715"/>
                      <a:gd name="connsiteY12" fmla="*/ 167378 h 198462"/>
                      <a:gd name="connsiteX13" fmla="*/ 170992 w 191715"/>
                      <a:gd name="connsiteY13" fmla="*/ 167378 h 198462"/>
                      <a:gd name="connsiteX14" fmla="*/ 191716 w 191715"/>
                      <a:gd name="connsiteY14" fmla="*/ 146654 h 198462"/>
                      <a:gd name="connsiteX15" fmla="*/ 191716 w 191715"/>
                      <a:gd name="connsiteY15" fmla="*/ 0 h 198462"/>
                      <a:gd name="connsiteX16" fmla="*/ 150317 w 191715"/>
                      <a:gd name="connsiteY16" fmla="*/ 0 h 198462"/>
                      <a:gd name="connsiteX17" fmla="*/ 150317 w 191715"/>
                      <a:gd name="connsiteY17" fmla="*/ 126027 h 19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715" h="198462">
                        <a:moveTo>
                          <a:pt x="150269" y="126027"/>
                        </a:moveTo>
                        <a:lnTo>
                          <a:pt x="88099" y="126027"/>
                        </a:lnTo>
                        <a:lnTo>
                          <a:pt x="88099" y="115665"/>
                        </a:lnTo>
                        <a:cubicBezTo>
                          <a:pt x="88099" y="108051"/>
                          <a:pt x="83906" y="101015"/>
                          <a:pt x="77159" y="97400"/>
                        </a:cubicBezTo>
                        <a:cubicBezTo>
                          <a:pt x="70411" y="93786"/>
                          <a:pt x="62315" y="94171"/>
                          <a:pt x="55905" y="98412"/>
                        </a:cubicBezTo>
                        <a:lnTo>
                          <a:pt x="9253" y="129449"/>
                        </a:lnTo>
                        <a:cubicBezTo>
                          <a:pt x="3470" y="133305"/>
                          <a:pt x="0" y="139762"/>
                          <a:pt x="0" y="146702"/>
                        </a:cubicBezTo>
                        <a:cubicBezTo>
                          <a:pt x="0" y="153642"/>
                          <a:pt x="3470" y="160100"/>
                          <a:pt x="9253" y="163956"/>
                        </a:cubicBezTo>
                        <a:lnTo>
                          <a:pt x="55905" y="194993"/>
                        </a:lnTo>
                        <a:cubicBezTo>
                          <a:pt x="59375" y="197306"/>
                          <a:pt x="63375" y="198463"/>
                          <a:pt x="67375" y="198463"/>
                        </a:cubicBezTo>
                        <a:cubicBezTo>
                          <a:pt x="70749" y="198463"/>
                          <a:pt x="74074" y="197643"/>
                          <a:pt x="77159" y="196005"/>
                        </a:cubicBezTo>
                        <a:cubicBezTo>
                          <a:pt x="83906" y="192390"/>
                          <a:pt x="88099" y="185402"/>
                          <a:pt x="88099" y="177739"/>
                        </a:cubicBezTo>
                        <a:lnTo>
                          <a:pt x="88099" y="167378"/>
                        </a:lnTo>
                        <a:lnTo>
                          <a:pt x="170992" y="167378"/>
                        </a:lnTo>
                        <a:cubicBezTo>
                          <a:pt x="182414" y="167378"/>
                          <a:pt x="191716" y="158124"/>
                          <a:pt x="191716" y="146654"/>
                        </a:cubicBezTo>
                        <a:lnTo>
                          <a:pt x="191716" y="0"/>
                        </a:lnTo>
                        <a:lnTo>
                          <a:pt x="150317" y="0"/>
                        </a:lnTo>
                        <a:lnTo>
                          <a:pt x="150317" y="126027"/>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F7738B57-5154-4765-A904-20A466CAE786}"/>
                      </a:ext>
                    </a:extLst>
                  </p:cNvPr>
                  <p:cNvSpPr/>
                  <p:nvPr/>
                </p:nvSpPr>
                <p:spPr>
                  <a:xfrm>
                    <a:off x="-3607608" y="2753063"/>
                    <a:ext cx="247976" cy="376491"/>
                  </a:xfrm>
                  <a:custGeom>
                    <a:avLst/>
                    <a:gdLst>
                      <a:gd name="connsiteX0" fmla="*/ 246608 w 247976"/>
                      <a:gd name="connsiteY0" fmla="*/ 299188 h 376491"/>
                      <a:gd name="connsiteX1" fmla="*/ 210945 w 247976"/>
                      <a:gd name="connsiteY1" fmla="*/ 237403 h 376491"/>
                      <a:gd name="connsiteX2" fmla="*/ 201981 w 247976"/>
                      <a:gd name="connsiteY2" fmla="*/ 232247 h 376491"/>
                      <a:gd name="connsiteX3" fmla="*/ 186993 w 247976"/>
                      <a:gd name="connsiteY3" fmla="*/ 232247 h 376491"/>
                      <a:gd name="connsiteX4" fmla="*/ 186993 w 247976"/>
                      <a:gd name="connsiteY4" fmla="*/ 20724 h 376491"/>
                      <a:gd name="connsiteX5" fmla="*/ 166269 w 247976"/>
                      <a:gd name="connsiteY5" fmla="*/ 0 h 376491"/>
                      <a:gd name="connsiteX6" fmla="*/ 0 w 247976"/>
                      <a:gd name="connsiteY6" fmla="*/ 0 h 376491"/>
                      <a:gd name="connsiteX7" fmla="*/ 18121 w 247976"/>
                      <a:gd name="connsiteY7" fmla="*/ 12097 h 376491"/>
                      <a:gd name="connsiteX8" fmla="*/ 22748 w 247976"/>
                      <a:gd name="connsiteY8" fmla="*/ 20724 h 376491"/>
                      <a:gd name="connsiteX9" fmla="*/ 18121 w 247976"/>
                      <a:gd name="connsiteY9" fmla="*/ 29350 h 376491"/>
                      <a:gd name="connsiteX10" fmla="*/ 0 w 247976"/>
                      <a:gd name="connsiteY10" fmla="*/ 41447 h 376491"/>
                      <a:gd name="connsiteX11" fmla="*/ 145546 w 247976"/>
                      <a:gd name="connsiteY11" fmla="*/ 41447 h 376491"/>
                      <a:gd name="connsiteX12" fmla="*/ 145546 w 247976"/>
                      <a:gd name="connsiteY12" fmla="*/ 232247 h 376491"/>
                      <a:gd name="connsiteX13" fmla="*/ 130606 w 247976"/>
                      <a:gd name="connsiteY13" fmla="*/ 232247 h 376491"/>
                      <a:gd name="connsiteX14" fmla="*/ 121642 w 247976"/>
                      <a:gd name="connsiteY14" fmla="*/ 237403 h 376491"/>
                      <a:gd name="connsiteX15" fmla="*/ 85978 w 247976"/>
                      <a:gd name="connsiteY15" fmla="*/ 299188 h 376491"/>
                      <a:gd name="connsiteX16" fmla="*/ 85978 w 247976"/>
                      <a:gd name="connsiteY16" fmla="*/ 309550 h 376491"/>
                      <a:gd name="connsiteX17" fmla="*/ 121642 w 247976"/>
                      <a:gd name="connsiteY17" fmla="*/ 371335 h 376491"/>
                      <a:gd name="connsiteX18" fmla="*/ 130606 w 247976"/>
                      <a:gd name="connsiteY18" fmla="*/ 376491 h 376491"/>
                      <a:gd name="connsiteX19" fmla="*/ 146943 w 247976"/>
                      <a:gd name="connsiteY19" fmla="*/ 376491 h 376491"/>
                      <a:gd name="connsiteX20" fmla="*/ 188342 w 247976"/>
                      <a:gd name="connsiteY20" fmla="*/ 376491 h 376491"/>
                      <a:gd name="connsiteX21" fmla="*/ 201933 w 247976"/>
                      <a:gd name="connsiteY21" fmla="*/ 376491 h 376491"/>
                      <a:gd name="connsiteX22" fmla="*/ 210897 w 247976"/>
                      <a:gd name="connsiteY22" fmla="*/ 371335 h 376491"/>
                      <a:gd name="connsiteX23" fmla="*/ 246560 w 247976"/>
                      <a:gd name="connsiteY23" fmla="*/ 309550 h 376491"/>
                      <a:gd name="connsiteX24" fmla="*/ 246608 w 247976"/>
                      <a:gd name="connsiteY24" fmla="*/ 299188 h 3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7976" h="376491">
                        <a:moveTo>
                          <a:pt x="246608" y="299188"/>
                        </a:moveTo>
                        <a:lnTo>
                          <a:pt x="210945" y="237403"/>
                        </a:lnTo>
                        <a:cubicBezTo>
                          <a:pt x="209114" y="234223"/>
                          <a:pt x="205692" y="232247"/>
                          <a:pt x="201981" y="232247"/>
                        </a:cubicBezTo>
                        <a:lnTo>
                          <a:pt x="186993" y="232247"/>
                        </a:lnTo>
                        <a:lnTo>
                          <a:pt x="186993" y="20724"/>
                        </a:lnTo>
                        <a:cubicBezTo>
                          <a:pt x="186993" y="9302"/>
                          <a:pt x="177739" y="0"/>
                          <a:pt x="166269" y="0"/>
                        </a:cubicBezTo>
                        <a:lnTo>
                          <a:pt x="0" y="0"/>
                        </a:lnTo>
                        <a:lnTo>
                          <a:pt x="18121" y="12097"/>
                        </a:lnTo>
                        <a:cubicBezTo>
                          <a:pt x="21013" y="14025"/>
                          <a:pt x="22748" y="17254"/>
                          <a:pt x="22748" y="20724"/>
                        </a:cubicBezTo>
                        <a:cubicBezTo>
                          <a:pt x="22748" y="24193"/>
                          <a:pt x="21013" y="27422"/>
                          <a:pt x="18121" y="29350"/>
                        </a:cubicBezTo>
                        <a:lnTo>
                          <a:pt x="0" y="41447"/>
                        </a:lnTo>
                        <a:lnTo>
                          <a:pt x="145546" y="41447"/>
                        </a:lnTo>
                        <a:lnTo>
                          <a:pt x="145546" y="232247"/>
                        </a:lnTo>
                        <a:lnTo>
                          <a:pt x="130606" y="232247"/>
                        </a:lnTo>
                        <a:cubicBezTo>
                          <a:pt x="126895" y="232247"/>
                          <a:pt x="123473" y="234223"/>
                          <a:pt x="121642" y="237403"/>
                        </a:cubicBezTo>
                        <a:lnTo>
                          <a:pt x="85978" y="299188"/>
                        </a:lnTo>
                        <a:cubicBezTo>
                          <a:pt x="84147" y="302369"/>
                          <a:pt x="84147" y="306321"/>
                          <a:pt x="85978" y="309550"/>
                        </a:cubicBezTo>
                        <a:lnTo>
                          <a:pt x="121642" y="371335"/>
                        </a:lnTo>
                        <a:cubicBezTo>
                          <a:pt x="123473" y="374515"/>
                          <a:pt x="126895" y="376491"/>
                          <a:pt x="130606" y="376491"/>
                        </a:cubicBezTo>
                        <a:lnTo>
                          <a:pt x="146943" y="376491"/>
                        </a:lnTo>
                        <a:lnTo>
                          <a:pt x="188342" y="376491"/>
                        </a:lnTo>
                        <a:lnTo>
                          <a:pt x="201933" y="376491"/>
                        </a:lnTo>
                        <a:cubicBezTo>
                          <a:pt x="205644" y="376491"/>
                          <a:pt x="209065" y="374515"/>
                          <a:pt x="210897" y="371335"/>
                        </a:cubicBezTo>
                        <a:lnTo>
                          <a:pt x="246560" y="309550"/>
                        </a:lnTo>
                        <a:cubicBezTo>
                          <a:pt x="248440" y="306321"/>
                          <a:pt x="248440" y="302369"/>
                          <a:pt x="246608" y="299188"/>
                        </a:cubicBez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86AAC619-257A-4F69-9319-4B3574B11E24}"/>
                      </a:ext>
                    </a:extLst>
                  </p:cNvPr>
                  <p:cNvSpPr/>
                  <p:nvPr/>
                </p:nvSpPr>
                <p:spPr>
                  <a:xfrm>
                    <a:off x="-4043720" y="2703182"/>
                    <a:ext cx="417557" cy="254271"/>
                  </a:xfrm>
                  <a:custGeom>
                    <a:avLst/>
                    <a:gdLst>
                      <a:gd name="connsiteX0" fmla="*/ 34560 w 417557"/>
                      <a:gd name="connsiteY0" fmla="*/ 245018 h 254271"/>
                      <a:gd name="connsiteX1" fmla="*/ 51814 w 417557"/>
                      <a:gd name="connsiteY1" fmla="*/ 254271 h 254271"/>
                      <a:gd name="connsiteX2" fmla="*/ 69067 w 417557"/>
                      <a:gd name="connsiteY2" fmla="*/ 245018 h 254271"/>
                      <a:gd name="connsiteX3" fmla="*/ 100152 w 417557"/>
                      <a:gd name="connsiteY3" fmla="*/ 198318 h 254271"/>
                      <a:gd name="connsiteX4" fmla="*/ 101164 w 417557"/>
                      <a:gd name="connsiteY4" fmla="*/ 177065 h 254271"/>
                      <a:gd name="connsiteX5" fmla="*/ 82899 w 417557"/>
                      <a:gd name="connsiteY5" fmla="*/ 166124 h 254271"/>
                      <a:gd name="connsiteX6" fmla="*/ 72537 w 417557"/>
                      <a:gd name="connsiteY6" fmla="*/ 166124 h 254271"/>
                      <a:gd name="connsiteX7" fmla="*/ 72537 w 417557"/>
                      <a:gd name="connsiteY7" fmla="*/ 91328 h 254271"/>
                      <a:gd name="connsiteX8" fmla="*/ 238806 w 417557"/>
                      <a:gd name="connsiteY8" fmla="*/ 91328 h 254271"/>
                      <a:gd name="connsiteX9" fmla="*/ 296591 w 417557"/>
                      <a:gd name="connsiteY9" fmla="*/ 129835 h 254271"/>
                      <a:gd name="connsiteX10" fmla="*/ 296109 w 417557"/>
                      <a:gd name="connsiteY10" fmla="*/ 132244 h 254271"/>
                      <a:gd name="connsiteX11" fmla="*/ 296109 w 417557"/>
                      <a:gd name="connsiteY11" fmla="*/ 240681 h 254271"/>
                      <a:gd name="connsiteX12" fmla="*/ 337508 w 417557"/>
                      <a:gd name="connsiteY12" fmla="*/ 240681 h 254271"/>
                      <a:gd name="connsiteX13" fmla="*/ 337508 w 417557"/>
                      <a:gd name="connsiteY13" fmla="*/ 132244 h 254271"/>
                      <a:gd name="connsiteX14" fmla="*/ 337026 w 417557"/>
                      <a:gd name="connsiteY14" fmla="*/ 129835 h 254271"/>
                      <a:gd name="connsiteX15" fmla="*/ 394810 w 417557"/>
                      <a:gd name="connsiteY15" fmla="*/ 91328 h 254271"/>
                      <a:gd name="connsiteX16" fmla="*/ 412931 w 417557"/>
                      <a:gd name="connsiteY16" fmla="*/ 79231 h 254271"/>
                      <a:gd name="connsiteX17" fmla="*/ 417558 w 417557"/>
                      <a:gd name="connsiteY17" fmla="*/ 70604 h 254271"/>
                      <a:gd name="connsiteX18" fmla="*/ 412931 w 417557"/>
                      <a:gd name="connsiteY18" fmla="*/ 61977 h 254271"/>
                      <a:gd name="connsiteX19" fmla="*/ 394810 w 417557"/>
                      <a:gd name="connsiteY19" fmla="*/ 49881 h 254271"/>
                      <a:gd name="connsiteX20" fmla="*/ 322567 w 417557"/>
                      <a:gd name="connsiteY20" fmla="*/ 1735 h 254271"/>
                      <a:gd name="connsiteX21" fmla="*/ 311097 w 417557"/>
                      <a:gd name="connsiteY21" fmla="*/ 1735 h 254271"/>
                      <a:gd name="connsiteX22" fmla="*/ 238854 w 417557"/>
                      <a:gd name="connsiteY22" fmla="*/ 49881 h 254271"/>
                      <a:gd name="connsiteX23" fmla="*/ 51814 w 417557"/>
                      <a:gd name="connsiteY23" fmla="*/ 49881 h 254271"/>
                      <a:gd name="connsiteX24" fmla="*/ 31090 w 417557"/>
                      <a:gd name="connsiteY24" fmla="*/ 70604 h 254271"/>
                      <a:gd name="connsiteX25" fmla="*/ 31090 w 417557"/>
                      <a:gd name="connsiteY25" fmla="*/ 166173 h 254271"/>
                      <a:gd name="connsiteX26" fmla="*/ 20729 w 417557"/>
                      <a:gd name="connsiteY26" fmla="*/ 166173 h 254271"/>
                      <a:gd name="connsiteX27" fmla="*/ 2463 w 417557"/>
                      <a:gd name="connsiteY27" fmla="*/ 177113 h 254271"/>
                      <a:gd name="connsiteX28" fmla="*/ 3475 w 417557"/>
                      <a:gd name="connsiteY28" fmla="*/ 198366 h 254271"/>
                      <a:gd name="connsiteX29" fmla="*/ 34560 w 417557"/>
                      <a:gd name="connsiteY29" fmla="*/ 245018 h 2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7557" h="254271">
                        <a:moveTo>
                          <a:pt x="34560" y="245018"/>
                        </a:moveTo>
                        <a:cubicBezTo>
                          <a:pt x="38416" y="250801"/>
                          <a:pt x="44874" y="254271"/>
                          <a:pt x="51814" y="254271"/>
                        </a:cubicBezTo>
                        <a:cubicBezTo>
                          <a:pt x="58754" y="254271"/>
                          <a:pt x="65212" y="250801"/>
                          <a:pt x="69067" y="245018"/>
                        </a:cubicBezTo>
                        <a:lnTo>
                          <a:pt x="100152" y="198318"/>
                        </a:lnTo>
                        <a:cubicBezTo>
                          <a:pt x="104393" y="191957"/>
                          <a:pt x="104779" y="183812"/>
                          <a:pt x="101164" y="177065"/>
                        </a:cubicBezTo>
                        <a:cubicBezTo>
                          <a:pt x="97550" y="170318"/>
                          <a:pt x="90562" y="166124"/>
                          <a:pt x="82899" y="166124"/>
                        </a:cubicBezTo>
                        <a:lnTo>
                          <a:pt x="72537" y="166124"/>
                        </a:lnTo>
                        <a:lnTo>
                          <a:pt x="72537" y="91328"/>
                        </a:lnTo>
                        <a:lnTo>
                          <a:pt x="238806" y="91328"/>
                        </a:lnTo>
                        <a:lnTo>
                          <a:pt x="296591" y="129835"/>
                        </a:lnTo>
                        <a:cubicBezTo>
                          <a:pt x="296494" y="130654"/>
                          <a:pt x="296109" y="131377"/>
                          <a:pt x="296109" y="132244"/>
                        </a:cubicBezTo>
                        <a:lnTo>
                          <a:pt x="296109" y="240681"/>
                        </a:lnTo>
                        <a:lnTo>
                          <a:pt x="337508" y="240681"/>
                        </a:lnTo>
                        <a:lnTo>
                          <a:pt x="337508" y="132244"/>
                        </a:lnTo>
                        <a:cubicBezTo>
                          <a:pt x="337508" y="131377"/>
                          <a:pt x="337122" y="130654"/>
                          <a:pt x="337026" y="129835"/>
                        </a:cubicBezTo>
                        <a:lnTo>
                          <a:pt x="394810" y="91328"/>
                        </a:lnTo>
                        <a:lnTo>
                          <a:pt x="412931" y="79231"/>
                        </a:lnTo>
                        <a:cubicBezTo>
                          <a:pt x="415823" y="77303"/>
                          <a:pt x="417558" y="74074"/>
                          <a:pt x="417558" y="70604"/>
                        </a:cubicBezTo>
                        <a:cubicBezTo>
                          <a:pt x="417558" y="67134"/>
                          <a:pt x="415823" y="63905"/>
                          <a:pt x="412931" y="61977"/>
                        </a:cubicBezTo>
                        <a:lnTo>
                          <a:pt x="394810" y="49881"/>
                        </a:lnTo>
                        <a:lnTo>
                          <a:pt x="322567" y="1735"/>
                        </a:lnTo>
                        <a:cubicBezTo>
                          <a:pt x="319097" y="-578"/>
                          <a:pt x="314567" y="-578"/>
                          <a:pt x="311097" y="1735"/>
                        </a:cubicBezTo>
                        <a:lnTo>
                          <a:pt x="238854" y="49881"/>
                        </a:lnTo>
                        <a:lnTo>
                          <a:pt x="51814" y="49881"/>
                        </a:lnTo>
                        <a:cubicBezTo>
                          <a:pt x="40392" y="49881"/>
                          <a:pt x="31090" y="59134"/>
                          <a:pt x="31090" y="70604"/>
                        </a:cubicBezTo>
                        <a:lnTo>
                          <a:pt x="31090" y="166173"/>
                        </a:lnTo>
                        <a:lnTo>
                          <a:pt x="20729" y="166173"/>
                        </a:lnTo>
                        <a:cubicBezTo>
                          <a:pt x="13114" y="166173"/>
                          <a:pt x="6078" y="170366"/>
                          <a:pt x="2463" y="177113"/>
                        </a:cubicBezTo>
                        <a:cubicBezTo>
                          <a:pt x="-1151" y="183860"/>
                          <a:pt x="-766" y="192005"/>
                          <a:pt x="3475" y="198366"/>
                        </a:cubicBezTo>
                        <a:lnTo>
                          <a:pt x="34560" y="245018"/>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A407913A-CCAD-4A49-A97F-9C9E75EB3E23}"/>
                      </a:ext>
                    </a:extLst>
                  </p:cNvPr>
                  <p:cNvSpPr/>
                  <p:nvPr/>
                </p:nvSpPr>
                <p:spPr>
                  <a:xfrm>
                    <a:off x="-3820143" y="3245172"/>
                    <a:ext cx="186366" cy="144967"/>
                  </a:xfrm>
                  <a:custGeom>
                    <a:avLst/>
                    <a:gdLst>
                      <a:gd name="connsiteX0" fmla="*/ 176004 w 186366"/>
                      <a:gd name="connsiteY0" fmla="*/ 0 h 144967"/>
                      <a:gd name="connsiteX1" fmla="*/ 10362 w 186366"/>
                      <a:gd name="connsiteY1" fmla="*/ 0 h 144967"/>
                      <a:gd name="connsiteX2" fmla="*/ 0 w 186366"/>
                      <a:gd name="connsiteY2" fmla="*/ 10362 h 144967"/>
                      <a:gd name="connsiteX3" fmla="*/ 0 w 186366"/>
                      <a:gd name="connsiteY3" fmla="*/ 134606 h 144967"/>
                      <a:gd name="connsiteX4" fmla="*/ 10362 w 186366"/>
                      <a:gd name="connsiteY4" fmla="*/ 144967 h 144967"/>
                      <a:gd name="connsiteX5" fmla="*/ 176004 w 186366"/>
                      <a:gd name="connsiteY5" fmla="*/ 144967 h 144967"/>
                      <a:gd name="connsiteX6" fmla="*/ 186366 w 186366"/>
                      <a:gd name="connsiteY6" fmla="*/ 134606 h 144967"/>
                      <a:gd name="connsiteX7" fmla="*/ 186366 w 186366"/>
                      <a:gd name="connsiteY7" fmla="*/ 10362 h 144967"/>
                      <a:gd name="connsiteX8" fmla="*/ 176004 w 186366"/>
                      <a:gd name="connsiteY8" fmla="*/ 0 h 14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44967">
                        <a:moveTo>
                          <a:pt x="176004" y="0"/>
                        </a:moveTo>
                        <a:lnTo>
                          <a:pt x="10362" y="0"/>
                        </a:lnTo>
                        <a:cubicBezTo>
                          <a:pt x="4627" y="0"/>
                          <a:pt x="0" y="4626"/>
                          <a:pt x="0" y="10362"/>
                        </a:cubicBezTo>
                        <a:lnTo>
                          <a:pt x="0" y="134606"/>
                        </a:lnTo>
                        <a:cubicBezTo>
                          <a:pt x="0" y="140341"/>
                          <a:pt x="4627" y="144967"/>
                          <a:pt x="10362" y="144967"/>
                        </a:cubicBezTo>
                        <a:lnTo>
                          <a:pt x="176004" y="144967"/>
                        </a:lnTo>
                        <a:cubicBezTo>
                          <a:pt x="181739" y="144967"/>
                          <a:pt x="186366" y="140341"/>
                          <a:pt x="186366" y="134606"/>
                        </a:cubicBezTo>
                        <a:lnTo>
                          <a:pt x="186366" y="10362"/>
                        </a:lnTo>
                        <a:cubicBezTo>
                          <a:pt x="186366" y="4626"/>
                          <a:pt x="181739" y="0"/>
                          <a:pt x="176004" y="0"/>
                        </a:cubicBezTo>
                        <a:close/>
                      </a:path>
                    </a:pathLst>
                  </a:custGeom>
                  <a:solidFill>
                    <a:srgbClr val="0078D4"/>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nvGrpSpPr>
            <p:cNvPr id="24" name="Group 23">
              <a:extLst>
                <a:ext uri="{FF2B5EF4-FFF2-40B4-BE49-F238E27FC236}">
                  <a16:creationId xmlns:a16="http://schemas.microsoft.com/office/drawing/2014/main" id="{17C3B511-1BD1-4CFD-909C-956BF5B0AC5C}"/>
                </a:ext>
              </a:extLst>
            </p:cNvPr>
            <p:cNvGrpSpPr/>
            <p:nvPr/>
          </p:nvGrpSpPr>
          <p:grpSpPr>
            <a:xfrm>
              <a:off x="2451111" y="2141178"/>
              <a:ext cx="2105358" cy="1791819"/>
              <a:chOff x="2687869" y="2141178"/>
              <a:chExt cx="2105358" cy="1791819"/>
            </a:xfrm>
          </p:grpSpPr>
          <p:sp>
            <p:nvSpPr>
              <p:cNvPr id="114" name="Rectangle 113">
                <a:extLst>
                  <a:ext uri="{FF2B5EF4-FFF2-40B4-BE49-F238E27FC236}">
                    <a16:creationId xmlns:a16="http://schemas.microsoft.com/office/drawing/2014/main" id="{87BAB71E-F3C6-4C04-8DEF-2FACFE1DB0A0}"/>
                  </a:ext>
                </a:extLst>
              </p:cNvPr>
              <p:cNvSpPr/>
              <p:nvPr/>
            </p:nvSpPr>
            <p:spPr bwMode="auto">
              <a:xfrm>
                <a:off x="2687869" y="3148558"/>
                <a:ext cx="2105358" cy="784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Semibold" panose="020B0702040204020203" pitchFamily="34" charset="0"/>
                  </a:rPr>
                  <a:t>Customer ownership and control of data</a:t>
                </a:r>
              </a:p>
            </p:txBody>
          </p:sp>
          <p:grpSp>
            <p:nvGrpSpPr>
              <p:cNvPr id="15" name="Group 14">
                <a:extLst>
                  <a:ext uri="{FF2B5EF4-FFF2-40B4-BE49-F238E27FC236}">
                    <a16:creationId xmlns:a16="http://schemas.microsoft.com/office/drawing/2014/main" id="{C14BCE35-1091-40B3-A1FD-346F5B569D3B}"/>
                  </a:ext>
                </a:extLst>
              </p:cNvPr>
              <p:cNvGrpSpPr/>
              <p:nvPr/>
            </p:nvGrpSpPr>
            <p:grpSpPr>
              <a:xfrm>
                <a:off x="3324496" y="2141178"/>
                <a:ext cx="832104" cy="832104"/>
                <a:chOff x="4129631" y="2166446"/>
                <a:chExt cx="832104" cy="832104"/>
              </a:xfrm>
            </p:grpSpPr>
            <p:grpSp>
              <p:nvGrpSpPr>
                <p:cNvPr id="160" name="Group 159">
                  <a:extLst>
                    <a:ext uri="{FF2B5EF4-FFF2-40B4-BE49-F238E27FC236}">
                      <a16:creationId xmlns:a16="http://schemas.microsoft.com/office/drawing/2014/main" id="{FD231770-D5B5-453A-9CEB-A7A2C21F58AA}"/>
                    </a:ext>
                  </a:extLst>
                </p:cNvPr>
                <p:cNvGrpSpPr>
                  <a:grpSpLocks/>
                </p:cNvGrpSpPr>
                <p:nvPr/>
              </p:nvGrpSpPr>
              <p:grpSpPr>
                <a:xfrm>
                  <a:off x="4129631" y="2166446"/>
                  <a:ext cx="832104" cy="832104"/>
                  <a:chOff x="2677356" y="489672"/>
                  <a:chExt cx="832104" cy="832104"/>
                </a:xfrm>
              </p:grpSpPr>
              <p:sp>
                <p:nvSpPr>
                  <p:cNvPr id="176" name="Oval 175">
                    <a:extLst>
                      <a:ext uri="{FF2B5EF4-FFF2-40B4-BE49-F238E27FC236}">
                        <a16:creationId xmlns:a16="http://schemas.microsoft.com/office/drawing/2014/main" id="{C9409477-43B5-423F-A276-B960A0869D61}"/>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77" name="Oval 176">
                    <a:extLst>
                      <a:ext uri="{FF2B5EF4-FFF2-40B4-BE49-F238E27FC236}">
                        <a16:creationId xmlns:a16="http://schemas.microsoft.com/office/drawing/2014/main" id="{F691A8D8-11EA-479F-809D-978F8AB29D1D}"/>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61" name="Group 160" descr="open">
                  <a:extLst>
                    <a:ext uri="{FF2B5EF4-FFF2-40B4-BE49-F238E27FC236}">
                      <a16:creationId xmlns:a16="http://schemas.microsoft.com/office/drawing/2014/main" id="{3E70096E-5995-4288-8ADF-DC7418B42E3A}"/>
                    </a:ext>
                  </a:extLst>
                </p:cNvPr>
                <p:cNvGrpSpPr/>
                <p:nvPr/>
              </p:nvGrpSpPr>
              <p:grpSpPr>
                <a:xfrm>
                  <a:off x="4343896" y="2361234"/>
                  <a:ext cx="403574" cy="442528"/>
                  <a:chOff x="2572353" y="1292284"/>
                  <a:chExt cx="403080" cy="441987"/>
                </a:xfrm>
              </p:grpSpPr>
              <p:sp>
                <p:nvSpPr>
                  <p:cNvPr id="162" name="Rectangle 602">
                    <a:extLst>
                      <a:ext uri="{FF2B5EF4-FFF2-40B4-BE49-F238E27FC236}">
                        <a16:creationId xmlns:a16="http://schemas.microsoft.com/office/drawing/2014/main" id="{2A05F059-C134-4B2D-87AB-1B560477D77D}"/>
                      </a:ext>
                    </a:extLst>
                  </p:cNvPr>
                  <p:cNvSpPr>
                    <a:spLocks noChangeArrowheads="1"/>
                  </p:cNvSpPr>
                  <p:nvPr/>
                </p:nvSpPr>
                <p:spPr bwMode="auto">
                  <a:xfrm>
                    <a:off x="2759108" y="1566191"/>
                    <a:ext cx="23345" cy="1276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3" name="Rectangle 603">
                    <a:extLst>
                      <a:ext uri="{FF2B5EF4-FFF2-40B4-BE49-F238E27FC236}">
                        <a16:creationId xmlns:a16="http://schemas.microsoft.com/office/drawing/2014/main" id="{830C1BB6-6078-48A5-9578-BC436D4BE588}"/>
                      </a:ext>
                    </a:extLst>
                  </p:cNvPr>
                  <p:cNvSpPr>
                    <a:spLocks noChangeArrowheads="1"/>
                  </p:cNvSpPr>
                  <p:nvPr/>
                </p:nvSpPr>
                <p:spPr bwMode="auto">
                  <a:xfrm>
                    <a:off x="2759108" y="1315629"/>
                    <a:ext cx="23345" cy="14473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604">
                    <a:extLst>
                      <a:ext uri="{FF2B5EF4-FFF2-40B4-BE49-F238E27FC236}">
                        <a16:creationId xmlns:a16="http://schemas.microsoft.com/office/drawing/2014/main" id="{E2C0FD03-9D5D-46B9-88A6-4719A5AD9F10}"/>
                      </a:ext>
                    </a:extLst>
                  </p:cNvPr>
                  <p:cNvSpPr>
                    <a:spLocks/>
                  </p:cNvSpPr>
                  <p:nvPr/>
                </p:nvSpPr>
                <p:spPr bwMode="auto">
                  <a:xfrm>
                    <a:off x="2812022" y="1530397"/>
                    <a:ext cx="129173" cy="87152"/>
                  </a:xfrm>
                  <a:custGeom>
                    <a:avLst/>
                    <a:gdLst>
                      <a:gd name="T0" fmla="*/ 7 w 83"/>
                      <a:gd name="T1" fmla="*/ 0 h 56"/>
                      <a:gd name="T2" fmla="*/ 0 w 83"/>
                      <a:gd name="T3" fmla="*/ 12 h 56"/>
                      <a:gd name="T4" fmla="*/ 76 w 83"/>
                      <a:gd name="T5" fmla="*/ 56 h 56"/>
                      <a:gd name="T6" fmla="*/ 83 w 83"/>
                      <a:gd name="T7" fmla="*/ 43 h 56"/>
                      <a:gd name="T8" fmla="*/ 7 w 83"/>
                      <a:gd name="T9" fmla="*/ 0 h 56"/>
                    </a:gdLst>
                    <a:ahLst/>
                    <a:cxnLst>
                      <a:cxn ang="0">
                        <a:pos x="T0" y="T1"/>
                      </a:cxn>
                      <a:cxn ang="0">
                        <a:pos x="T2" y="T3"/>
                      </a:cxn>
                      <a:cxn ang="0">
                        <a:pos x="T4" y="T5"/>
                      </a:cxn>
                      <a:cxn ang="0">
                        <a:pos x="T6" y="T7"/>
                      </a:cxn>
                      <a:cxn ang="0">
                        <a:pos x="T8" y="T9"/>
                      </a:cxn>
                    </a:cxnLst>
                    <a:rect l="0" t="0" r="r" b="b"/>
                    <a:pathLst>
                      <a:path w="83" h="56">
                        <a:moveTo>
                          <a:pt x="7" y="0"/>
                        </a:moveTo>
                        <a:lnTo>
                          <a:pt x="0" y="12"/>
                        </a:lnTo>
                        <a:lnTo>
                          <a:pt x="76" y="56"/>
                        </a:lnTo>
                        <a:lnTo>
                          <a:pt x="83" y="43"/>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605">
                    <a:extLst>
                      <a:ext uri="{FF2B5EF4-FFF2-40B4-BE49-F238E27FC236}">
                        <a16:creationId xmlns:a16="http://schemas.microsoft.com/office/drawing/2014/main" id="{85DD8293-5237-4BC3-8C68-B1F23D05E859}"/>
                      </a:ext>
                    </a:extLst>
                  </p:cNvPr>
                  <p:cNvSpPr>
                    <a:spLocks/>
                  </p:cNvSpPr>
                  <p:nvPr/>
                </p:nvSpPr>
                <p:spPr bwMode="auto">
                  <a:xfrm>
                    <a:off x="2595698" y="1405894"/>
                    <a:ext cx="133841" cy="90265"/>
                  </a:xfrm>
                  <a:custGeom>
                    <a:avLst/>
                    <a:gdLst>
                      <a:gd name="T0" fmla="*/ 8 w 86"/>
                      <a:gd name="T1" fmla="*/ 0 h 58"/>
                      <a:gd name="T2" fmla="*/ 0 w 86"/>
                      <a:gd name="T3" fmla="*/ 13 h 58"/>
                      <a:gd name="T4" fmla="*/ 79 w 86"/>
                      <a:gd name="T5" fmla="*/ 58 h 58"/>
                      <a:gd name="T6" fmla="*/ 86 w 86"/>
                      <a:gd name="T7" fmla="*/ 45 h 58"/>
                      <a:gd name="T8" fmla="*/ 8 w 86"/>
                      <a:gd name="T9" fmla="*/ 0 h 58"/>
                    </a:gdLst>
                    <a:ahLst/>
                    <a:cxnLst>
                      <a:cxn ang="0">
                        <a:pos x="T0" y="T1"/>
                      </a:cxn>
                      <a:cxn ang="0">
                        <a:pos x="T2" y="T3"/>
                      </a:cxn>
                      <a:cxn ang="0">
                        <a:pos x="T4" y="T5"/>
                      </a:cxn>
                      <a:cxn ang="0">
                        <a:pos x="T6" y="T7"/>
                      </a:cxn>
                      <a:cxn ang="0">
                        <a:pos x="T8" y="T9"/>
                      </a:cxn>
                    </a:cxnLst>
                    <a:rect l="0" t="0" r="r" b="b"/>
                    <a:pathLst>
                      <a:path w="86" h="58">
                        <a:moveTo>
                          <a:pt x="8" y="0"/>
                        </a:moveTo>
                        <a:lnTo>
                          <a:pt x="0" y="13"/>
                        </a:lnTo>
                        <a:lnTo>
                          <a:pt x="79" y="58"/>
                        </a:lnTo>
                        <a:lnTo>
                          <a:pt x="86" y="45"/>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606">
                    <a:extLst>
                      <a:ext uri="{FF2B5EF4-FFF2-40B4-BE49-F238E27FC236}">
                        <a16:creationId xmlns:a16="http://schemas.microsoft.com/office/drawing/2014/main" id="{3AF0310C-B23C-40B5-9EA3-4335EA6AD34D}"/>
                      </a:ext>
                    </a:extLst>
                  </p:cNvPr>
                  <p:cNvSpPr>
                    <a:spLocks/>
                  </p:cNvSpPr>
                  <p:nvPr/>
                </p:nvSpPr>
                <p:spPr bwMode="auto">
                  <a:xfrm>
                    <a:off x="2810466" y="1407450"/>
                    <a:ext cx="133841" cy="88709"/>
                  </a:xfrm>
                  <a:custGeom>
                    <a:avLst/>
                    <a:gdLst>
                      <a:gd name="T0" fmla="*/ 78 w 86"/>
                      <a:gd name="T1" fmla="*/ 0 h 57"/>
                      <a:gd name="T2" fmla="*/ 0 w 86"/>
                      <a:gd name="T3" fmla="*/ 44 h 57"/>
                      <a:gd name="T4" fmla="*/ 8 w 86"/>
                      <a:gd name="T5" fmla="*/ 57 h 57"/>
                      <a:gd name="T6" fmla="*/ 86 w 86"/>
                      <a:gd name="T7" fmla="*/ 12 h 57"/>
                      <a:gd name="T8" fmla="*/ 78 w 86"/>
                      <a:gd name="T9" fmla="*/ 0 h 57"/>
                    </a:gdLst>
                    <a:ahLst/>
                    <a:cxnLst>
                      <a:cxn ang="0">
                        <a:pos x="T0" y="T1"/>
                      </a:cxn>
                      <a:cxn ang="0">
                        <a:pos x="T2" y="T3"/>
                      </a:cxn>
                      <a:cxn ang="0">
                        <a:pos x="T4" y="T5"/>
                      </a:cxn>
                      <a:cxn ang="0">
                        <a:pos x="T6" y="T7"/>
                      </a:cxn>
                      <a:cxn ang="0">
                        <a:pos x="T8" y="T9"/>
                      </a:cxn>
                    </a:cxnLst>
                    <a:rect l="0" t="0" r="r" b="b"/>
                    <a:pathLst>
                      <a:path w="86" h="57">
                        <a:moveTo>
                          <a:pt x="78" y="0"/>
                        </a:moveTo>
                        <a:lnTo>
                          <a:pt x="0" y="44"/>
                        </a:lnTo>
                        <a:lnTo>
                          <a:pt x="8" y="57"/>
                        </a:lnTo>
                        <a:lnTo>
                          <a:pt x="86" y="12"/>
                        </a:lnTo>
                        <a:lnTo>
                          <a:pt x="7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607">
                    <a:extLst>
                      <a:ext uri="{FF2B5EF4-FFF2-40B4-BE49-F238E27FC236}">
                        <a16:creationId xmlns:a16="http://schemas.microsoft.com/office/drawing/2014/main" id="{2AAD228F-9E0F-4DDC-B5B8-57224A2C6482}"/>
                      </a:ext>
                    </a:extLst>
                  </p:cNvPr>
                  <p:cNvSpPr>
                    <a:spLocks/>
                  </p:cNvSpPr>
                  <p:nvPr/>
                </p:nvSpPr>
                <p:spPr bwMode="auto">
                  <a:xfrm>
                    <a:off x="2594141" y="1530397"/>
                    <a:ext cx="135398" cy="90265"/>
                  </a:xfrm>
                  <a:custGeom>
                    <a:avLst/>
                    <a:gdLst>
                      <a:gd name="T0" fmla="*/ 79 w 87"/>
                      <a:gd name="T1" fmla="*/ 0 h 58"/>
                      <a:gd name="T2" fmla="*/ 0 w 87"/>
                      <a:gd name="T3" fmla="*/ 45 h 58"/>
                      <a:gd name="T4" fmla="*/ 7 w 87"/>
                      <a:gd name="T5" fmla="*/ 58 h 58"/>
                      <a:gd name="T6" fmla="*/ 87 w 87"/>
                      <a:gd name="T7" fmla="*/ 12 h 58"/>
                      <a:gd name="T8" fmla="*/ 79 w 87"/>
                      <a:gd name="T9" fmla="*/ 0 h 58"/>
                    </a:gdLst>
                    <a:ahLst/>
                    <a:cxnLst>
                      <a:cxn ang="0">
                        <a:pos x="T0" y="T1"/>
                      </a:cxn>
                      <a:cxn ang="0">
                        <a:pos x="T2" y="T3"/>
                      </a:cxn>
                      <a:cxn ang="0">
                        <a:pos x="T4" y="T5"/>
                      </a:cxn>
                      <a:cxn ang="0">
                        <a:pos x="T6" y="T7"/>
                      </a:cxn>
                      <a:cxn ang="0">
                        <a:pos x="T8" y="T9"/>
                      </a:cxn>
                    </a:cxnLst>
                    <a:rect l="0" t="0" r="r" b="b"/>
                    <a:pathLst>
                      <a:path w="87" h="58">
                        <a:moveTo>
                          <a:pt x="79" y="0"/>
                        </a:moveTo>
                        <a:lnTo>
                          <a:pt x="0" y="45"/>
                        </a:lnTo>
                        <a:lnTo>
                          <a:pt x="7" y="58"/>
                        </a:lnTo>
                        <a:lnTo>
                          <a:pt x="87" y="12"/>
                        </a:lnTo>
                        <a:lnTo>
                          <a:pt x="7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608">
                    <a:extLst>
                      <a:ext uri="{FF2B5EF4-FFF2-40B4-BE49-F238E27FC236}">
                        <a16:creationId xmlns:a16="http://schemas.microsoft.com/office/drawing/2014/main" id="{49BDC662-5D28-4F81-9708-ADA7DAC07C9C}"/>
                      </a:ext>
                    </a:extLst>
                  </p:cNvPr>
                  <p:cNvSpPr>
                    <a:spLocks/>
                  </p:cNvSpPr>
                  <p:nvPr/>
                </p:nvSpPr>
                <p:spPr bwMode="auto">
                  <a:xfrm>
                    <a:off x="2735764" y="1472814"/>
                    <a:ext cx="70034" cy="80927"/>
                  </a:xfrm>
                  <a:custGeom>
                    <a:avLst/>
                    <a:gdLst>
                      <a:gd name="T0" fmla="*/ 22 w 45"/>
                      <a:gd name="T1" fmla="*/ 0 h 52"/>
                      <a:gd name="T2" fmla="*/ 45 w 45"/>
                      <a:gd name="T3" fmla="*/ 12 h 52"/>
                      <a:gd name="T4" fmla="*/ 45 w 45"/>
                      <a:gd name="T5" fmla="*/ 38 h 52"/>
                      <a:gd name="T6" fmla="*/ 22 w 45"/>
                      <a:gd name="T7" fmla="*/ 52 h 52"/>
                      <a:gd name="T8" fmla="*/ 0 w 45"/>
                      <a:gd name="T9" fmla="*/ 39 h 52"/>
                      <a:gd name="T10" fmla="*/ 0 w 45"/>
                      <a:gd name="T11" fmla="*/ 12 h 52"/>
                      <a:gd name="T12" fmla="*/ 22 w 45"/>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45" h="52">
                        <a:moveTo>
                          <a:pt x="22" y="0"/>
                        </a:moveTo>
                        <a:lnTo>
                          <a:pt x="45" y="12"/>
                        </a:lnTo>
                        <a:lnTo>
                          <a:pt x="45" y="38"/>
                        </a:lnTo>
                        <a:lnTo>
                          <a:pt x="22" y="52"/>
                        </a:lnTo>
                        <a:lnTo>
                          <a:pt x="0" y="39"/>
                        </a:lnTo>
                        <a:lnTo>
                          <a:pt x="0" y="12"/>
                        </a:lnTo>
                        <a:lnTo>
                          <a:pt x="2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609">
                    <a:extLst>
                      <a:ext uri="{FF2B5EF4-FFF2-40B4-BE49-F238E27FC236}">
                        <a16:creationId xmlns:a16="http://schemas.microsoft.com/office/drawing/2014/main" id="{C2C66DB3-A4B0-48F0-A145-15218EF95DF1}"/>
                      </a:ext>
                    </a:extLst>
                  </p:cNvPr>
                  <p:cNvSpPr>
                    <a:spLocks/>
                  </p:cNvSpPr>
                  <p:nvPr/>
                </p:nvSpPr>
                <p:spPr bwMode="auto">
                  <a:xfrm>
                    <a:off x="2710863" y="1446357"/>
                    <a:ext cx="118278" cy="133841"/>
                  </a:xfrm>
                  <a:custGeom>
                    <a:avLst/>
                    <a:gdLst>
                      <a:gd name="T0" fmla="*/ 38 w 76"/>
                      <a:gd name="T1" fmla="*/ 0 h 86"/>
                      <a:gd name="T2" fmla="*/ 31 w 76"/>
                      <a:gd name="T3" fmla="*/ 3 h 86"/>
                      <a:gd name="T4" fmla="*/ 9 w 76"/>
                      <a:gd name="T5" fmla="*/ 17 h 86"/>
                      <a:gd name="T6" fmla="*/ 0 w 76"/>
                      <a:gd name="T7" fmla="*/ 21 h 86"/>
                      <a:gd name="T8" fmla="*/ 0 w 76"/>
                      <a:gd name="T9" fmla="*/ 29 h 86"/>
                      <a:gd name="T10" fmla="*/ 0 w 76"/>
                      <a:gd name="T11" fmla="*/ 56 h 86"/>
                      <a:gd name="T12" fmla="*/ 0 w 76"/>
                      <a:gd name="T13" fmla="*/ 64 h 86"/>
                      <a:gd name="T14" fmla="*/ 9 w 76"/>
                      <a:gd name="T15" fmla="*/ 69 h 86"/>
                      <a:gd name="T16" fmla="*/ 31 w 76"/>
                      <a:gd name="T17" fmla="*/ 82 h 86"/>
                      <a:gd name="T18" fmla="*/ 38 w 76"/>
                      <a:gd name="T19" fmla="*/ 86 h 86"/>
                      <a:gd name="T20" fmla="*/ 46 w 76"/>
                      <a:gd name="T21" fmla="*/ 82 h 86"/>
                      <a:gd name="T22" fmla="*/ 69 w 76"/>
                      <a:gd name="T23" fmla="*/ 69 h 86"/>
                      <a:gd name="T24" fmla="*/ 76 w 76"/>
                      <a:gd name="T25" fmla="*/ 64 h 86"/>
                      <a:gd name="T26" fmla="*/ 76 w 76"/>
                      <a:gd name="T27" fmla="*/ 56 h 86"/>
                      <a:gd name="T28" fmla="*/ 76 w 76"/>
                      <a:gd name="T29" fmla="*/ 29 h 86"/>
                      <a:gd name="T30" fmla="*/ 76 w 76"/>
                      <a:gd name="T31" fmla="*/ 21 h 86"/>
                      <a:gd name="T32" fmla="*/ 69 w 76"/>
                      <a:gd name="T33" fmla="*/ 17 h 86"/>
                      <a:gd name="T34" fmla="*/ 46 w 76"/>
                      <a:gd name="T35" fmla="*/ 3 h 86"/>
                      <a:gd name="T36" fmla="*/ 38 w 76"/>
                      <a:gd name="T37"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 h="86">
                        <a:moveTo>
                          <a:pt x="38" y="0"/>
                        </a:moveTo>
                        <a:lnTo>
                          <a:pt x="31" y="3"/>
                        </a:lnTo>
                        <a:lnTo>
                          <a:pt x="9" y="17"/>
                        </a:lnTo>
                        <a:lnTo>
                          <a:pt x="0" y="21"/>
                        </a:lnTo>
                        <a:lnTo>
                          <a:pt x="0" y="29"/>
                        </a:lnTo>
                        <a:lnTo>
                          <a:pt x="0" y="56"/>
                        </a:lnTo>
                        <a:lnTo>
                          <a:pt x="0" y="64"/>
                        </a:lnTo>
                        <a:lnTo>
                          <a:pt x="9" y="69"/>
                        </a:lnTo>
                        <a:lnTo>
                          <a:pt x="31" y="82"/>
                        </a:lnTo>
                        <a:lnTo>
                          <a:pt x="38" y="86"/>
                        </a:lnTo>
                        <a:lnTo>
                          <a:pt x="46" y="82"/>
                        </a:lnTo>
                        <a:lnTo>
                          <a:pt x="69" y="69"/>
                        </a:lnTo>
                        <a:lnTo>
                          <a:pt x="76" y="64"/>
                        </a:lnTo>
                        <a:lnTo>
                          <a:pt x="76" y="56"/>
                        </a:lnTo>
                        <a:lnTo>
                          <a:pt x="76" y="29"/>
                        </a:lnTo>
                        <a:lnTo>
                          <a:pt x="76" y="21"/>
                        </a:lnTo>
                        <a:lnTo>
                          <a:pt x="69" y="17"/>
                        </a:lnTo>
                        <a:lnTo>
                          <a:pt x="46" y="3"/>
                        </a:lnTo>
                        <a:lnTo>
                          <a:pt x="38" y="0"/>
                        </a:lnTo>
                        <a:close/>
                      </a:path>
                    </a:pathLst>
                  </a:custGeom>
                  <a:solidFill>
                    <a:srgbClr val="FFFFFF"/>
                  </a:solidFill>
                  <a:ln w="28575">
                    <a:solidFill>
                      <a:schemeClr val="accent1"/>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610">
                    <a:extLst>
                      <a:ext uri="{FF2B5EF4-FFF2-40B4-BE49-F238E27FC236}">
                        <a16:creationId xmlns:a16="http://schemas.microsoft.com/office/drawing/2014/main" id="{F735182C-680F-431E-A18E-18BB47642281}"/>
                      </a:ext>
                    </a:extLst>
                  </p:cNvPr>
                  <p:cNvSpPr>
                    <a:spLocks/>
                  </p:cNvSpPr>
                  <p:nvPr/>
                </p:nvSpPr>
                <p:spPr bwMode="auto">
                  <a:xfrm>
                    <a:off x="2735764" y="1662682"/>
                    <a:ext cx="70034" cy="71589"/>
                  </a:xfrm>
                  <a:custGeom>
                    <a:avLst/>
                    <a:gdLst>
                      <a:gd name="T0" fmla="*/ 0 w 60"/>
                      <a:gd name="T1" fmla="*/ 31 h 61"/>
                      <a:gd name="T2" fmla="*/ 0 w 60"/>
                      <a:gd name="T3" fmla="*/ 30 h 61"/>
                      <a:gd name="T4" fmla="*/ 30 w 60"/>
                      <a:gd name="T5" fmla="*/ 0 h 61"/>
                      <a:gd name="T6" fmla="*/ 30 w 60"/>
                      <a:gd name="T7" fmla="*/ 0 h 61"/>
                      <a:gd name="T8" fmla="*/ 60 w 60"/>
                      <a:gd name="T9" fmla="*/ 30 h 61"/>
                      <a:gd name="T10" fmla="*/ 60 w 60"/>
                      <a:gd name="T11" fmla="*/ 31 h 61"/>
                      <a:gd name="T12" fmla="*/ 30 w 60"/>
                      <a:gd name="T13" fmla="*/ 61 h 61"/>
                      <a:gd name="T14" fmla="*/ 30 w 60"/>
                      <a:gd name="T15" fmla="*/ 61 h 61"/>
                      <a:gd name="T16" fmla="*/ 0 w 60"/>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0" y="31"/>
                        </a:moveTo>
                        <a:cubicBezTo>
                          <a:pt x="0" y="30"/>
                          <a:pt x="0" y="30"/>
                          <a:pt x="0" y="30"/>
                        </a:cubicBezTo>
                        <a:cubicBezTo>
                          <a:pt x="0" y="14"/>
                          <a:pt x="13" y="0"/>
                          <a:pt x="30" y="0"/>
                        </a:cubicBezTo>
                        <a:cubicBezTo>
                          <a:pt x="30" y="0"/>
                          <a:pt x="30" y="0"/>
                          <a:pt x="30" y="0"/>
                        </a:cubicBezTo>
                        <a:cubicBezTo>
                          <a:pt x="47" y="0"/>
                          <a:pt x="60" y="14"/>
                          <a:pt x="60" y="30"/>
                        </a:cubicBezTo>
                        <a:cubicBezTo>
                          <a:pt x="60" y="31"/>
                          <a:pt x="60" y="31"/>
                          <a:pt x="60" y="31"/>
                        </a:cubicBezTo>
                        <a:cubicBezTo>
                          <a:pt x="60" y="48"/>
                          <a:pt x="47" y="61"/>
                          <a:pt x="30" y="61"/>
                        </a:cubicBezTo>
                        <a:cubicBezTo>
                          <a:pt x="30" y="61"/>
                          <a:pt x="30" y="61"/>
                          <a:pt x="30" y="61"/>
                        </a:cubicBezTo>
                        <a:cubicBezTo>
                          <a:pt x="13" y="61"/>
                          <a:pt x="0" y="48"/>
                          <a:pt x="0"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611">
                    <a:extLst>
                      <a:ext uri="{FF2B5EF4-FFF2-40B4-BE49-F238E27FC236}">
                        <a16:creationId xmlns:a16="http://schemas.microsoft.com/office/drawing/2014/main" id="{0FC080E8-FBD1-4394-AE4A-1BCB029E1631}"/>
                      </a:ext>
                    </a:extLst>
                  </p:cNvPr>
                  <p:cNvSpPr>
                    <a:spLocks/>
                  </p:cNvSpPr>
                  <p:nvPr/>
                </p:nvSpPr>
                <p:spPr bwMode="auto">
                  <a:xfrm>
                    <a:off x="2735764" y="1292284"/>
                    <a:ext cx="70034" cy="70034"/>
                  </a:xfrm>
                  <a:custGeom>
                    <a:avLst/>
                    <a:gdLst>
                      <a:gd name="T0" fmla="*/ 0 w 60"/>
                      <a:gd name="T1" fmla="*/ 31 h 61"/>
                      <a:gd name="T2" fmla="*/ 0 w 60"/>
                      <a:gd name="T3" fmla="*/ 30 h 61"/>
                      <a:gd name="T4" fmla="*/ 30 w 60"/>
                      <a:gd name="T5" fmla="*/ 0 h 61"/>
                      <a:gd name="T6" fmla="*/ 30 w 60"/>
                      <a:gd name="T7" fmla="*/ 0 h 61"/>
                      <a:gd name="T8" fmla="*/ 60 w 60"/>
                      <a:gd name="T9" fmla="*/ 30 h 61"/>
                      <a:gd name="T10" fmla="*/ 60 w 60"/>
                      <a:gd name="T11" fmla="*/ 31 h 61"/>
                      <a:gd name="T12" fmla="*/ 30 w 60"/>
                      <a:gd name="T13" fmla="*/ 61 h 61"/>
                      <a:gd name="T14" fmla="*/ 30 w 60"/>
                      <a:gd name="T15" fmla="*/ 61 h 61"/>
                      <a:gd name="T16" fmla="*/ 0 w 60"/>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61">
                        <a:moveTo>
                          <a:pt x="0" y="31"/>
                        </a:moveTo>
                        <a:cubicBezTo>
                          <a:pt x="0" y="30"/>
                          <a:pt x="0" y="30"/>
                          <a:pt x="0" y="30"/>
                        </a:cubicBezTo>
                        <a:cubicBezTo>
                          <a:pt x="0" y="13"/>
                          <a:pt x="13" y="0"/>
                          <a:pt x="30" y="0"/>
                        </a:cubicBezTo>
                        <a:cubicBezTo>
                          <a:pt x="30" y="0"/>
                          <a:pt x="30" y="0"/>
                          <a:pt x="30" y="0"/>
                        </a:cubicBezTo>
                        <a:cubicBezTo>
                          <a:pt x="47" y="0"/>
                          <a:pt x="60" y="13"/>
                          <a:pt x="60" y="30"/>
                        </a:cubicBezTo>
                        <a:cubicBezTo>
                          <a:pt x="60" y="31"/>
                          <a:pt x="60" y="31"/>
                          <a:pt x="60" y="31"/>
                        </a:cubicBezTo>
                        <a:cubicBezTo>
                          <a:pt x="60" y="47"/>
                          <a:pt x="47" y="61"/>
                          <a:pt x="30" y="61"/>
                        </a:cubicBezTo>
                        <a:cubicBezTo>
                          <a:pt x="30" y="61"/>
                          <a:pt x="30" y="61"/>
                          <a:pt x="30" y="61"/>
                        </a:cubicBezTo>
                        <a:cubicBezTo>
                          <a:pt x="13" y="61"/>
                          <a:pt x="0" y="47"/>
                          <a:pt x="0"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612">
                    <a:extLst>
                      <a:ext uri="{FF2B5EF4-FFF2-40B4-BE49-F238E27FC236}">
                        <a16:creationId xmlns:a16="http://schemas.microsoft.com/office/drawing/2014/main" id="{4AC89C10-48A3-47A9-8197-C493AA802666}"/>
                      </a:ext>
                    </a:extLst>
                  </p:cNvPr>
                  <p:cNvSpPr>
                    <a:spLocks/>
                  </p:cNvSpPr>
                  <p:nvPr/>
                </p:nvSpPr>
                <p:spPr bwMode="auto">
                  <a:xfrm>
                    <a:off x="2894506" y="1566191"/>
                    <a:ext cx="80927" cy="79371"/>
                  </a:xfrm>
                  <a:custGeom>
                    <a:avLst/>
                    <a:gdLst>
                      <a:gd name="T0" fmla="*/ 20 w 70"/>
                      <a:gd name="T1" fmla="*/ 61 h 70"/>
                      <a:gd name="T2" fmla="*/ 19 w 70"/>
                      <a:gd name="T3" fmla="*/ 61 h 70"/>
                      <a:gd name="T4" fmla="*/ 8 w 70"/>
                      <a:gd name="T5" fmla="*/ 20 h 70"/>
                      <a:gd name="T6" fmla="*/ 9 w 70"/>
                      <a:gd name="T7" fmla="*/ 19 h 70"/>
                      <a:gd name="T8" fmla="*/ 50 w 70"/>
                      <a:gd name="T9" fmla="*/ 9 h 70"/>
                      <a:gd name="T10" fmla="*/ 50 w 70"/>
                      <a:gd name="T11" fmla="*/ 9 h 70"/>
                      <a:gd name="T12" fmla="*/ 61 w 70"/>
                      <a:gd name="T13" fmla="*/ 50 h 70"/>
                      <a:gd name="T14" fmla="*/ 61 w 70"/>
                      <a:gd name="T15" fmla="*/ 50 h 70"/>
                      <a:gd name="T16" fmla="*/ 20 w 70"/>
                      <a:gd name="T17"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70">
                        <a:moveTo>
                          <a:pt x="20" y="61"/>
                        </a:moveTo>
                        <a:cubicBezTo>
                          <a:pt x="19" y="61"/>
                          <a:pt x="19" y="61"/>
                          <a:pt x="19" y="61"/>
                        </a:cubicBezTo>
                        <a:cubicBezTo>
                          <a:pt x="5" y="53"/>
                          <a:pt x="0" y="34"/>
                          <a:pt x="8" y="20"/>
                        </a:cubicBezTo>
                        <a:cubicBezTo>
                          <a:pt x="9" y="19"/>
                          <a:pt x="9" y="19"/>
                          <a:pt x="9" y="19"/>
                        </a:cubicBezTo>
                        <a:cubicBezTo>
                          <a:pt x="17" y="5"/>
                          <a:pt x="35" y="0"/>
                          <a:pt x="50" y="9"/>
                        </a:cubicBezTo>
                        <a:cubicBezTo>
                          <a:pt x="50" y="9"/>
                          <a:pt x="50" y="9"/>
                          <a:pt x="50" y="9"/>
                        </a:cubicBezTo>
                        <a:cubicBezTo>
                          <a:pt x="65" y="17"/>
                          <a:pt x="70" y="35"/>
                          <a:pt x="61" y="50"/>
                        </a:cubicBezTo>
                        <a:cubicBezTo>
                          <a:pt x="61" y="50"/>
                          <a:pt x="61" y="50"/>
                          <a:pt x="61" y="50"/>
                        </a:cubicBezTo>
                        <a:cubicBezTo>
                          <a:pt x="53" y="65"/>
                          <a:pt x="34" y="70"/>
                          <a:pt x="20" y="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613">
                    <a:extLst>
                      <a:ext uri="{FF2B5EF4-FFF2-40B4-BE49-F238E27FC236}">
                        <a16:creationId xmlns:a16="http://schemas.microsoft.com/office/drawing/2014/main" id="{3B094DD9-129A-4947-8F71-ABE161ACF4F1}"/>
                      </a:ext>
                    </a:extLst>
                  </p:cNvPr>
                  <p:cNvSpPr>
                    <a:spLocks/>
                  </p:cNvSpPr>
                  <p:nvPr/>
                </p:nvSpPr>
                <p:spPr bwMode="auto">
                  <a:xfrm>
                    <a:off x="2572353" y="1385662"/>
                    <a:ext cx="70034" cy="68477"/>
                  </a:xfrm>
                  <a:custGeom>
                    <a:avLst/>
                    <a:gdLst>
                      <a:gd name="T0" fmla="*/ 31 w 61"/>
                      <a:gd name="T1" fmla="*/ 60 h 60"/>
                      <a:gd name="T2" fmla="*/ 30 w 61"/>
                      <a:gd name="T3" fmla="*/ 60 h 60"/>
                      <a:gd name="T4" fmla="*/ 0 w 61"/>
                      <a:gd name="T5" fmla="*/ 30 h 60"/>
                      <a:gd name="T6" fmla="*/ 0 w 61"/>
                      <a:gd name="T7" fmla="*/ 30 h 60"/>
                      <a:gd name="T8" fmla="*/ 30 w 61"/>
                      <a:gd name="T9" fmla="*/ 0 h 60"/>
                      <a:gd name="T10" fmla="*/ 31 w 61"/>
                      <a:gd name="T11" fmla="*/ 0 h 60"/>
                      <a:gd name="T12" fmla="*/ 61 w 61"/>
                      <a:gd name="T13" fmla="*/ 30 h 60"/>
                      <a:gd name="T14" fmla="*/ 61 w 61"/>
                      <a:gd name="T15" fmla="*/ 30 h 60"/>
                      <a:gd name="T16" fmla="*/ 31 w 61"/>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1" y="60"/>
                        </a:moveTo>
                        <a:cubicBezTo>
                          <a:pt x="30" y="60"/>
                          <a:pt x="30" y="60"/>
                          <a:pt x="30" y="60"/>
                        </a:cubicBezTo>
                        <a:cubicBezTo>
                          <a:pt x="14" y="60"/>
                          <a:pt x="0" y="47"/>
                          <a:pt x="0" y="30"/>
                        </a:cubicBezTo>
                        <a:cubicBezTo>
                          <a:pt x="0" y="30"/>
                          <a:pt x="0" y="30"/>
                          <a:pt x="0" y="30"/>
                        </a:cubicBezTo>
                        <a:cubicBezTo>
                          <a:pt x="0" y="13"/>
                          <a:pt x="14" y="0"/>
                          <a:pt x="30" y="0"/>
                        </a:cubicBezTo>
                        <a:cubicBezTo>
                          <a:pt x="31" y="0"/>
                          <a:pt x="31" y="0"/>
                          <a:pt x="31" y="0"/>
                        </a:cubicBezTo>
                        <a:cubicBezTo>
                          <a:pt x="48" y="0"/>
                          <a:pt x="61" y="13"/>
                          <a:pt x="61" y="30"/>
                        </a:cubicBezTo>
                        <a:cubicBezTo>
                          <a:pt x="61" y="30"/>
                          <a:pt x="61" y="30"/>
                          <a:pt x="61" y="30"/>
                        </a:cubicBezTo>
                        <a:cubicBezTo>
                          <a:pt x="61" y="47"/>
                          <a:pt x="48" y="60"/>
                          <a:pt x="31"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614">
                    <a:extLst>
                      <a:ext uri="{FF2B5EF4-FFF2-40B4-BE49-F238E27FC236}">
                        <a16:creationId xmlns:a16="http://schemas.microsoft.com/office/drawing/2014/main" id="{8AE59DED-61D1-41EE-9962-A14345768828}"/>
                      </a:ext>
                    </a:extLst>
                  </p:cNvPr>
                  <p:cNvSpPr>
                    <a:spLocks/>
                  </p:cNvSpPr>
                  <p:nvPr/>
                </p:nvSpPr>
                <p:spPr bwMode="auto">
                  <a:xfrm>
                    <a:off x="2894506" y="1380993"/>
                    <a:ext cx="79371" cy="79371"/>
                  </a:xfrm>
                  <a:custGeom>
                    <a:avLst/>
                    <a:gdLst>
                      <a:gd name="T0" fmla="*/ 50 w 69"/>
                      <a:gd name="T1" fmla="*/ 60 h 69"/>
                      <a:gd name="T2" fmla="*/ 50 w 69"/>
                      <a:gd name="T3" fmla="*/ 61 h 69"/>
                      <a:gd name="T4" fmla="*/ 9 w 69"/>
                      <a:gd name="T5" fmla="*/ 50 h 69"/>
                      <a:gd name="T6" fmla="*/ 8 w 69"/>
                      <a:gd name="T7" fmla="*/ 49 h 69"/>
                      <a:gd name="T8" fmla="*/ 19 w 69"/>
                      <a:gd name="T9" fmla="*/ 8 h 69"/>
                      <a:gd name="T10" fmla="*/ 20 w 69"/>
                      <a:gd name="T11" fmla="*/ 8 h 69"/>
                      <a:gd name="T12" fmla="*/ 61 w 69"/>
                      <a:gd name="T13" fmla="*/ 19 h 69"/>
                      <a:gd name="T14" fmla="*/ 61 w 69"/>
                      <a:gd name="T15" fmla="*/ 19 h 69"/>
                      <a:gd name="T16" fmla="*/ 50 w 69"/>
                      <a:gd name="T17" fmla="*/ 6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69">
                        <a:moveTo>
                          <a:pt x="50" y="60"/>
                        </a:moveTo>
                        <a:cubicBezTo>
                          <a:pt x="50" y="61"/>
                          <a:pt x="50" y="61"/>
                          <a:pt x="50" y="61"/>
                        </a:cubicBezTo>
                        <a:cubicBezTo>
                          <a:pt x="35" y="69"/>
                          <a:pt x="17" y="64"/>
                          <a:pt x="9" y="50"/>
                        </a:cubicBezTo>
                        <a:cubicBezTo>
                          <a:pt x="8" y="49"/>
                          <a:pt x="8" y="49"/>
                          <a:pt x="8" y="49"/>
                        </a:cubicBezTo>
                        <a:cubicBezTo>
                          <a:pt x="0" y="35"/>
                          <a:pt x="5" y="16"/>
                          <a:pt x="19" y="8"/>
                        </a:cubicBezTo>
                        <a:cubicBezTo>
                          <a:pt x="20" y="8"/>
                          <a:pt x="20" y="8"/>
                          <a:pt x="20" y="8"/>
                        </a:cubicBezTo>
                        <a:cubicBezTo>
                          <a:pt x="34" y="0"/>
                          <a:pt x="52" y="4"/>
                          <a:pt x="61" y="19"/>
                        </a:cubicBezTo>
                        <a:cubicBezTo>
                          <a:pt x="61" y="19"/>
                          <a:pt x="61" y="19"/>
                          <a:pt x="61" y="19"/>
                        </a:cubicBezTo>
                        <a:cubicBezTo>
                          <a:pt x="69" y="34"/>
                          <a:pt x="64" y="52"/>
                          <a:pt x="50"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615">
                    <a:extLst>
                      <a:ext uri="{FF2B5EF4-FFF2-40B4-BE49-F238E27FC236}">
                        <a16:creationId xmlns:a16="http://schemas.microsoft.com/office/drawing/2014/main" id="{52577774-305F-42E3-8D11-10F6FC72010C}"/>
                      </a:ext>
                    </a:extLst>
                  </p:cNvPr>
                  <p:cNvSpPr>
                    <a:spLocks/>
                  </p:cNvSpPr>
                  <p:nvPr/>
                </p:nvSpPr>
                <p:spPr bwMode="auto">
                  <a:xfrm>
                    <a:off x="2572353" y="1570861"/>
                    <a:ext cx="70034" cy="70034"/>
                  </a:xfrm>
                  <a:custGeom>
                    <a:avLst/>
                    <a:gdLst>
                      <a:gd name="T0" fmla="*/ 31 w 61"/>
                      <a:gd name="T1" fmla="*/ 60 h 60"/>
                      <a:gd name="T2" fmla="*/ 30 w 61"/>
                      <a:gd name="T3" fmla="*/ 60 h 60"/>
                      <a:gd name="T4" fmla="*/ 0 w 61"/>
                      <a:gd name="T5" fmla="*/ 30 h 60"/>
                      <a:gd name="T6" fmla="*/ 0 w 61"/>
                      <a:gd name="T7" fmla="*/ 30 h 60"/>
                      <a:gd name="T8" fmla="*/ 30 w 61"/>
                      <a:gd name="T9" fmla="*/ 0 h 60"/>
                      <a:gd name="T10" fmla="*/ 31 w 61"/>
                      <a:gd name="T11" fmla="*/ 0 h 60"/>
                      <a:gd name="T12" fmla="*/ 61 w 61"/>
                      <a:gd name="T13" fmla="*/ 30 h 60"/>
                      <a:gd name="T14" fmla="*/ 61 w 61"/>
                      <a:gd name="T15" fmla="*/ 30 h 60"/>
                      <a:gd name="T16" fmla="*/ 31 w 61"/>
                      <a:gd name="T17"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60">
                        <a:moveTo>
                          <a:pt x="31" y="60"/>
                        </a:moveTo>
                        <a:cubicBezTo>
                          <a:pt x="30" y="60"/>
                          <a:pt x="30" y="60"/>
                          <a:pt x="30" y="60"/>
                        </a:cubicBezTo>
                        <a:cubicBezTo>
                          <a:pt x="14" y="60"/>
                          <a:pt x="0" y="47"/>
                          <a:pt x="0" y="30"/>
                        </a:cubicBezTo>
                        <a:cubicBezTo>
                          <a:pt x="0" y="30"/>
                          <a:pt x="0" y="30"/>
                          <a:pt x="0" y="30"/>
                        </a:cubicBezTo>
                        <a:cubicBezTo>
                          <a:pt x="0" y="13"/>
                          <a:pt x="14" y="0"/>
                          <a:pt x="30" y="0"/>
                        </a:cubicBezTo>
                        <a:cubicBezTo>
                          <a:pt x="31" y="0"/>
                          <a:pt x="31" y="0"/>
                          <a:pt x="31" y="0"/>
                        </a:cubicBezTo>
                        <a:cubicBezTo>
                          <a:pt x="48" y="0"/>
                          <a:pt x="61" y="13"/>
                          <a:pt x="61" y="30"/>
                        </a:cubicBezTo>
                        <a:cubicBezTo>
                          <a:pt x="61" y="30"/>
                          <a:pt x="61" y="30"/>
                          <a:pt x="61" y="30"/>
                        </a:cubicBezTo>
                        <a:cubicBezTo>
                          <a:pt x="61" y="47"/>
                          <a:pt x="48" y="60"/>
                          <a:pt x="31" y="6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grpSp>
      <p:cxnSp>
        <p:nvCxnSpPr>
          <p:cNvPr id="178" name="Straight Connector 177">
            <a:extLst>
              <a:ext uri="{FF2B5EF4-FFF2-40B4-BE49-F238E27FC236}">
                <a16:creationId xmlns:a16="http://schemas.microsoft.com/office/drawing/2014/main" id="{B5B04392-2E79-49FE-870D-7588196CEDE4}"/>
              </a:ext>
            </a:extLst>
          </p:cNvPr>
          <p:cNvCxnSpPr>
            <a:cxnSpLocks/>
          </p:cNvCxnSpPr>
          <p:nvPr/>
        </p:nvCxnSpPr>
        <p:spPr>
          <a:xfrm>
            <a:off x="4980097" y="3207550"/>
            <a:ext cx="0" cy="36576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ABA8307-00FD-45A6-8666-01C422E6F2D2}"/>
              </a:ext>
            </a:extLst>
          </p:cNvPr>
          <p:cNvCxnSpPr>
            <a:cxnSpLocks/>
          </p:cNvCxnSpPr>
          <p:nvPr/>
        </p:nvCxnSpPr>
        <p:spPr>
          <a:xfrm>
            <a:off x="7568439" y="3207550"/>
            <a:ext cx="0" cy="36576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C11BC741-91B8-41D4-A0FA-42A1B4BB2130}"/>
              </a:ext>
            </a:extLst>
          </p:cNvPr>
          <p:cNvCxnSpPr>
            <a:cxnSpLocks/>
          </p:cNvCxnSpPr>
          <p:nvPr/>
        </p:nvCxnSpPr>
        <p:spPr>
          <a:xfrm>
            <a:off x="9529974" y="3207550"/>
            <a:ext cx="0" cy="36576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720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erson, indoor, window&#10;&#10;Description automatically generated">
            <a:extLst>
              <a:ext uri="{FF2B5EF4-FFF2-40B4-BE49-F238E27FC236}">
                <a16:creationId xmlns:a16="http://schemas.microsoft.com/office/drawing/2014/main" id="{7A0DE36F-47A9-4871-868B-BB20DB94B86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670" r="32097"/>
          <a:stretch/>
        </p:blipFill>
        <p:spPr>
          <a:xfrm>
            <a:off x="2639688" y="2456426"/>
            <a:ext cx="2249551" cy="2817205"/>
          </a:xfrm>
          <a:prstGeom prst="rect">
            <a:avLst/>
          </a:prstGeom>
        </p:spPr>
      </p:pic>
      <p:pic>
        <p:nvPicPr>
          <p:cNvPr id="7" name="Picture 6" descr="A picture containing text, indoor&#10;&#10;Description automatically generated">
            <a:extLst>
              <a:ext uri="{FF2B5EF4-FFF2-40B4-BE49-F238E27FC236}">
                <a16:creationId xmlns:a16="http://schemas.microsoft.com/office/drawing/2014/main" id="{C56E3013-5CB2-4EF3-8BB5-FEB6CC267B6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44922"/>
          <a:stretch/>
        </p:blipFill>
        <p:spPr>
          <a:xfrm>
            <a:off x="7312404" y="2442483"/>
            <a:ext cx="2239904" cy="2711197"/>
          </a:xfrm>
          <a:prstGeom prst="rect">
            <a:avLst/>
          </a:prstGeom>
        </p:spPr>
      </p:pic>
      <p:pic>
        <p:nvPicPr>
          <p:cNvPr id="117" name="Picture 116">
            <a:extLst>
              <a:ext uri="{FF2B5EF4-FFF2-40B4-BE49-F238E27FC236}">
                <a16:creationId xmlns:a16="http://schemas.microsoft.com/office/drawing/2014/main" id="{232EEFDF-85BD-4590-8AF0-9222F198274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48763" y="2442484"/>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pic>
        <p:nvPicPr>
          <p:cNvPr id="113" name="Picture 112" descr="A person sitting at a table&#10;&#10;Description automatically generated">
            <a:extLst>
              <a:ext uri="{FF2B5EF4-FFF2-40B4-BE49-F238E27FC236}">
                <a16:creationId xmlns:a16="http://schemas.microsoft.com/office/drawing/2014/main" id="{3BBCF65A-AD72-43D0-98E6-662E2BD6ABB8}"/>
              </a:ext>
            </a:extLst>
          </p:cNvPr>
          <p:cNvPicPr>
            <a:picLocks/>
          </p:cNvPicPr>
          <p:nvPr/>
        </p:nvPicPr>
        <p:blipFill rotWithShape="1">
          <a:blip r:embed="rId9" cstate="print">
            <a:extLst>
              <a:ext uri="{28A0092B-C50C-407E-A947-70E740481C1C}">
                <a14:useLocalDpi xmlns:a14="http://schemas.microsoft.com/office/drawing/2010/main" val="0"/>
              </a:ext>
            </a:extLst>
          </a:blip>
          <a:srcRect b="-24"/>
          <a:stretch/>
        </p:blipFill>
        <p:spPr>
          <a:xfrm>
            <a:off x="303333" y="2442484"/>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pic>
        <p:nvPicPr>
          <p:cNvPr id="115" name="Picture 114" descr="A hand holding a cellphone&#10;&#10;Description automatically generated">
            <a:extLst>
              <a:ext uri="{FF2B5EF4-FFF2-40B4-BE49-F238E27FC236}">
                <a16:creationId xmlns:a16="http://schemas.microsoft.com/office/drawing/2014/main" id="{936EB027-1868-4FD0-A22B-A276967DFBB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976048" y="2442484"/>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graphicFrame>
        <p:nvGraphicFramePr>
          <p:cNvPr id="5" name="Object 4" hidden="1">
            <a:extLst>
              <a:ext uri="{FF2B5EF4-FFF2-40B4-BE49-F238E27FC236}">
                <a16:creationId xmlns:a16="http://schemas.microsoft.com/office/drawing/2014/main" id="{C69893DB-971F-4208-8522-269D40C42BB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2738" name="think-cell Slide" r:id="rId11" imgW="425" imgH="424" progId="TCLayout.ActiveDocument.1">
                  <p:embed/>
                </p:oleObj>
              </mc:Choice>
              <mc:Fallback>
                <p:oleObj name="think-cell Slide" r:id="rId11" imgW="425" imgH="424" progId="TCLayout.ActiveDocument.1">
                  <p:embed/>
                  <p:pic>
                    <p:nvPicPr>
                      <p:cNvPr id="5" name="Object 4" hidden="1">
                        <a:extLst>
                          <a:ext uri="{FF2B5EF4-FFF2-40B4-BE49-F238E27FC236}">
                            <a16:creationId xmlns:a16="http://schemas.microsoft.com/office/drawing/2014/main" id="{C69893DB-971F-4208-8522-269D40C42BBC}"/>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4A901E-9562-4467-AAD5-B524710AD094}"/>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72" name="Rectangle 71">
            <a:extLst>
              <a:ext uri="{FF2B5EF4-FFF2-40B4-BE49-F238E27FC236}">
                <a16:creationId xmlns:a16="http://schemas.microsoft.com/office/drawing/2014/main" id="{3608271B-FE1D-4F9B-94CF-C97E5DBC6441}"/>
              </a:ext>
            </a:extLst>
          </p:cNvPr>
          <p:cNvSpPr>
            <a:spLocks/>
          </p:cNvSpPr>
          <p:nvPr/>
        </p:nvSpPr>
        <p:spPr bwMode="auto">
          <a:xfrm>
            <a:off x="303333" y="5102942"/>
            <a:ext cx="2249551" cy="76444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Customer engagement</a:t>
            </a:r>
          </a:p>
        </p:txBody>
      </p:sp>
      <p:sp>
        <p:nvSpPr>
          <p:cNvPr id="73" name="Rectangle 72">
            <a:extLst>
              <a:ext uri="{FF2B5EF4-FFF2-40B4-BE49-F238E27FC236}">
                <a16:creationId xmlns:a16="http://schemas.microsoft.com/office/drawing/2014/main" id="{D42A0318-EFC6-499B-B66D-4B4A655E0ED6}"/>
              </a:ext>
            </a:extLst>
          </p:cNvPr>
          <p:cNvSpPr>
            <a:spLocks/>
          </p:cNvSpPr>
          <p:nvPr/>
        </p:nvSpPr>
        <p:spPr bwMode="auto">
          <a:xfrm>
            <a:off x="9648763" y="5102942"/>
            <a:ext cx="2249551" cy="76444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Security and compliance</a:t>
            </a:r>
          </a:p>
        </p:txBody>
      </p:sp>
      <p:sp>
        <p:nvSpPr>
          <p:cNvPr id="74" name="Rectangle 73">
            <a:extLst>
              <a:ext uri="{FF2B5EF4-FFF2-40B4-BE49-F238E27FC236}">
                <a16:creationId xmlns:a16="http://schemas.microsoft.com/office/drawing/2014/main" id="{75029B4C-320F-4FE4-9323-BA24CBF1A10C}"/>
              </a:ext>
            </a:extLst>
          </p:cNvPr>
          <p:cNvSpPr>
            <a:spLocks/>
          </p:cNvSpPr>
          <p:nvPr/>
        </p:nvSpPr>
        <p:spPr bwMode="auto">
          <a:xfrm>
            <a:off x="2639691" y="5102942"/>
            <a:ext cx="2249551" cy="76444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Employee experience</a:t>
            </a:r>
          </a:p>
        </p:txBody>
      </p:sp>
      <p:sp>
        <p:nvSpPr>
          <p:cNvPr id="75" name="Rectangle 74">
            <a:extLst>
              <a:ext uri="{FF2B5EF4-FFF2-40B4-BE49-F238E27FC236}">
                <a16:creationId xmlns:a16="http://schemas.microsoft.com/office/drawing/2014/main" id="{8FBF06F6-0AE3-443C-8A5A-6610122B942A}"/>
              </a:ext>
            </a:extLst>
          </p:cNvPr>
          <p:cNvSpPr>
            <a:spLocks/>
          </p:cNvSpPr>
          <p:nvPr/>
        </p:nvSpPr>
        <p:spPr bwMode="auto">
          <a:xfrm>
            <a:off x="4976049" y="5102942"/>
            <a:ext cx="2249551" cy="76444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Value </a:t>
            </a:r>
          </a:p>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creation</a:t>
            </a:r>
          </a:p>
        </p:txBody>
      </p:sp>
      <p:sp>
        <p:nvSpPr>
          <p:cNvPr id="76" name="Rectangle 75">
            <a:extLst>
              <a:ext uri="{FF2B5EF4-FFF2-40B4-BE49-F238E27FC236}">
                <a16:creationId xmlns:a16="http://schemas.microsoft.com/office/drawing/2014/main" id="{F52E1020-83BE-4BE9-ACAA-B9D2689986C6}"/>
              </a:ext>
            </a:extLst>
          </p:cNvPr>
          <p:cNvSpPr>
            <a:spLocks/>
          </p:cNvSpPr>
          <p:nvPr/>
        </p:nvSpPr>
        <p:spPr bwMode="auto">
          <a:xfrm>
            <a:off x="7312407" y="5102942"/>
            <a:ext cx="2249551" cy="764445"/>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Fraud </a:t>
            </a:r>
            <a:b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br>
            <a:r>
              <a:rPr kumimoji="0" lang="en-US" sz="1800" b="0" i="0" u="none" strike="noStrike" kern="0" cap="none" spc="0" normalizeH="0" baseline="0" noProof="0">
                <a:ln w="3175">
                  <a:noFill/>
                </a:ln>
                <a:solidFill>
                  <a:srgbClr val="50E6FF"/>
                </a:solidFill>
                <a:effectLst>
                  <a:outerShdw blurRad="38100" dist="38100" dir="2700000" algn="tl">
                    <a:srgbClr val="000000">
                      <a:alpha val="43137"/>
                    </a:srgbClr>
                  </a:outerShdw>
                </a:effectLst>
                <a:uLnTx/>
                <a:uFillTx/>
                <a:latin typeface="Segoe UI Semibold"/>
                <a:ea typeface="+mn-ea"/>
                <a:cs typeface="Segoe UI"/>
              </a:rPr>
              <a:t>protection</a:t>
            </a:r>
          </a:p>
        </p:txBody>
      </p:sp>
      <p:sp>
        <p:nvSpPr>
          <p:cNvPr id="18" name="Title 3">
            <a:extLst>
              <a:ext uri="{FF2B5EF4-FFF2-40B4-BE49-F238E27FC236}">
                <a16:creationId xmlns:a16="http://schemas.microsoft.com/office/drawing/2014/main" id="{85B56723-4DF9-47FC-89E0-C6FD5F77F244}"/>
              </a:ext>
            </a:extLst>
          </p:cNvPr>
          <p:cNvSpPr txBox="1">
            <a:spLocks/>
          </p:cNvSpPr>
          <p:nvPr/>
        </p:nvSpPr>
        <p:spPr>
          <a:xfrm>
            <a:off x="588263" y="457200"/>
            <a:ext cx="11018520" cy="984885"/>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t>The COVID-19 pandemic was a catalyst for change and shifting business priorities</a:t>
            </a:r>
            <a:endParaRPr kumimoji="0" lang="en-US" sz="3200" b="0" i="0" u="none" strike="noStrike" kern="1200" cap="none" spc="-50" normalizeH="0" baseline="0" noProof="0">
              <a:ln w="3175">
                <a:noFill/>
              </a:ln>
              <a:solidFill>
                <a:srgbClr val="0078D4"/>
              </a:solidFill>
              <a:effectLst/>
              <a:uLnTx/>
              <a:uFillTx/>
              <a:latin typeface="Segoe UI Semibold"/>
              <a:ea typeface="+mn-ea"/>
              <a:cs typeface="Segoe UI" pitchFamily="34" charset="0"/>
            </a:endParaRPr>
          </a:p>
        </p:txBody>
      </p:sp>
      <p:sp>
        <p:nvSpPr>
          <p:cNvPr id="19" name="TextBox 18">
            <a:extLst>
              <a:ext uri="{FF2B5EF4-FFF2-40B4-BE49-F238E27FC236}">
                <a16:creationId xmlns:a16="http://schemas.microsoft.com/office/drawing/2014/main" id="{29014AF6-50EA-43BE-BAB5-94AA6AFCE8A0}"/>
              </a:ext>
            </a:extLst>
          </p:cNvPr>
          <p:cNvSpPr txBox="1"/>
          <p:nvPr/>
        </p:nvSpPr>
        <p:spPr>
          <a:xfrm>
            <a:off x="2367280" y="1940560"/>
            <a:ext cx="745744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Here’s what we’ve heard from the industry:</a:t>
            </a:r>
          </a:p>
        </p:txBody>
      </p:sp>
    </p:spTree>
    <p:extLst>
      <p:ext uri="{BB962C8B-B14F-4D97-AF65-F5344CB8AC3E}">
        <p14:creationId xmlns:p14="http://schemas.microsoft.com/office/powerpoint/2010/main" val="3239710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1A823627-3834-4B16-A3F0-D12D44A107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3"/>
          <a:stretch/>
        </p:blipFill>
        <p:spPr>
          <a:xfrm>
            <a:off x="0" y="0"/>
            <a:ext cx="12193222" cy="6858000"/>
          </a:xfrm>
          <a:custGeom>
            <a:avLst/>
            <a:gdLst>
              <a:gd name="connsiteX0" fmla="*/ 0 w 12193222"/>
              <a:gd name="connsiteY0" fmla="*/ 0 h 6858000"/>
              <a:gd name="connsiteX1" fmla="*/ 12193222 w 12193222"/>
              <a:gd name="connsiteY1" fmla="*/ 0 h 6858000"/>
              <a:gd name="connsiteX2" fmla="*/ 12193222 w 12193222"/>
              <a:gd name="connsiteY2" fmla="*/ 6858000 h 6858000"/>
              <a:gd name="connsiteX3" fmla="*/ 0 w 121932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3222" h="6858000">
                <a:moveTo>
                  <a:pt x="0" y="0"/>
                </a:moveTo>
                <a:lnTo>
                  <a:pt x="12193222" y="0"/>
                </a:lnTo>
                <a:lnTo>
                  <a:pt x="12193222" y="6858000"/>
                </a:lnTo>
                <a:lnTo>
                  <a:pt x="0" y="6858000"/>
                </a:lnTo>
                <a:close/>
              </a:path>
            </a:pathLst>
          </a:custGeom>
        </p:spPr>
      </p:pic>
      <p:sp>
        <p:nvSpPr>
          <p:cNvPr id="5" name="Rectangle 4">
            <a:extLst>
              <a:ext uri="{FF2B5EF4-FFF2-40B4-BE49-F238E27FC236}">
                <a16:creationId xmlns:a16="http://schemas.microsoft.com/office/drawing/2014/main" id="{D8F297FA-1558-4CAF-8C88-C69F8BFE4F15}"/>
              </a:ext>
            </a:extLst>
          </p:cNvPr>
          <p:cNvSpPr/>
          <p:nvPr/>
        </p:nvSpPr>
        <p:spPr bwMode="auto">
          <a:xfrm>
            <a:off x="0" y="0"/>
            <a:ext cx="12195242" cy="6858000"/>
          </a:xfrm>
          <a:prstGeom prst="rect">
            <a:avLst/>
          </a:prstGeom>
          <a:gradFill flip="none" rotWithShape="1">
            <a:gsLst>
              <a:gs pos="0">
                <a:srgbClr val="000000">
                  <a:alpha val="0"/>
                </a:srgbClr>
              </a:gs>
              <a:gs pos="36000">
                <a:srgbClr val="000000">
                  <a:alpha val="22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2" descr="Image result for microsoft white logo">
            <a:extLst>
              <a:ext uri="{FF2B5EF4-FFF2-40B4-BE49-F238E27FC236}">
                <a16:creationId xmlns:a16="http://schemas.microsoft.com/office/drawing/2014/main" id="{38C8F3DF-F299-4F1A-9484-A0C272B26EF4}"/>
              </a:ext>
            </a:extLst>
          </p:cNvPr>
          <p:cNvPicPr>
            <a:picLocks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6E9C48B-DDA6-4970-8A20-1CB4AB46D7BB}"/>
              </a:ext>
            </a:extLst>
          </p:cNvPr>
          <p:cNvSpPr/>
          <p:nvPr/>
        </p:nvSpPr>
        <p:spPr bwMode="auto">
          <a:xfrm>
            <a:off x="0" y="3606465"/>
            <a:ext cx="12195242" cy="3251535"/>
          </a:xfrm>
          <a:prstGeom prst="rect">
            <a:avLst/>
          </a:prstGeom>
          <a:gradFill flip="none" rotWithShape="1">
            <a:gsLst>
              <a:gs pos="46000">
                <a:srgbClr val="000000">
                  <a:alpha val="56000"/>
                </a:srgbClr>
              </a:gs>
              <a:gs pos="72000">
                <a:srgbClr val="000000">
                  <a:alpha val="40000"/>
                </a:srgbClr>
              </a:gs>
              <a:gs pos="100000">
                <a:srgbClr val="000000">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itle 10">
            <a:extLst>
              <a:ext uri="{FF2B5EF4-FFF2-40B4-BE49-F238E27FC236}">
                <a16:creationId xmlns:a16="http://schemas.microsoft.com/office/drawing/2014/main" id="{FBE64A9F-B773-424A-B984-BA4E050EB746}"/>
              </a:ext>
            </a:extLst>
          </p:cNvPr>
          <p:cNvSpPr txBox="1">
            <a:spLocks/>
          </p:cNvSpPr>
          <p:nvPr/>
        </p:nvSpPr>
        <p:spPr>
          <a:xfrm>
            <a:off x="579893" y="4968734"/>
            <a:ext cx="9825038" cy="72327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Aft>
                <a:spcPts val="1800"/>
              </a:spcAft>
            </a:pPr>
            <a:r>
              <a:rPr lang="en-US" sz="4700">
                <a:solidFill>
                  <a:srgbClr val="50E6FF"/>
                </a:solidFill>
                <a:cs typeface="Segoe UI"/>
              </a:rPr>
              <a:t>Thank you</a:t>
            </a:r>
            <a:endParaRPr lang="en-US" sz="2400">
              <a:solidFill>
                <a:srgbClr val="50E6FF"/>
              </a:solidFill>
              <a:ea typeface="+mj-lt"/>
              <a:cs typeface="+mj-lt"/>
            </a:endParaRPr>
          </a:p>
        </p:txBody>
      </p:sp>
      <p:sp>
        <p:nvSpPr>
          <p:cNvPr id="7" name="Rectangle 6">
            <a:extLst>
              <a:ext uri="{FF2B5EF4-FFF2-40B4-BE49-F238E27FC236}">
                <a16:creationId xmlns:a16="http://schemas.microsoft.com/office/drawing/2014/main" id="{AC871CEB-B0C7-4FB2-9D29-9FEDD2972169}"/>
              </a:ext>
            </a:extLst>
          </p:cNvPr>
          <p:cNvSpPr/>
          <p:nvPr/>
        </p:nvSpPr>
        <p:spPr>
          <a:xfrm>
            <a:off x="7714526" y="6343844"/>
            <a:ext cx="2529539" cy="184666"/>
          </a:xfrm>
          <a:prstGeom prst="rect">
            <a:avLst/>
          </a:prstGeom>
          <a:ln>
            <a:noFill/>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hlinkClick r:id="rId5">
                  <a:extLst>
                    <a:ext uri="{A12FA001-AC4F-418D-AE19-62706E023703}">
                      <ahyp:hlinkClr xmlns:ahyp="http://schemas.microsoft.com/office/drawing/2018/hyperlinkcolor" val="tx"/>
                    </a:ext>
                  </a:extLst>
                </a:hlinkClick>
              </a:rPr>
              <a:t>Microsoft Cloud for Financial Services</a:t>
            </a:r>
            <a:endParaRPr kumimoji="0" lang="en-US" sz="1200" b="0" i="0" u="sng" strike="noStrike" kern="0" cap="none" spc="0" normalizeH="0" baseline="0" noProof="0">
              <a:ln>
                <a:noFill/>
              </a:ln>
              <a:solidFill>
                <a:schemeClr val="bg1"/>
              </a:solidFill>
              <a:effectLst/>
              <a:uLnTx/>
              <a:uFillTx/>
            </a:endParaRPr>
          </a:p>
        </p:txBody>
      </p:sp>
      <p:sp>
        <p:nvSpPr>
          <p:cNvPr id="9" name="Rectangle: Rounded Corners 29">
            <a:hlinkClick r:id="rId6"/>
            <a:extLst>
              <a:ext uri="{FF2B5EF4-FFF2-40B4-BE49-F238E27FC236}">
                <a16:creationId xmlns:a16="http://schemas.microsoft.com/office/drawing/2014/main" id="{2CD2CD5B-BB67-41CB-A3C5-B0CD2A80477E}"/>
              </a:ext>
            </a:extLst>
          </p:cNvPr>
          <p:cNvSpPr/>
          <p:nvPr/>
        </p:nvSpPr>
        <p:spPr>
          <a:xfrm>
            <a:off x="10700629" y="6263530"/>
            <a:ext cx="264981" cy="264980"/>
          </a:xfrm>
          <a:prstGeom prst="roundRect">
            <a:avLst>
              <a:gd name="adj" fmla="val 8925"/>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Rounded Corners 27">
            <a:hlinkClick r:id="rId7"/>
            <a:extLst>
              <a:ext uri="{FF2B5EF4-FFF2-40B4-BE49-F238E27FC236}">
                <a16:creationId xmlns:a16="http://schemas.microsoft.com/office/drawing/2014/main" id="{C8F06F17-6808-4304-B124-447C7556BE2A}"/>
              </a:ext>
            </a:extLst>
          </p:cNvPr>
          <p:cNvSpPr/>
          <p:nvPr/>
        </p:nvSpPr>
        <p:spPr>
          <a:xfrm>
            <a:off x="10378744" y="6263530"/>
            <a:ext cx="264981" cy="264980"/>
          </a:xfrm>
          <a:prstGeom prst="roundRect">
            <a:avLst>
              <a:gd name="adj" fmla="val 8925"/>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28">
            <a:hlinkClick r:id="rId7"/>
            <a:extLst>
              <a:ext uri="{FF2B5EF4-FFF2-40B4-BE49-F238E27FC236}">
                <a16:creationId xmlns:a16="http://schemas.microsoft.com/office/drawing/2014/main" id="{9ED56908-EB7D-4780-BF45-BEE2D3D3E738}"/>
              </a:ext>
            </a:extLst>
          </p:cNvPr>
          <p:cNvSpPr/>
          <p:nvPr/>
        </p:nvSpPr>
        <p:spPr>
          <a:xfrm>
            <a:off x="10459360" y="6297857"/>
            <a:ext cx="103748" cy="196326"/>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Rounded Corners 25">
            <a:hlinkClick r:id="rId8"/>
            <a:extLst>
              <a:ext uri="{FF2B5EF4-FFF2-40B4-BE49-F238E27FC236}">
                <a16:creationId xmlns:a16="http://schemas.microsoft.com/office/drawing/2014/main" id="{AD40B788-871F-4432-8A21-0314A15A51B8}"/>
              </a:ext>
            </a:extLst>
          </p:cNvPr>
          <p:cNvSpPr/>
          <p:nvPr/>
        </p:nvSpPr>
        <p:spPr>
          <a:xfrm>
            <a:off x="11022520" y="6263530"/>
            <a:ext cx="264981" cy="264980"/>
          </a:xfrm>
          <a:prstGeom prst="roundRect">
            <a:avLst>
              <a:gd name="adj" fmla="val 10332"/>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9">
            <a:hlinkClick r:id="rId8"/>
            <a:extLst>
              <a:ext uri="{FF2B5EF4-FFF2-40B4-BE49-F238E27FC236}">
                <a16:creationId xmlns:a16="http://schemas.microsoft.com/office/drawing/2014/main" id="{8F6CF523-9E00-4FA3-8C6A-CCEA2CF226B7}"/>
              </a:ext>
            </a:extLst>
          </p:cNvPr>
          <p:cNvSpPr>
            <a:spLocks noEditPoints="1"/>
          </p:cNvSpPr>
          <p:nvPr/>
        </p:nvSpPr>
        <p:spPr bwMode="auto">
          <a:xfrm>
            <a:off x="11055960" y="6301754"/>
            <a:ext cx="198097" cy="188550"/>
          </a:xfrm>
          <a:custGeom>
            <a:avLst/>
            <a:gdLst>
              <a:gd name="T0" fmla="*/ 1720 w 1720"/>
              <a:gd name="T1" fmla="*/ 1008 h 1644"/>
              <a:gd name="T2" fmla="*/ 1720 w 1720"/>
              <a:gd name="T3" fmla="*/ 1644 h 1644"/>
              <a:gd name="T4" fmla="*/ 1352 w 1720"/>
              <a:gd name="T5" fmla="*/ 1644 h 1644"/>
              <a:gd name="T6" fmla="*/ 1352 w 1720"/>
              <a:gd name="T7" fmla="*/ 1050 h 1644"/>
              <a:gd name="T8" fmla="*/ 1165 w 1720"/>
              <a:gd name="T9" fmla="*/ 799 h 1644"/>
              <a:gd name="T10" fmla="*/ 976 w 1720"/>
              <a:gd name="T11" fmla="*/ 934 h 1644"/>
              <a:gd name="T12" fmla="*/ 963 w 1720"/>
              <a:gd name="T13" fmla="*/ 1024 h 1644"/>
              <a:gd name="T14" fmla="*/ 963 w 1720"/>
              <a:gd name="T15" fmla="*/ 1644 h 1644"/>
              <a:gd name="T16" fmla="*/ 595 w 1720"/>
              <a:gd name="T17" fmla="*/ 1644 h 1644"/>
              <a:gd name="T18" fmla="*/ 595 w 1720"/>
              <a:gd name="T19" fmla="*/ 534 h 1644"/>
              <a:gd name="T20" fmla="*/ 963 w 1720"/>
              <a:gd name="T21" fmla="*/ 534 h 1644"/>
              <a:gd name="T22" fmla="*/ 963 w 1720"/>
              <a:gd name="T23" fmla="*/ 692 h 1644"/>
              <a:gd name="T24" fmla="*/ 961 w 1720"/>
              <a:gd name="T25" fmla="*/ 695 h 1644"/>
              <a:gd name="T26" fmla="*/ 963 w 1720"/>
              <a:gd name="T27" fmla="*/ 695 h 1644"/>
              <a:gd name="T28" fmla="*/ 963 w 1720"/>
              <a:gd name="T29" fmla="*/ 692 h 1644"/>
              <a:gd name="T30" fmla="*/ 1296 w 1720"/>
              <a:gd name="T31" fmla="*/ 508 h 1644"/>
              <a:gd name="T32" fmla="*/ 1720 w 1720"/>
              <a:gd name="T33" fmla="*/ 1008 h 1644"/>
              <a:gd name="T34" fmla="*/ 209 w 1720"/>
              <a:gd name="T35" fmla="*/ 0 h 1644"/>
              <a:gd name="T36" fmla="*/ 0 w 1720"/>
              <a:gd name="T37" fmla="*/ 191 h 1644"/>
              <a:gd name="T38" fmla="*/ 204 w 1720"/>
              <a:gd name="T39" fmla="*/ 383 h 1644"/>
              <a:gd name="T40" fmla="*/ 206 w 1720"/>
              <a:gd name="T41" fmla="*/ 383 h 1644"/>
              <a:gd name="T42" fmla="*/ 415 w 1720"/>
              <a:gd name="T43" fmla="*/ 191 h 1644"/>
              <a:gd name="T44" fmla="*/ 209 w 1720"/>
              <a:gd name="T45" fmla="*/ 0 h 1644"/>
              <a:gd name="T46" fmla="*/ 22 w 1720"/>
              <a:gd name="T47" fmla="*/ 1644 h 1644"/>
              <a:gd name="T48" fmla="*/ 391 w 1720"/>
              <a:gd name="T49" fmla="*/ 1644 h 1644"/>
              <a:gd name="T50" fmla="*/ 391 w 1720"/>
              <a:gd name="T51" fmla="*/ 534 h 1644"/>
              <a:gd name="T52" fmla="*/ 22 w 1720"/>
              <a:gd name="T53" fmla="*/ 534 h 1644"/>
              <a:gd name="T54" fmla="*/ 22 w 1720"/>
              <a:gd name="T55" fmla="*/ 1644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0" h="1644">
                <a:moveTo>
                  <a:pt x="1720" y="1008"/>
                </a:moveTo>
                <a:cubicBezTo>
                  <a:pt x="1720" y="1644"/>
                  <a:pt x="1720" y="1644"/>
                  <a:pt x="1720" y="1644"/>
                </a:cubicBezTo>
                <a:cubicBezTo>
                  <a:pt x="1352" y="1644"/>
                  <a:pt x="1352" y="1644"/>
                  <a:pt x="1352" y="1644"/>
                </a:cubicBezTo>
                <a:cubicBezTo>
                  <a:pt x="1352" y="1050"/>
                  <a:pt x="1352" y="1050"/>
                  <a:pt x="1352" y="1050"/>
                </a:cubicBezTo>
                <a:cubicBezTo>
                  <a:pt x="1352" y="901"/>
                  <a:pt x="1298" y="799"/>
                  <a:pt x="1165" y="799"/>
                </a:cubicBezTo>
                <a:cubicBezTo>
                  <a:pt x="1063" y="799"/>
                  <a:pt x="1002" y="868"/>
                  <a:pt x="976" y="934"/>
                </a:cubicBezTo>
                <a:cubicBezTo>
                  <a:pt x="966" y="958"/>
                  <a:pt x="963" y="991"/>
                  <a:pt x="963" y="1024"/>
                </a:cubicBezTo>
                <a:cubicBezTo>
                  <a:pt x="963" y="1644"/>
                  <a:pt x="963" y="1644"/>
                  <a:pt x="963" y="1644"/>
                </a:cubicBezTo>
                <a:cubicBezTo>
                  <a:pt x="595" y="1644"/>
                  <a:pt x="595" y="1644"/>
                  <a:pt x="595" y="1644"/>
                </a:cubicBezTo>
                <a:cubicBezTo>
                  <a:pt x="595" y="1644"/>
                  <a:pt x="600" y="639"/>
                  <a:pt x="595" y="534"/>
                </a:cubicBezTo>
                <a:cubicBezTo>
                  <a:pt x="963" y="534"/>
                  <a:pt x="963" y="534"/>
                  <a:pt x="963" y="534"/>
                </a:cubicBezTo>
                <a:cubicBezTo>
                  <a:pt x="963" y="692"/>
                  <a:pt x="963" y="692"/>
                  <a:pt x="963" y="692"/>
                </a:cubicBezTo>
                <a:cubicBezTo>
                  <a:pt x="963" y="693"/>
                  <a:pt x="962" y="694"/>
                  <a:pt x="961" y="695"/>
                </a:cubicBezTo>
                <a:cubicBezTo>
                  <a:pt x="963" y="695"/>
                  <a:pt x="963" y="695"/>
                  <a:pt x="963" y="695"/>
                </a:cubicBezTo>
                <a:cubicBezTo>
                  <a:pt x="963" y="692"/>
                  <a:pt x="963" y="692"/>
                  <a:pt x="963" y="692"/>
                </a:cubicBezTo>
                <a:cubicBezTo>
                  <a:pt x="1012" y="616"/>
                  <a:pt x="1100" y="508"/>
                  <a:pt x="1296" y="508"/>
                </a:cubicBezTo>
                <a:cubicBezTo>
                  <a:pt x="1539" y="508"/>
                  <a:pt x="1720" y="667"/>
                  <a:pt x="1720" y="1008"/>
                </a:cubicBezTo>
                <a:close/>
                <a:moveTo>
                  <a:pt x="209" y="0"/>
                </a:moveTo>
                <a:cubicBezTo>
                  <a:pt x="83" y="0"/>
                  <a:pt x="0" y="83"/>
                  <a:pt x="0" y="191"/>
                </a:cubicBezTo>
                <a:cubicBezTo>
                  <a:pt x="0" y="298"/>
                  <a:pt x="80" y="383"/>
                  <a:pt x="204" y="383"/>
                </a:cubicBezTo>
                <a:cubicBezTo>
                  <a:pt x="206" y="383"/>
                  <a:pt x="206" y="383"/>
                  <a:pt x="206" y="383"/>
                </a:cubicBezTo>
                <a:cubicBezTo>
                  <a:pt x="335" y="383"/>
                  <a:pt x="415" y="298"/>
                  <a:pt x="415" y="191"/>
                </a:cubicBezTo>
                <a:cubicBezTo>
                  <a:pt x="413" y="83"/>
                  <a:pt x="335" y="0"/>
                  <a:pt x="209" y="0"/>
                </a:cubicBezTo>
                <a:close/>
                <a:moveTo>
                  <a:pt x="22" y="1644"/>
                </a:moveTo>
                <a:cubicBezTo>
                  <a:pt x="391" y="1644"/>
                  <a:pt x="391" y="1644"/>
                  <a:pt x="391" y="1644"/>
                </a:cubicBezTo>
                <a:cubicBezTo>
                  <a:pt x="391" y="534"/>
                  <a:pt x="391" y="534"/>
                  <a:pt x="391" y="534"/>
                </a:cubicBezTo>
                <a:cubicBezTo>
                  <a:pt x="22" y="534"/>
                  <a:pt x="22" y="534"/>
                  <a:pt x="22" y="534"/>
                </a:cubicBezTo>
                <a:lnTo>
                  <a:pt x="22" y="1644"/>
                </a:ln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16" name="Freeform 13">
            <a:hlinkClick r:id="rId9"/>
            <a:extLst>
              <a:ext uri="{FF2B5EF4-FFF2-40B4-BE49-F238E27FC236}">
                <a16:creationId xmlns:a16="http://schemas.microsoft.com/office/drawing/2014/main" id="{94CACB6B-7B3D-428E-9F61-93A509B06ECA}"/>
              </a:ext>
            </a:extLst>
          </p:cNvPr>
          <p:cNvSpPr>
            <a:spLocks/>
          </p:cNvSpPr>
          <p:nvPr/>
        </p:nvSpPr>
        <p:spPr bwMode="auto">
          <a:xfrm>
            <a:off x="10736768" y="6318985"/>
            <a:ext cx="190641" cy="154072"/>
          </a:xfrm>
          <a:custGeom>
            <a:avLst/>
            <a:gdLst>
              <a:gd name="T0" fmla="*/ 2448 w 2448"/>
              <a:gd name="T1" fmla="*/ 235 h 1988"/>
              <a:gd name="T2" fmla="*/ 2160 w 2448"/>
              <a:gd name="T3" fmla="*/ 314 h 1988"/>
              <a:gd name="T4" fmla="*/ 2380 w 2448"/>
              <a:gd name="T5" fmla="*/ 36 h 1988"/>
              <a:gd name="T6" fmla="*/ 2061 w 2448"/>
              <a:gd name="T7" fmla="*/ 158 h 1988"/>
              <a:gd name="T8" fmla="*/ 1695 w 2448"/>
              <a:gd name="T9" fmla="*/ 0 h 1988"/>
              <a:gd name="T10" fmla="*/ 1193 w 2448"/>
              <a:gd name="T11" fmla="*/ 502 h 1988"/>
              <a:gd name="T12" fmla="*/ 1206 w 2448"/>
              <a:gd name="T13" fmla="*/ 616 h 1988"/>
              <a:gd name="T14" fmla="*/ 171 w 2448"/>
              <a:gd name="T15" fmla="*/ 92 h 1988"/>
              <a:gd name="T16" fmla="*/ 103 w 2448"/>
              <a:gd name="T17" fmla="*/ 344 h 1988"/>
              <a:gd name="T18" fmla="*/ 326 w 2448"/>
              <a:gd name="T19" fmla="*/ 762 h 1988"/>
              <a:gd name="T20" fmla="*/ 99 w 2448"/>
              <a:gd name="T21" fmla="*/ 699 h 1988"/>
              <a:gd name="T22" fmla="*/ 99 w 2448"/>
              <a:gd name="T23" fmla="*/ 705 h 1988"/>
              <a:gd name="T24" fmla="*/ 501 w 2448"/>
              <a:gd name="T25" fmla="*/ 1198 h 1988"/>
              <a:gd name="T26" fmla="*/ 369 w 2448"/>
              <a:gd name="T27" fmla="*/ 1215 h 1988"/>
              <a:gd name="T28" fmla="*/ 274 w 2448"/>
              <a:gd name="T29" fmla="*/ 1206 h 1988"/>
              <a:gd name="T30" fmla="*/ 743 w 2448"/>
              <a:gd name="T31" fmla="*/ 1555 h 1988"/>
              <a:gd name="T32" fmla="*/ 120 w 2448"/>
              <a:gd name="T33" fmla="*/ 1769 h 1988"/>
              <a:gd name="T34" fmla="*/ 0 w 2448"/>
              <a:gd name="T35" fmla="*/ 1762 h 1988"/>
              <a:gd name="T36" fmla="*/ 770 w 2448"/>
              <a:gd name="T37" fmla="*/ 1988 h 1988"/>
              <a:gd name="T38" fmla="*/ 2199 w 2448"/>
              <a:gd name="T39" fmla="*/ 559 h 1988"/>
              <a:gd name="T40" fmla="*/ 2197 w 2448"/>
              <a:gd name="T41" fmla="*/ 494 h 1988"/>
              <a:gd name="T42" fmla="*/ 2448 w 2448"/>
              <a:gd name="T43" fmla="*/ 235 h 1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8" h="1988">
                <a:moveTo>
                  <a:pt x="2448" y="235"/>
                </a:moveTo>
                <a:cubicBezTo>
                  <a:pt x="2358" y="275"/>
                  <a:pt x="2261" y="302"/>
                  <a:pt x="2160" y="314"/>
                </a:cubicBezTo>
                <a:cubicBezTo>
                  <a:pt x="2263" y="252"/>
                  <a:pt x="2343" y="153"/>
                  <a:pt x="2380" y="36"/>
                </a:cubicBezTo>
                <a:cubicBezTo>
                  <a:pt x="2283" y="94"/>
                  <a:pt x="2176" y="136"/>
                  <a:pt x="2061" y="158"/>
                </a:cubicBezTo>
                <a:cubicBezTo>
                  <a:pt x="1970" y="61"/>
                  <a:pt x="1839" y="0"/>
                  <a:pt x="1695" y="0"/>
                </a:cubicBezTo>
                <a:cubicBezTo>
                  <a:pt x="1417" y="0"/>
                  <a:pt x="1193" y="225"/>
                  <a:pt x="1193" y="502"/>
                </a:cubicBezTo>
                <a:cubicBezTo>
                  <a:pt x="1193" y="541"/>
                  <a:pt x="1197" y="580"/>
                  <a:pt x="1206" y="616"/>
                </a:cubicBezTo>
                <a:cubicBezTo>
                  <a:pt x="788" y="595"/>
                  <a:pt x="418" y="395"/>
                  <a:pt x="171" y="92"/>
                </a:cubicBezTo>
                <a:cubicBezTo>
                  <a:pt x="127" y="166"/>
                  <a:pt x="103" y="252"/>
                  <a:pt x="103" y="344"/>
                </a:cubicBezTo>
                <a:cubicBezTo>
                  <a:pt x="103" y="518"/>
                  <a:pt x="191" y="672"/>
                  <a:pt x="326" y="762"/>
                </a:cubicBezTo>
                <a:cubicBezTo>
                  <a:pt x="244" y="759"/>
                  <a:pt x="166" y="736"/>
                  <a:pt x="99" y="699"/>
                </a:cubicBezTo>
                <a:cubicBezTo>
                  <a:pt x="99" y="705"/>
                  <a:pt x="99" y="705"/>
                  <a:pt x="99" y="705"/>
                </a:cubicBezTo>
                <a:cubicBezTo>
                  <a:pt x="99" y="948"/>
                  <a:pt x="272" y="1151"/>
                  <a:pt x="501" y="1198"/>
                </a:cubicBezTo>
                <a:cubicBezTo>
                  <a:pt x="459" y="1209"/>
                  <a:pt x="415" y="1215"/>
                  <a:pt x="369" y="1215"/>
                </a:cubicBezTo>
                <a:cubicBezTo>
                  <a:pt x="337" y="1215"/>
                  <a:pt x="305" y="1212"/>
                  <a:pt x="274" y="1206"/>
                </a:cubicBezTo>
                <a:cubicBezTo>
                  <a:pt x="338" y="1405"/>
                  <a:pt x="524" y="1551"/>
                  <a:pt x="743" y="1555"/>
                </a:cubicBezTo>
                <a:cubicBezTo>
                  <a:pt x="572" y="1689"/>
                  <a:pt x="355" y="1769"/>
                  <a:pt x="120" y="1769"/>
                </a:cubicBezTo>
                <a:cubicBezTo>
                  <a:pt x="79" y="1769"/>
                  <a:pt x="39" y="1767"/>
                  <a:pt x="0" y="1762"/>
                </a:cubicBezTo>
                <a:cubicBezTo>
                  <a:pt x="222" y="1905"/>
                  <a:pt x="486" y="1988"/>
                  <a:pt x="770" y="1988"/>
                </a:cubicBezTo>
                <a:cubicBezTo>
                  <a:pt x="1694" y="1988"/>
                  <a:pt x="2199" y="1223"/>
                  <a:pt x="2199" y="559"/>
                </a:cubicBezTo>
                <a:cubicBezTo>
                  <a:pt x="2197" y="494"/>
                  <a:pt x="2197" y="494"/>
                  <a:pt x="2197" y="494"/>
                </a:cubicBezTo>
                <a:cubicBezTo>
                  <a:pt x="2295" y="424"/>
                  <a:pt x="2381" y="336"/>
                  <a:pt x="2448" y="235"/>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17" name="Rectangle: Rounded Corners 27">
            <a:hlinkClick r:id="rId10"/>
            <a:extLst>
              <a:ext uri="{FF2B5EF4-FFF2-40B4-BE49-F238E27FC236}">
                <a16:creationId xmlns:a16="http://schemas.microsoft.com/office/drawing/2014/main" id="{33AD9B69-7C3F-474F-B744-9D61B3B00808}"/>
              </a:ext>
            </a:extLst>
          </p:cNvPr>
          <p:cNvSpPr/>
          <p:nvPr/>
        </p:nvSpPr>
        <p:spPr>
          <a:xfrm>
            <a:off x="10378746" y="6263530"/>
            <a:ext cx="264981" cy="264980"/>
          </a:xfrm>
          <a:prstGeom prst="roundRect">
            <a:avLst>
              <a:gd name="adj" fmla="val 8925"/>
            </a:avLst>
          </a:prstGeom>
          <a:solidFill>
            <a:srgbClr val="3A569C"/>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28">
            <a:hlinkClick r:id="rId7"/>
            <a:extLst>
              <a:ext uri="{FF2B5EF4-FFF2-40B4-BE49-F238E27FC236}">
                <a16:creationId xmlns:a16="http://schemas.microsoft.com/office/drawing/2014/main" id="{B3284016-81B2-4F7A-8B9F-4FB34199F24D}"/>
              </a:ext>
            </a:extLst>
          </p:cNvPr>
          <p:cNvSpPr/>
          <p:nvPr/>
        </p:nvSpPr>
        <p:spPr>
          <a:xfrm>
            <a:off x="10459363" y="6297857"/>
            <a:ext cx="103748" cy="196326"/>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Picture 20">
            <a:hlinkClick r:id="rId11"/>
            <a:extLst>
              <a:ext uri="{FF2B5EF4-FFF2-40B4-BE49-F238E27FC236}">
                <a16:creationId xmlns:a16="http://schemas.microsoft.com/office/drawing/2014/main" id="{E3FB22CA-7C74-4633-B171-C9290ECFDCF2}"/>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10700631" y="6263530"/>
            <a:ext cx="264981" cy="264980"/>
          </a:xfrm>
          <a:prstGeom prst="rect">
            <a:avLst/>
          </a:prstGeom>
        </p:spPr>
      </p:pic>
      <p:pic>
        <p:nvPicPr>
          <p:cNvPr id="22" name="Picture 21">
            <a:hlinkClick r:id="rId13"/>
            <a:extLst>
              <a:ext uri="{FF2B5EF4-FFF2-40B4-BE49-F238E27FC236}">
                <a16:creationId xmlns:a16="http://schemas.microsoft.com/office/drawing/2014/main" id="{D21B3559-9C5C-4503-80B1-2D37B1C946B5}"/>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11022521" y="6263530"/>
            <a:ext cx="264981" cy="264980"/>
          </a:xfrm>
          <a:prstGeom prst="rect">
            <a:avLst/>
          </a:prstGeom>
        </p:spPr>
      </p:pic>
    </p:spTree>
    <p:extLst>
      <p:ext uri="{BB962C8B-B14F-4D97-AF65-F5344CB8AC3E}">
        <p14:creationId xmlns:p14="http://schemas.microsoft.com/office/powerpoint/2010/main" val="3034318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E0861F29-9A71-49F9-ACC9-F838FC8ED11E}"/>
              </a:ext>
            </a:extLst>
          </p:cNvPr>
          <p:cNvSpPr/>
          <p:nvPr/>
        </p:nvSpPr>
        <p:spPr bwMode="auto">
          <a:xfrm>
            <a:off x="585217" y="4673263"/>
            <a:ext cx="11021566" cy="1897541"/>
          </a:xfrm>
          <a:prstGeom prst="rect">
            <a:avLst/>
          </a:prstGeom>
          <a:solidFill>
            <a:schemeClr val="bg1">
              <a:lumMod val="95000"/>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7A83EF3-CD5E-4D35-9F00-7144EFF6CF0D}"/>
              </a:ext>
            </a:extLst>
          </p:cNvPr>
          <p:cNvSpPr/>
          <p:nvPr/>
        </p:nvSpPr>
        <p:spPr bwMode="auto">
          <a:xfrm>
            <a:off x="584200" y="2494161"/>
            <a:ext cx="11025188" cy="4076643"/>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25B08B1A-CE41-4CF1-A201-A6A23848A536}"/>
              </a:ext>
            </a:extLst>
          </p:cNvPr>
          <p:cNvSpPr>
            <a:spLocks noGrp="1"/>
          </p:cNvSpPr>
          <p:nvPr>
            <p:ph type="title"/>
          </p:nvPr>
        </p:nvSpPr>
        <p:spPr>
          <a:xfrm>
            <a:off x="588262" y="457200"/>
            <a:ext cx="11149647" cy="954107"/>
          </a:xfrm>
        </p:spPr>
        <p:txBody>
          <a:bodyPr/>
          <a:lstStyle/>
          <a:p>
            <a:r>
              <a:rPr lang="en-US" sz="3100"/>
              <a:t>Today, priorities are changing, and technology needs to keep up</a:t>
            </a:r>
            <a:endParaRPr lang="en-IN" sz="3100"/>
          </a:p>
        </p:txBody>
      </p:sp>
      <p:sp>
        <p:nvSpPr>
          <p:cNvPr id="107" name="Rectangle 106">
            <a:extLst>
              <a:ext uri="{FF2B5EF4-FFF2-40B4-BE49-F238E27FC236}">
                <a16:creationId xmlns:a16="http://schemas.microsoft.com/office/drawing/2014/main" id="{C579784F-9F9D-4BA2-AB4C-F06A156451B0}"/>
              </a:ext>
            </a:extLst>
          </p:cNvPr>
          <p:cNvSpPr/>
          <p:nvPr/>
        </p:nvSpPr>
        <p:spPr>
          <a:xfrm>
            <a:off x="5113348" y="6598456"/>
            <a:ext cx="6493435" cy="153888"/>
          </a:xfrm>
          <a:prstGeom prst="rect">
            <a:avLst/>
          </a:prstGeom>
          <a:noFill/>
        </p:spPr>
        <p:txBody>
          <a:bodyPr wrap="square" lIns="0" tIns="0" rIns="0" bIns="0">
            <a:noAutofit/>
          </a:bodyPr>
          <a:lstStyle/>
          <a:p>
            <a:pPr marL="0" marR="0" lvl="1" indent="0" algn="r" defTabSz="914367" rtl="0" eaLnBrk="1" fontAlgn="base" latinLnBrk="0" hangingPunct="1">
              <a:lnSpc>
                <a:spcPct val="100000"/>
              </a:lnSpc>
              <a:spcBef>
                <a:spcPts val="600"/>
              </a:spcBef>
              <a:spcAft>
                <a:spcPts val="0"/>
              </a:spcAft>
              <a:buClrTx/>
              <a:buSzTx/>
              <a:buFontTx/>
              <a:buNone/>
              <a:tabLst/>
              <a:defRPr/>
            </a:pPr>
            <a:r>
              <a:rPr lang="en-US" sz="900">
                <a:latin typeface="Segoe UI"/>
                <a:cs typeface="Segoe UI" panose="020B0502040204020203" pitchFamily="34" charset="0"/>
              </a:rPr>
              <a:t>1. </a:t>
            </a:r>
            <a:r>
              <a:rPr lang="en-US" sz="900">
                <a:latin typeface="Segoe UI"/>
                <a:cs typeface="Segoe UI" panose="020B0502040204020203" pitchFamily="34" charset="0"/>
                <a:hlinkClick r:id="rId3"/>
              </a:rPr>
              <a:t>Deloitte</a:t>
            </a:r>
            <a:r>
              <a:rPr lang="en-US" sz="900">
                <a:latin typeface="Segoe UI"/>
                <a:cs typeface="Segoe UI" panose="020B0502040204020203" pitchFamily="34" charset="0"/>
              </a:rPr>
              <a:t> 2. </a:t>
            </a:r>
            <a:r>
              <a:rPr lang="en-US" sz="900">
                <a:latin typeface="Segoe UI"/>
                <a:cs typeface="Segoe UI" panose="020B0502040204020203" pitchFamily="34" charset="0"/>
                <a:hlinkClick r:id="rId4"/>
              </a:rPr>
              <a:t>McKinsey</a:t>
            </a:r>
            <a:r>
              <a:rPr lang="en-US" sz="900">
                <a:latin typeface="Segoe UI"/>
                <a:cs typeface="Segoe UI" panose="020B0502040204020203" pitchFamily="34" charset="0"/>
              </a:rPr>
              <a:t> 3. </a:t>
            </a:r>
            <a:r>
              <a:rPr lang="en-US" sz="900">
                <a:solidFill>
                  <a:schemeClr val="accent1"/>
                </a:solidFill>
                <a:latin typeface="Segoe UI"/>
                <a:cs typeface="Segoe UI" panose="020B0502040204020203" pitchFamily="34" charset="0"/>
                <a:hlinkClick r:id="rId5">
                  <a:extLst>
                    <a:ext uri="{A12FA001-AC4F-418D-AE19-62706E023703}">
                      <ahyp:hlinkClr xmlns:ahyp="http://schemas.microsoft.com/office/drawing/2018/hyperlinkcolor" val="tx"/>
                    </a:ext>
                  </a:extLst>
                </a:hlinkClick>
              </a:rPr>
              <a:t>McKinsey</a:t>
            </a:r>
            <a:r>
              <a:rPr lang="en-US" sz="900">
                <a:latin typeface="Segoe UI"/>
                <a:cs typeface="Segoe UI" panose="020B0502040204020203" pitchFamily="34" charset="0"/>
              </a:rPr>
              <a:t> 4. </a:t>
            </a:r>
            <a:r>
              <a:rPr lang="en-US" sz="900">
                <a:solidFill>
                  <a:schemeClr val="accent1"/>
                </a:solidFill>
                <a:latin typeface="Segoe UI"/>
                <a:cs typeface="Segoe UI" panose="020B0502040204020203" pitchFamily="34" charset="0"/>
                <a:hlinkClick r:id="rId6"/>
              </a:rPr>
              <a:t>Moss Adams</a:t>
            </a:r>
            <a:endParaRPr kumimoji="0" lang="en-US" sz="9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DA35DAAA-F3C7-411D-B6F0-E47BB99D5438}"/>
              </a:ext>
            </a:extLst>
          </p:cNvPr>
          <p:cNvSpPr/>
          <p:nvPr/>
        </p:nvSpPr>
        <p:spPr bwMode="auto">
          <a:xfrm>
            <a:off x="0" y="2150856"/>
            <a:ext cx="12192000" cy="65314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50B4B68F-87CE-4AF0-A5C5-FF07833023EB}"/>
              </a:ext>
            </a:extLst>
          </p:cNvPr>
          <p:cNvSpPr/>
          <p:nvPr/>
        </p:nvSpPr>
        <p:spPr>
          <a:xfrm>
            <a:off x="505160" y="2270004"/>
            <a:ext cx="5506589" cy="414847"/>
          </a:xfrm>
          <a:prstGeom prst="rect">
            <a:avLst/>
          </a:prstGeom>
          <a:noFill/>
        </p:spPr>
        <p:txBody>
          <a:bodyPr wrap="square" lIns="0" tIns="0" rIns="0" bIns="0" anchor="ctr">
            <a:noAutofit/>
          </a:bodyPr>
          <a:lstStyle/>
          <a:p>
            <a:pPr marL="0" marR="0" lvl="1" indent="0" algn="ctr" defTabSz="914367" rtl="0" eaLnBrk="1" fontAlgn="base"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mj-lt"/>
                <a:ea typeface="+mn-ea"/>
                <a:cs typeface="Segoe UI" panose="020B0502040204020203" pitchFamily="34" charset="0"/>
              </a:rPr>
              <a:t>Financial services organizations are focused on:</a:t>
            </a:r>
          </a:p>
        </p:txBody>
      </p:sp>
      <p:sp>
        <p:nvSpPr>
          <p:cNvPr id="74" name="Rectangle 73">
            <a:extLst>
              <a:ext uri="{FF2B5EF4-FFF2-40B4-BE49-F238E27FC236}">
                <a16:creationId xmlns:a16="http://schemas.microsoft.com/office/drawing/2014/main" id="{EB2EC24B-E348-4ACF-826B-3F805E3F5C01}"/>
              </a:ext>
            </a:extLst>
          </p:cNvPr>
          <p:cNvSpPr/>
          <p:nvPr/>
        </p:nvSpPr>
        <p:spPr>
          <a:xfrm>
            <a:off x="6242051" y="2270004"/>
            <a:ext cx="5364732" cy="414847"/>
          </a:xfrm>
          <a:prstGeom prst="rect">
            <a:avLst/>
          </a:prstGeom>
          <a:noFill/>
        </p:spPr>
        <p:txBody>
          <a:bodyPr wrap="square" lIns="0" tIns="0" rIns="0" bIns="0" anchor="ctr">
            <a:noAutofit/>
          </a:bodyPr>
          <a:lstStyle/>
          <a:p>
            <a:pPr marL="0" lvl="1" algn="ctr" defTabSz="914367" fontAlgn="base">
              <a:spcBef>
                <a:spcPts val="600"/>
              </a:spcBef>
              <a:defRPr/>
            </a:pPr>
            <a:r>
              <a:rPr lang="en-US" sz="2000">
                <a:solidFill>
                  <a:schemeClr val="bg1"/>
                </a:solidFill>
                <a:latin typeface="+mj-lt"/>
                <a:cs typeface="Segoe UI" panose="020B0502040204020203" pitchFamily="34" charset="0"/>
              </a:rPr>
              <a:t>But their technology is holding them back:</a:t>
            </a:r>
          </a:p>
        </p:txBody>
      </p:sp>
      <p:cxnSp>
        <p:nvCxnSpPr>
          <p:cNvPr id="9" name="Straight Connector 8">
            <a:extLst>
              <a:ext uri="{FF2B5EF4-FFF2-40B4-BE49-F238E27FC236}">
                <a16:creationId xmlns:a16="http://schemas.microsoft.com/office/drawing/2014/main" id="{B6771E0D-70DE-4D96-9919-1B9F1B98A2F6}"/>
              </a:ext>
            </a:extLst>
          </p:cNvPr>
          <p:cNvCxnSpPr>
            <a:cxnSpLocks/>
          </p:cNvCxnSpPr>
          <p:nvPr/>
        </p:nvCxnSpPr>
        <p:spPr>
          <a:xfrm>
            <a:off x="6096000" y="2256595"/>
            <a:ext cx="0" cy="441664"/>
          </a:xfrm>
          <a:prstGeom prst="line">
            <a:avLst/>
          </a:prstGeom>
          <a:ln w="158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742EB62A-6BF6-4BF3-875B-E07ADB1C8FE3}"/>
              </a:ext>
            </a:extLst>
          </p:cNvPr>
          <p:cNvGrpSpPr>
            <a:grpSpLocks noChangeAspect="1"/>
          </p:cNvGrpSpPr>
          <p:nvPr/>
        </p:nvGrpSpPr>
        <p:grpSpPr>
          <a:xfrm>
            <a:off x="8452916" y="1078838"/>
            <a:ext cx="943002" cy="943002"/>
            <a:chOff x="2843911" y="2493822"/>
            <a:chExt cx="831086" cy="831086"/>
          </a:xfrm>
        </p:grpSpPr>
        <p:grpSp>
          <p:nvGrpSpPr>
            <p:cNvPr id="134" name="Group 133">
              <a:extLst>
                <a:ext uri="{FF2B5EF4-FFF2-40B4-BE49-F238E27FC236}">
                  <a16:creationId xmlns:a16="http://schemas.microsoft.com/office/drawing/2014/main" id="{BB0ABD8A-1ADF-42E6-ADB8-F70D13931E27}"/>
                </a:ext>
              </a:extLst>
            </p:cNvPr>
            <p:cNvGrpSpPr>
              <a:grpSpLocks/>
            </p:cNvGrpSpPr>
            <p:nvPr/>
          </p:nvGrpSpPr>
          <p:grpSpPr>
            <a:xfrm>
              <a:off x="2843911" y="2493822"/>
              <a:ext cx="831086" cy="831086"/>
              <a:chOff x="2677356" y="489672"/>
              <a:chExt cx="832104" cy="832104"/>
            </a:xfrm>
          </p:grpSpPr>
          <p:sp>
            <p:nvSpPr>
              <p:cNvPr id="151" name="Oval 150">
                <a:extLst>
                  <a:ext uri="{FF2B5EF4-FFF2-40B4-BE49-F238E27FC236}">
                    <a16:creationId xmlns:a16="http://schemas.microsoft.com/office/drawing/2014/main" id="{B96E118E-D5AA-4C20-AE2D-70DF14661538}"/>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52" name="Oval 151">
                <a:extLst>
                  <a:ext uri="{FF2B5EF4-FFF2-40B4-BE49-F238E27FC236}">
                    <a16:creationId xmlns:a16="http://schemas.microsoft.com/office/drawing/2014/main" id="{B847AEBE-D719-4829-91BC-1946FE2D4FB1}"/>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35" name="Graphic 10" descr="artificial intelligence">
              <a:extLst>
                <a:ext uri="{FF2B5EF4-FFF2-40B4-BE49-F238E27FC236}">
                  <a16:creationId xmlns:a16="http://schemas.microsoft.com/office/drawing/2014/main" id="{9E0B452E-26ED-42A1-A950-985F6782B6FB}"/>
                </a:ext>
              </a:extLst>
            </p:cNvPr>
            <p:cNvGrpSpPr/>
            <p:nvPr/>
          </p:nvGrpSpPr>
          <p:grpSpPr>
            <a:xfrm>
              <a:off x="3052556" y="2702468"/>
              <a:ext cx="413797" cy="413795"/>
              <a:chOff x="10132002" y="1254060"/>
              <a:chExt cx="413797" cy="413795"/>
            </a:xfrm>
          </p:grpSpPr>
          <p:sp>
            <p:nvSpPr>
              <p:cNvPr id="136" name="Freeform: Shape 135">
                <a:extLst>
                  <a:ext uri="{FF2B5EF4-FFF2-40B4-BE49-F238E27FC236}">
                    <a16:creationId xmlns:a16="http://schemas.microsoft.com/office/drawing/2014/main" id="{2EDB408A-07A8-4752-BEAA-F4AC332BB407}"/>
                  </a:ext>
                </a:extLst>
              </p:cNvPr>
              <p:cNvSpPr/>
              <p:nvPr/>
            </p:nvSpPr>
            <p:spPr>
              <a:xfrm>
                <a:off x="10149718" y="1270722"/>
                <a:ext cx="375403" cy="375402"/>
              </a:xfrm>
              <a:custGeom>
                <a:avLst/>
                <a:gdLst>
                  <a:gd name="connsiteX0" fmla="*/ 370425 w 375403"/>
                  <a:gd name="connsiteY0" fmla="*/ 188944 h 375401"/>
                  <a:gd name="connsiteX1" fmla="*/ 370282 w 375403"/>
                  <a:gd name="connsiteY1" fmla="*/ 188658 h 375401"/>
                  <a:gd name="connsiteX2" fmla="*/ 374213 w 375403"/>
                  <a:gd name="connsiteY2" fmla="*/ 184732 h 375401"/>
                  <a:gd name="connsiteX3" fmla="*/ 286589 w 375403"/>
                  <a:gd name="connsiteY3" fmla="*/ 97144 h 375401"/>
                  <a:gd name="connsiteX4" fmla="*/ 373784 w 375403"/>
                  <a:gd name="connsiteY4" fmla="*/ 9913 h 375401"/>
                  <a:gd name="connsiteX5" fmla="*/ 369782 w 375403"/>
                  <a:gd name="connsiteY5" fmla="*/ 5915 h 375401"/>
                  <a:gd name="connsiteX6" fmla="*/ 367566 w 375403"/>
                  <a:gd name="connsiteY6" fmla="*/ 1490 h 375401"/>
                  <a:gd name="connsiteX7" fmla="*/ 249710 w 375403"/>
                  <a:gd name="connsiteY7" fmla="*/ 60239 h 375401"/>
                  <a:gd name="connsiteX8" fmla="*/ 191675 w 375403"/>
                  <a:gd name="connsiteY8" fmla="*/ 2204 h 375401"/>
                  <a:gd name="connsiteX9" fmla="*/ 187816 w 375403"/>
                  <a:gd name="connsiteY9" fmla="*/ 5987 h 375401"/>
                  <a:gd name="connsiteX10" fmla="*/ 184385 w 375403"/>
                  <a:gd name="connsiteY10" fmla="*/ 2560 h 375401"/>
                  <a:gd name="connsiteX11" fmla="*/ 126207 w 375403"/>
                  <a:gd name="connsiteY11" fmla="*/ 60524 h 375401"/>
                  <a:gd name="connsiteX12" fmla="*/ 7851 w 375403"/>
                  <a:gd name="connsiteY12" fmla="*/ 1418 h 375401"/>
                  <a:gd name="connsiteX13" fmla="*/ 5421 w 375403"/>
                  <a:gd name="connsiteY13" fmla="*/ 6201 h 375401"/>
                  <a:gd name="connsiteX14" fmla="*/ 1704 w 375403"/>
                  <a:gd name="connsiteY14" fmla="*/ 9913 h 375401"/>
                  <a:gd name="connsiteX15" fmla="*/ 89114 w 375403"/>
                  <a:gd name="connsiteY15" fmla="*/ 97430 h 375401"/>
                  <a:gd name="connsiteX16" fmla="*/ 3062 w 375403"/>
                  <a:gd name="connsiteY16" fmla="*/ 183233 h 375401"/>
                  <a:gd name="connsiteX17" fmla="*/ 2490 w 375403"/>
                  <a:gd name="connsiteY17" fmla="*/ 183518 h 375401"/>
                  <a:gd name="connsiteX18" fmla="*/ 2562 w 375403"/>
                  <a:gd name="connsiteY18" fmla="*/ 183733 h 375401"/>
                  <a:gd name="connsiteX19" fmla="*/ 1776 w 375403"/>
                  <a:gd name="connsiteY19" fmla="*/ 184518 h 375401"/>
                  <a:gd name="connsiteX20" fmla="*/ 4206 w 375403"/>
                  <a:gd name="connsiteY20" fmla="*/ 186945 h 375401"/>
                  <a:gd name="connsiteX21" fmla="*/ 4920 w 375403"/>
                  <a:gd name="connsiteY21" fmla="*/ 188301 h 375401"/>
                  <a:gd name="connsiteX22" fmla="*/ 1418 w 375403"/>
                  <a:gd name="connsiteY22" fmla="*/ 191799 h 375401"/>
                  <a:gd name="connsiteX23" fmla="*/ 89185 w 375403"/>
                  <a:gd name="connsiteY23" fmla="*/ 279458 h 375401"/>
                  <a:gd name="connsiteX24" fmla="*/ 2062 w 375403"/>
                  <a:gd name="connsiteY24" fmla="*/ 366689 h 375401"/>
                  <a:gd name="connsiteX25" fmla="*/ 6850 w 375403"/>
                  <a:gd name="connsiteY25" fmla="*/ 371472 h 375401"/>
                  <a:gd name="connsiteX26" fmla="*/ 8565 w 375403"/>
                  <a:gd name="connsiteY26" fmla="*/ 374899 h 375401"/>
                  <a:gd name="connsiteX27" fmla="*/ 125993 w 375403"/>
                  <a:gd name="connsiteY27" fmla="*/ 316221 h 375401"/>
                  <a:gd name="connsiteX28" fmla="*/ 184028 w 375403"/>
                  <a:gd name="connsiteY28" fmla="*/ 374185 h 375401"/>
                  <a:gd name="connsiteX29" fmla="*/ 187816 w 375403"/>
                  <a:gd name="connsiteY29" fmla="*/ 370402 h 375401"/>
                  <a:gd name="connsiteX30" fmla="*/ 191604 w 375403"/>
                  <a:gd name="connsiteY30" fmla="*/ 374185 h 375401"/>
                  <a:gd name="connsiteX31" fmla="*/ 249281 w 375403"/>
                  <a:gd name="connsiteY31" fmla="*/ 316435 h 375401"/>
                  <a:gd name="connsiteX32" fmla="*/ 366566 w 375403"/>
                  <a:gd name="connsiteY32" fmla="*/ 375184 h 375401"/>
                  <a:gd name="connsiteX33" fmla="*/ 367995 w 375403"/>
                  <a:gd name="connsiteY33" fmla="*/ 372400 h 375401"/>
                  <a:gd name="connsiteX34" fmla="*/ 373498 w 375403"/>
                  <a:gd name="connsiteY34" fmla="*/ 366975 h 375401"/>
                  <a:gd name="connsiteX35" fmla="*/ 286160 w 375403"/>
                  <a:gd name="connsiteY35" fmla="*/ 279530 h 375401"/>
                  <a:gd name="connsiteX36" fmla="*/ 373570 w 375403"/>
                  <a:gd name="connsiteY36" fmla="*/ 192084 h 375401"/>
                  <a:gd name="connsiteX37" fmla="*/ 370425 w 375403"/>
                  <a:gd name="connsiteY37" fmla="*/ 188944 h 375401"/>
                  <a:gd name="connsiteX38" fmla="*/ 193176 w 375403"/>
                  <a:gd name="connsiteY38" fmla="*/ 175452 h 375401"/>
                  <a:gd name="connsiteX39" fmla="*/ 193176 w 375403"/>
                  <a:gd name="connsiteY39" fmla="*/ 106067 h 375401"/>
                  <a:gd name="connsiteX40" fmla="*/ 239418 w 375403"/>
                  <a:gd name="connsiteY40" fmla="*/ 129195 h 375401"/>
                  <a:gd name="connsiteX41" fmla="*/ 193176 w 375403"/>
                  <a:gd name="connsiteY41" fmla="*/ 175452 h 375401"/>
                  <a:gd name="connsiteX42" fmla="*/ 249567 w 375403"/>
                  <a:gd name="connsiteY42" fmla="*/ 134192 h 375401"/>
                  <a:gd name="connsiteX43" fmla="*/ 347054 w 375403"/>
                  <a:gd name="connsiteY43" fmla="*/ 182947 h 375401"/>
                  <a:gd name="connsiteX44" fmla="*/ 200823 w 375403"/>
                  <a:gd name="connsiteY44" fmla="*/ 182947 h 375401"/>
                  <a:gd name="connsiteX45" fmla="*/ 249567 w 375403"/>
                  <a:gd name="connsiteY45" fmla="*/ 134192 h 375401"/>
                  <a:gd name="connsiteX46" fmla="*/ 199537 w 375403"/>
                  <a:gd name="connsiteY46" fmla="*/ 97215 h 375401"/>
                  <a:gd name="connsiteX47" fmla="*/ 247566 w 375403"/>
                  <a:gd name="connsiteY47" fmla="*/ 73302 h 375401"/>
                  <a:gd name="connsiteX48" fmla="*/ 271437 w 375403"/>
                  <a:gd name="connsiteY48" fmla="*/ 97144 h 375401"/>
                  <a:gd name="connsiteX49" fmla="*/ 247423 w 375403"/>
                  <a:gd name="connsiteY49" fmla="*/ 121129 h 375401"/>
                  <a:gd name="connsiteX50" fmla="*/ 199537 w 375403"/>
                  <a:gd name="connsiteY50" fmla="*/ 97215 h 375401"/>
                  <a:gd name="connsiteX51" fmla="*/ 182455 w 375403"/>
                  <a:gd name="connsiteY51" fmla="*/ 105781 h 375401"/>
                  <a:gd name="connsiteX52" fmla="*/ 182455 w 375403"/>
                  <a:gd name="connsiteY52" fmla="*/ 175809 h 375401"/>
                  <a:gd name="connsiteX53" fmla="*/ 135784 w 375403"/>
                  <a:gd name="connsiteY53" fmla="*/ 129053 h 375401"/>
                  <a:gd name="connsiteX54" fmla="*/ 182455 w 375403"/>
                  <a:gd name="connsiteY54" fmla="*/ 105781 h 375401"/>
                  <a:gd name="connsiteX55" fmla="*/ 127851 w 375403"/>
                  <a:gd name="connsiteY55" fmla="*/ 121058 h 375401"/>
                  <a:gd name="connsiteX56" fmla="*/ 104337 w 375403"/>
                  <a:gd name="connsiteY56" fmla="*/ 97501 h 375401"/>
                  <a:gd name="connsiteX57" fmla="*/ 128351 w 375403"/>
                  <a:gd name="connsiteY57" fmla="*/ 73587 h 375401"/>
                  <a:gd name="connsiteX58" fmla="*/ 175594 w 375403"/>
                  <a:gd name="connsiteY58" fmla="*/ 97215 h 375401"/>
                  <a:gd name="connsiteX59" fmla="*/ 127851 w 375403"/>
                  <a:gd name="connsiteY59" fmla="*/ 121058 h 375401"/>
                  <a:gd name="connsiteX60" fmla="*/ 174522 w 375403"/>
                  <a:gd name="connsiteY60" fmla="*/ 182947 h 375401"/>
                  <a:gd name="connsiteX61" fmla="*/ 27648 w 375403"/>
                  <a:gd name="connsiteY61" fmla="*/ 182947 h 375401"/>
                  <a:gd name="connsiteX62" fmla="*/ 125707 w 375403"/>
                  <a:gd name="connsiteY62" fmla="*/ 134050 h 375401"/>
                  <a:gd name="connsiteX63" fmla="*/ 174522 w 375403"/>
                  <a:gd name="connsiteY63" fmla="*/ 182947 h 375401"/>
                  <a:gd name="connsiteX64" fmla="*/ 174951 w 375403"/>
                  <a:gd name="connsiteY64" fmla="*/ 193655 h 375401"/>
                  <a:gd name="connsiteX65" fmla="*/ 125993 w 375403"/>
                  <a:gd name="connsiteY65" fmla="*/ 242696 h 375401"/>
                  <a:gd name="connsiteX66" fmla="*/ 28149 w 375403"/>
                  <a:gd name="connsiteY66" fmla="*/ 193655 h 375401"/>
                  <a:gd name="connsiteX67" fmla="*/ 174951 w 375403"/>
                  <a:gd name="connsiteY67" fmla="*/ 193655 h 375401"/>
                  <a:gd name="connsiteX68" fmla="*/ 182455 w 375403"/>
                  <a:gd name="connsiteY68" fmla="*/ 201293 h 375401"/>
                  <a:gd name="connsiteX69" fmla="*/ 182455 w 375403"/>
                  <a:gd name="connsiteY69" fmla="*/ 270964 h 375401"/>
                  <a:gd name="connsiteX70" fmla="*/ 136070 w 375403"/>
                  <a:gd name="connsiteY70" fmla="*/ 247693 h 375401"/>
                  <a:gd name="connsiteX71" fmla="*/ 182455 w 375403"/>
                  <a:gd name="connsiteY71" fmla="*/ 201293 h 375401"/>
                  <a:gd name="connsiteX72" fmla="*/ 175594 w 375403"/>
                  <a:gd name="connsiteY72" fmla="*/ 279458 h 375401"/>
                  <a:gd name="connsiteX73" fmla="*/ 128137 w 375403"/>
                  <a:gd name="connsiteY73" fmla="*/ 303158 h 375401"/>
                  <a:gd name="connsiteX74" fmla="*/ 104409 w 375403"/>
                  <a:gd name="connsiteY74" fmla="*/ 279458 h 375401"/>
                  <a:gd name="connsiteX75" fmla="*/ 128137 w 375403"/>
                  <a:gd name="connsiteY75" fmla="*/ 255688 h 375401"/>
                  <a:gd name="connsiteX76" fmla="*/ 175594 w 375403"/>
                  <a:gd name="connsiteY76" fmla="*/ 279458 h 375401"/>
                  <a:gd name="connsiteX77" fmla="*/ 193176 w 375403"/>
                  <a:gd name="connsiteY77" fmla="*/ 270678 h 375401"/>
                  <a:gd name="connsiteX78" fmla="*/ 193176 w 375403"/>
                  <a:gd name="connsiteY78" fmla="*/ 201650 h 375401"/>
                  <a:gd name="connsiteX79" fmla="*/ 239204 w 375403"/>
                  <a:gd name="connsiteY79" fmla="*/ 247693 h 375401"/>
                  <a:gd name="connsiteX80" fmla="*/ 193176 w 375403"/>
                  <a:gd name="connsiteY80" fmla="*/ 270678 h 375401"/>
                  <a:gd name="connsiteX81" fmla="*/ 247208 w 375403"/>
                  <a:gd name="connsiteY81" fmla="*/ 255688 h 375401"/>
                  <a:gd name="connsiteX82" fmla="*/ 271080 w 375403"/>
                  <a:gd name="connsiteY82" fmla="*/ 279530 h 375401"/>
                  <a:gd name="connsiteX83" fmla="*/ 247208 w 375403"/>
                  <a:gd name="connsiteY83" fmla="*/ 303372 h 375401"/>
                  <a:gd name="connsiteX84" fmla="*/ 199466 w 375403"/>
                  <a:gd name="connsiteY84" fmla="*/ 279458 h 375401"/>
                  <a:gd name="connsiteX85" fmla="*/ 247208 w 375403"/>
                  <a:gd name="connsiteY85" fmla="*/ 255688 h 375401"/>
                  <a:gd name="connsiteX86" fmla="*/ 200395 w 375403"/>
                  <a:gd name="connsiteY86" fmla="*/ 193655 h 375401"/>
                  <a:gd name="connsiteX87" fmla="*/ 347411 w 375403"/>
                  <a:gd name="connsiteY87" fmla="*/ 193655 h 375401"/>
                  <a:gd name="connsiteX88" fmla="*/ 249352 w 375403"/>
                  <a:gd name="connsiteY88" fmla="*/ 242624 h 375401"/>
                  <a:gd name="connsiteX89" fmla="*/ 200395 w 375403"/>
                  <a:gd name="connsiteY89" fmla="*/ 193655 h 375401"/>
                  <a:gd name="connsiteX90" fmla="*/ 343409 w 375403"/>
                  <a:gd name="connsiteY90" fmla="*/ 169170 h 375401"/>
                  <a:gd name="connsiteX91" fmla="*/ 257500 w 375403"/>
                  <a:gd name="connsiteY91" fmla="*/ 126197 h 375401"/>
                  <a:gd name="connsiteX92" fmla="*/ 279013 w 375403"/>
                  <a:gd name="connsiteY92" fmla="*/ 104711 h 375401"/>
                  <a:gd name="connsiteX93" fmla="*/ 343409 w 375403"/>
                  <a:gd name="connsiteY93" fmla="*/ 169170 h 375401"/>
                  <a:gd name="connsiteX94" fmla="*/ 342551 w 375403"/>
                  <a:gd name="connsiteY94" fmla="*/ 25974 h 375401"/>
                  <a:gd name="connsiteX95" fmla="*/ 278942 w 375403"/>
                  <a:gd name="connsiteY95" fmla="*/ 89577 h 375401"/>
                  <a:gd name="connsiteX96" fmla="*/ 257643 w 375403"/>
                  <a:gd name="connsiteY96" fmla="*/ 68305 h 375401"/>
                  <a:gd name="connsiteX97" fmla="*/ 342551 w 375403"/>
                  <a:gd name="connsiteY97" fmla="*/ 25974 h 375401"/>
                  <a:gd name="connsiteX98" fmla="*/ 193176 w 375403"/>
                  <a:gd name="connsiteY98" fmla="*/ 88435 h 375401"/>
                  <a:gd name="connsiteX99" fmla="*/ 193176 w 375403"/>
                  <a:gd name="connsiteY99" fmla="*/ 18907 h 375401"/>
                  <a:gd name="connsiteX100" fmla="*/ 239561 w 375403"/>
                  <a:gd name="connsiteY100" fmla="*/ 65307 h 375401"/>
                  <a:gd name="connsiteX101" fmla="*/ 193176 w 375403"/>
                  <a:gd name="connsiteY101" fmla="*/ 88435 h 375401"/>
                  <a:gd name="connsiteX102" fmla="*/ 182455 w 375403"/>
                  <a:gd name="connsiteY102" fmla="*/ 19621 h 375401"/>
                  <a:gd name="connsiteX103" fmla="*/ 182455 w 375403"/>
                  <a:gd name="connsiteY103" fmla="*/ 88649 h 375401"/>
                  <a:gd name="connsiteX104" fmla="*/ 136285 w 375403"/>
                  <a:gd name="connsiteY104" fmla="*/ 65592 h 375401"/>
                  <a:gd name="connsiteX105" fmla="*/ 182455 w 375403"/>
                  <a:gd name="connsiteY105" fmla="*/ 19621 h 375401"/>
                  <a:gd name="connsiteX106" fmla="*/ 32723 w 375403"/>
                  <a:gd name="connsiteY106" fmla="*/ 25832 h 375401"/>
                  <a:gd name="connsiteX107" fmla="*/ 118203 w 375403"/>
                  <a:gd name="connsiteY107" fmla="*/ 68519 h 375401"/>
                  <a:gd name="connsiteX108" fmla="*/ 96761 w 375403"/>
                  <a:gd name="connsiteY108" fmla="*/ 89863 h 375401"/>
                  <a:gd name="connsiteX109" fmla="*/ 32723 w 375403"/>
                  <a:gd name="connsiteY109" fmla="*/ 25832 h 375401"/>
                  <a:gd name="connsiteX110" fmla="*/ 96690 w 375403"/>
                  <a:gd name="connsiteY110" fmla="*/ 105068 h 375401"/>
                  <a:gd name="connsiteX111" fmla="*/ 117702 w 375403"/>
                  <a:gd name="connsiteY111" fmla="*/ 126054 h 375401"/>
                  <a:gd name="connsiteX112" fmla="*/ 33437 w 375403"/>
                  <a:gd name="connsiteY112" fmla="*/ 168100 h 375401"/>
                  <a:gd name="connsiteX113" fmla="*/ 96690 w 375403"/>
                  <a:gd name="connsiteY113" fmla="*/ 105068 h 375401"/>
                  <a:gd name="connsiteX114" fmla="*/ 32723 w 375403"/>
                  <a:gd name="connsiteY114" fmla="*/ 207932 h 375401"/>
                  <a:gd name="connsiteX115" fmla="*/ 117988 w 375403"/>
                  <a:gd name="connsiteY115" fmla="*/ 250619 h 375401"/>
                  <a:gd name="connsiteX116" fmla="*/ 96761 w 375403"/>
                  <a:gd name="connsiteY116" fmla="*/ 271892 h 375401"/>
                  <a:gd name="connsiteX117" fmla="*/ 32723 w 375403"/>
                  <a:gd name="connsiteY117" fmla="*/ 207932 h 375401"/>
                  <a:gd name="connsiteX118" fmla="*/ 33295 w 375403"/>
                  <a:gd name="connsiteY118" fmla="*/ 350557 h 375401"/>
                  <a:gd name="connsiteX119" fmla="*/ 96832 w 375403"/>
                  <a:gd name="connsiteY119" fmla="*/ 287025 h 375401"/>
                  <a:gd name="connsiteX120" fmla="*/ 118060 w 375403"/>
                  <a:gd name="connsiteY120" fmla="*/ 308226 h 375401"/>
                  <a:gd name="connsiteX121" fmla="*/ 33295 w 375403"/>
                  <a:gd name="connsiteY121" fmla="*/ 350557 h 375401"/>
                  <a:gd name="connsiteX122" fmla="*/ 182455 w 375403"/>
                  <a:gd name="connsiteY122" fmla="*/ 288024 h 375401"/>
                  <a:gd name="connsiteX123" fmla="*/ 182455 w 375403"/>
                  <a:gd name="connsiteY123" fmla="*/ 357552 h 375401"/>
                  <a:gd name="connsiteX124" fmla="*/ 136070 w 375403"/>
                  <a:gd name="connsiteY124" fmla="*/ 311224 h 375401"/>
                  <a:gd name="connsiteX125" fmla="*/ 182455 w 375403"/>
                  <a:gd name="connsiteY125" fmla="*/ 288024 h 375401"/>
                  <a:gd name="connsiteX126" fmla="*/ 193248 w 375403"/>
                  <a:gd name="connsiteY126" fmla="*/ 357481 h 375401"/>
                  <a:gd name="connsiteX127" fmla="*/ 193248 w 375403"/>
                  <a:gd name="connsiteY127" fmla="*/ 288310 h 375401"/>
                  <a:gd name="connsiteX128" fmla="*/ 239275 w 375403"/>
                  <a:gd name="connsiteY128" fmla="*/ 311367 h 375401"/>
                  <a:gd name="connsiteX129" fmla="*/ 193248 w 375403"/>
                  <a:gd name="connsiteY129" fmla="*/ 357481 h 375401"/>
                  <a:gd name="connsiteX130" fmla="*/ 342623 w 375403"/>
                  <a:gd name="connsiteY130" fmla="*/ 351199 h 375401"/>
                  <a:gd name="connsiteX131" fmla="*/ 257286 w 375403"/>
                  <a:gd name="connsiteY131" fmla="*/ 308440 h 375401"/>
                  <a:gd name="connsiteX132" fmla="*/ 278584 w 375403"/>
                  <a:gd name="connsiteY132" fmla="*/ 287097 h 375401"/>
                  <a:gd name="connsiteX133" fmla="*/ 342623 w 375403"/>
                  <a:gd name="connsiteY133" fmla="*/ 351199 h 375401"/>
                  <a:gd name="connsiteX134" fmla="*/ 257286 w 375403"/>
                  <a:gd name="connsiteY134" fmla="*/ 250619 h 375401"/>
                  <a:gd name="connsiteX135" fmla="*/ 342337 w 375403"/>
                  <a:gd name="connsiteY135" fmla="*/ 208146 h 375401"/>
                  <a:gd name="connsiteX136" fmla="*/ 278584 w 375403"/>
                  <a:gd name="connsiteY136" fmla="*/ 271963 h 375401"/>
                  <a:gd name="connsiteX137" fmla="*/ 257286 w 375403"/>
                  <a:gd name="connsiteY137" fmla="*/ 250619 h 37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375403" h="375401">
                    <a:moveTo>
                      <a:pt x="370425" y="188944"/>
                    </a:moveTo>
                    <a:lnTo>
                      <a:pt x="370282" y="188658"/>
                    </a:lnTo>
                    <a:lnTo>
                      <a:pt x="374213" y="184732"/>
                    </a:lnTo>
                    <a:lnTo>
                      <a:pt x="286589" y="97144"/>
                    </a:lnTo>
                    <a:lnTo>
                      <a:pt x="373784" y="9913"/>
                    </a:lnTo>
                    <a:lnTo>
                      <a:pt x="369782" y="5915"/>
                    </a:lnTo>
                    <a:lnTo>
                      <a:pt x="367566" y="1490"/>
                    </a:lnTo>
                    <a:lnTo>
                      <a:pt x="249710" y="60239"/>
                    </a:lnTo>
                    <a:lnTo>
                      <a:pt x="191675" y="2204"/>
                    </a:lnTo>
                    <a:lnTo>
                      <a:pt x="187816" y="5987"/>
                    </a:lnTo>
                    <a:lnTo>
                      <a:pt x="184385" y="2560"/>
                    </a:lnTo>
                    <a:lnTo>
                      <a:pt x="126207" y="60524"/>
                    </a:lnTo>
                    <a:lnTo>
                      <a:pt x="7851" y="1418"/>
                    </a:lnTo>
                    <a:lnTo>
                      <a:pt x="5421" y="6201"/>
                    </a:lnTo>
                    <a:lnTo>
                      <a:pt x="1704" y="9913"/>
                    </a:lnTo>
                    <a:lnTo>
                      <a:pt x="89114" y="97430"/>
                    </a:lnTo>
                    <a:lnTo>
                      <a:pt x="3062" y="183233"/>
                    </a:lnTo>
                    <a:lnTo>
                      <a:pt x="2490" y="183518"/>
                    </a:lnTo>
                    <a:lnTo>
                      <a:pt x="2562" y="183733"/>
                    </a:lnTo>
                    <a:lnTo>
                      <a:pt x="1776" y="184518"/>
                    </a:lnTo>
                    <a:lnTo>
                      <a:pt x="4206" y="186945"/>
                    </a:lnTo>
                    <a:lnTo>
                      <a:pt x="4920" y="188301"/>
                    </a:lnTo>
                    <a:lnTo>
                      <a:pt x="1418" y="191799"/>
                    </a:lnTo>
                    <a:lnTo>
                      <a:pt x="89185" y="279458"/>
                    </a:lnTo>
                    <a:lnTo>
                      <a:pt x="2062" y="366689"/>
                    </a:lnTo>
                    <a:lnTo>
                      <a:pt x="6850" y="371472"/>
                    </a:lnTo>
                    <a:lnTo>
                      <a:pt x="8565" y="374899"/>
                    </a:lnTo>
                    <a:lnTo>
                      <a:pt x="125993" y="316221"/>
                    </a:lnTo>
                    <a:lnTo>
                      <a:pt x="184028" y="374185"/>
                    </a:lnTo>
                    <a:lnTo>
                      <a:pt x="187816" y="370402"/>
                    </a:lnTo>
                    <a:lnTo>
                      <a:pt x="191604" y="374185"/>
                    </a:lnTo>
                    <a:lnTo>
                      <a:pt x="249281" y="316435"/>
                    </a:lnTo>
                    <a:lnTo>
                      <a:pt x="366566" y="375184"/>
                    </a:lnTo>
                    <a:lnTo>
                      <a:pt x="367995" y="372400"/>
                    </a:lnTo>
                    <a:lnTo>
                      <a:pt x="373498" y="366975"/>
                    </a:lnTo>
                    <a:lnTo>
                      <a:pt x="286160" y="279530"/>
                    </a:lnTo>
                    <a:lnTo>
                      <a:pt x="373570" y="192084"/>
                    </a:lnTo>
                    <a:lnTo>
                      <a:pt x="370425" y="188944"/>
                    </a:lnTo>
                    <a:close/>
                    <a:moveTo>
                      <a:pt x="193176" y="175452"/>
                    </a:moveTo>
                    <a:lnTo>
                      <a:pt x="193176" y="106067"/>
                    </a:lnTo>
                    <a:lnTo>
                      <a:pt x="239418" y="129195"/>
                    </a:lnTo>
                    <a:lnTo>
                      <a:pt x="193176" y="175452"/>
                    </a:lnTo>
                    <a:close/>
                    <a:moveTo>
                      <a:pt x="249567" y="134192"/>
                    </a:moveTo>
                    <a:lnTo>
                      <a:pt x="347054" y="182947"/>
                    </a:lnTo>
                    <a:lnTo>
                      <a:pt x="200823" y="182947"/>
                    </a:lnTo>
                    <a:lnTo>
                      <a:pt x="249567" y="134192"/>
                    </a:lnTo>
                    <a:close/>
                    <a:moveTo>
                      <a:pt x="199537" y="97215"/>
                    </a:moveTo>
                    <a:lnTo>
                      <a:pt x="247566" y="73302"/>
                    </a:lnTo>
                    <a:lnTo>
                      <a:pt x="271437" y="97144"/>
                    </a:lnTo>
                    <a:lnTo>
                      <a:pt x="247423" y="121129"/>
                    </a:lnTo>
                    <a:lnTo>
                      <a:pt x="199537" y="97215"/>
                    </a:lnTo>
                    <a:close/>
                    <a:moveTo>
                      <a:pt x="182455" y="105781"/>
                    </a:moveTo>
                    <a:lnTo>
                      <a:pt x="182455" y="175809"/>
                    </a:lnTo>
                    <a:lnTo>
                      <a:pt x="135784" y="129053"/>
                    </a:lnTo>
                    <a:lnTo>
                      <a:pt x="182455" y="105781"/>
                    </a:lnTo>
                    <a:close/>
                    <a:moveTo>
                      <a:pt x="127851" y="121058"/>
                    </a:moveTo>
                    <a:lnTo>
                      <a:pt x="104337" y="97501"/>
                    </a:lnTo>
                    <a:lnTo>
                      <a:pt x="128351" y="73587"/>
                    </a:lnTo>
                    <a:lnTo>
                      <a:pt x="175594" y="97215"/>
                    </a:lnTo>
                    <a:lnTo>
                      <a:pt x="127851" y="121058"/>
                    </a:lnTo>
                    <a:close/>
                    <a:moveTo>
                      <a:pt x="174522" y="182947"/>
                    </a:moveTo>
                    <a:lnTo>
                      <a:pt x="27648" y="182947"/>
                    </a:lnTo>
                    <a:lnTo>
                      <a:pt x="125707" y="134050"/>
                    </a:lnTo>
                    <a:lnTo>
                      <a:pt x="174522" y="182947"/>
                    </a:lnTo>
                    <a:close/>
                    <a:moveTo>
                      <a:pt x="174951" y="193655"/>
                    </a:moveTo>
                    <a:lnTo>
                      <a:pt x="125993" y="242696"/>
                    </a:lnTo>
                    <a:lnTo>
                      <a:pt x="28149" y="193655"/>
                    </a:lnTo>
                    <a:lnTo>
                      <a:pt x="174951" y="193655"/>
                    </a:lnTo>
                    <a:close/>
                    <a:moveTo>
                      <a:pt x="182455" y="201293"/>
                    </a:moveTo>
                    <a:lnTo>
                      <a:pt x="182455" y="270964"/>
                    </a:lnTo>
                    <a:lnTo>
                      <a:pt x="136070" y="247693"/>
                    </a:lnTo>
                    <a:lnTo>
                      <a:pt x="182455" y="201293"/>
                    </a:lnTo>
                    <a:close/>
                    <a:moveTo>
                      <a:pt x="175594" y="279458"/>
                    </a:moveTo>
                    <a:lnTo>
                      <a:pt x="128137" y="303158"/>
                    </a:lnTo>
                    <a:lnTo>
                      <a:pt x="104409" y="279458"/>
                    </a:lnTo>
                    <a:lnTo>
                      <a:pt x="128137" y="255688"/>
                    </a:lnTo>
                    <a:lnTo>
                      <a:pt x="175594" y="279458"/>
                    </a:lnTo>
                    <a:close/>
                    <a:moveTo>
                      <a:pt x="193176" y="270678"/>
                    </a:moveTo>
                    <a:lnTo>
                      <a:pt x="193176" y="201650"/>
                    </a:lnTo>
                    <a:lnTo>
                      <a:pt x="239204" y="247693"/>
                    </a:lnTo>
                    <a:lnTo>
                      <a:pt x="193176" y="270678"/>
                    </a:lnTo>
                    <a:close/>
                    <a:moveTo>
                      <a:pt x="247208" y="255688"/>
                    </a:moveTo>
                    <a:lnTo>
                      <a:pt x="271080" y="279530"/>
                    </a:lnTo>
                    <a:lnTo>
                      <a:pt x="247208" y="303372"/>
                    </a:lnTo>
                    <a:lnTo>
                      <a:pt x="199466" y="279458"/>
                    </a:lnTo>
                    <a:lnTo>
                      <a:pt x="247208" y="255688"/>
                    </a:lnTo>
                    <a:close/>
                    <a:moveTo>
                      <a:pt x="200395" y="193655"/>
                    </a:moveTo>
                    <a:lnTo>
                      <a:pt x="347411" y="193655"/>
                    </a:lnTo>
                    <a:lnTo>
                      <a:pt x="249352" y="242624"/>
                    </a:lnTo>
                    <a:lnTo>
                      <a:pt x="200395" y="193655"/>
                    </a:lnTo>
                    <a:close/>
                    <a:moveTo>
                      <a:pt x="343409" y="169170"/>
                    </a:moveTo>
                    <a:lnTo>
                      <a:pt x="257500" y="126197"/>
                    </a:lnTo>
                    <a:lnTo>
                      <a:pt x="279013" y="104711"/>
                    </a:lnTo>
                    <a:lnTo>
                      <a:pt x="343409" y="169170"/>
                    </a:lnTo>
                    <a:close/>
                    <a:moveTo>
                      <a:pt x="342551" y="25974"/>
                    </a:moveTo>
                    <a:lnTo>
                      <a:pt x="278942" y="89577"/>
                    </a:lnTo>
                    <a:lnTo>
                      <a:pt x="257643" y="68305"/>
                    </a:lnTo>
                    <a:lnTo>
                      <a:pt x="342551" y="25974"/>
                    </a:lnTo>
                    <a:close/>
                    <a:moveTo>
                      <a:pt x="193176" y="88435"/>
                    </a:moveTo>
                    <a:lnTo>
                      <a:pt x="193176" y="18907"/>
                    </a:lnTo>
                    <a:lnTo>
                      <a:pt x="239561" y="65307"/>
                    </a:lnTo>
                    <a:lnTo>
                      <a:pt x="193176" y="88435"/>
                    </a:lnTo>
                    <a:close/>
                    <a:moveTo>
                      <a:pt x="182455" y="19621"/>
                    </a:moveTo>
                    <a:lnTo>
                      <a:pt x="182455" y="88649"/>
                    </a:lnTo>
                    <a:lnTo>
                      <a:pt x="136285" y="65592"/>
                    </a:lnTo>
                    <a:lnTo>
                      <a:pt x="182455" y="19621"/>
                    </a:lnTo>
                    <a:close/>
                    <a:moveTo>
                      <a:pt x="32723" y="25832"/>
                    </a:moveTo>
                    <a:lnTo>
                      <a:pt x="118203" y="68519"/>
                    </a:lnTo>
                    <a:lnTo>
                      <a:pt x="96761" y="89863"/>
                    </a:lnTo>
                    <a:lnTo>
                      <a:pt x="32723" y="25832"/>
                    </a:lnTo>
                    <a:close/>
                    <a:moveTo>
                      <a:pt x="96690" y="105068"/>
                    </a:moveTo>
                    <a:lnTo>
                      <a:pt x="117702" y="126054"/>
                    </a:lnTo>
                    <a:lnTo>
                      <a:pt x="33437" y="168100"/>
                    </a:lnTo>
                    <a:lnTo>
                      <a:pt x="96690" y="105068"/>
                    </a:lnTo>
                    <a:close/>
                    <a:moveTo>
                      <a:pt x="32723" y="207932"/>
                    </a:moveTo>
                    <a:lnTo>
                      <a:pt x="117988" y="250619"/>
                    </a:lnTo>
                    <a:lnTo>
                      <a:pt x="96761" y="271892"/>
                    </a:lnTo>
                    <a:lnTo>
                      <a:pt x="32723" y="207932"/>
                    </a:lnTo>
                    <a:close/>
                    <a:moveTo>
                      <a:pt x="33295" y="350557"/>
                    </a:moveTo>
                    <a:lnTo>
                      <a:pt x="96832" y="287025"/>
                    </a:lnTo>
                    <a:lnTo>
                      <a:pt x="118060" y="308226"/>
                    </a:lnTo>
                    <a:lnTo>
                      <a:pt x="33295" y="350557"/>
                    </a:lnTo>
                    <a:close/>
                    <a:moveTo>
                      <a:pt x="182455" y="288024"/>
                    </a:moveTo>
                    <a:lnTo>
                      <a:pt x="182455" y="357552"/>
                    </a:lnTo>
                    <a:lnTo>
                      <a:pt x="136070" y="311224"/>
                    </a:lnTo>
                    <a:lnTo>
                      <a:pt x="182455" y="288024"/>
                    </a:lnTo>
                    <a:close/>
                    <a:moveTo>
                      <a:pt x="193248" y="357481"/>
                    </a:moveTo>
                    <a:lnTo>
                      <a:pt x="193248" y="288310"/>
                    </a:lnTo>
                    <a:lnTo>
                      <a:pt x="239275" y="311367"/>
                    </a:lnTo>
                    <a:lnTo>
                      <a:pt x="193248" y="357481"/>
                    </a:lnTo>
                    <a:close/>
                    <a:moveTo>
                      <a:pt x="342623" y="351199"/>
                    </a:moveTo>
                    <a:lnTo>
                      <a:pt x="257286" y="308440"/>
                    </a:lnTo>
                    <a:lnTo>
                      <a:pt x="278584" y="287097"/>
                    </a:lnTo>
                    <a:lnTo>
                      <a:pt x="342623" y="351199"/>
                    </a:lnTo>
                    <a:close/>
                    <a:moveTo>
                      <a:pt x="257286" y="250619"/>
                    </a:moveTo>
                    <a:lnTo>
                      <a:pt x="342337" y="208146"/>
                    </a:lnTo>
                    <a:lnTo>
                      <a:pt x="278584" y="271963"/>
                    </a:lnTo>
                    <a:lnTo>
                      <a:pt x="257286" y="250619"/>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6BB34B8F-71F0-464F-AA05-3C838E7700A8}"/>
                  </a:ext>
                </a:extLst>
              </p:cNvPr>
              <p:cNvSpPr/>
              <p:nvPr/>
            </p:nvSpPr>
            <p:spPr>
              <a:xfrm>
                <a:off x="10496639"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3671284A-1F55-48AB-B78F-5B5E6E1A4FAD}"/>
                  </a:ext>
                </a:extLst>
              </p:cNvPr>
              <p:cNvSpPr/>
              <p:nvPr/>
            </p:nvSpPr>
            <p:spPr>
              <a:xfrm>
                <a:off x="10314957" y="1253958"/>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27578DEF-7F18-456D-BB47-D542889C918D}"/>
                  </a:ext>
                </a:extLst>
              </p:cNvPr>
              <p:cNvSpPr/>
              <p:nvPr/>
            </p:nvSpPr>
            <p:spPr>
              <a:xfrm>
                <a:off x="10131992" y="1253958"/>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55FFC268-C201-4509-885C-8576AB68BB30}"/>
                  </a:ext>
                </a:extLst>
              </p:cNvPr>
              <p:cNvSpPr/>
              <p:nvPr/>
            </p:nvSpPr>
            <p:spPr>
              <a:xfrm>
                <a:off x="10496497"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4C27BC0A-1C76-4E06-BE77-89413F4575DA}"/>
                  </a:ext>
                </a:extLst>
              </p:cNvPr>
              <p:cNvSpPr/>
              <p:nvPr/>
            </p:nvSpPr>
            <p:spPr>
              <a:xfrm>
                <a:off x="10314957" y="1436693"/>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64766C1-C7F0-42B5-B91E-5D935393E097}"/>
                  </a:ext>
                </a:extLst>
              </p:cNvPr>
              <p:cNvSpPr/>
              <p:nvPr/>
            </p:nvSpPr>
            <p:spPr>
              <a:xfrm>
                <a:off x="10131992" y="1436693"/>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102701AE-80D8-40DC-B4E5-179DF816BCD5}"/>
                  </a:ext>
                </a:extLst>
              </p:cNvPr>
              <p:cNvSpPr/>
              <p:nvPr/>
            </p:nvSpPr>
            <p:spPr>
              <a:xfrm>
                <a:off x="10496497"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79" y="43963"/>
                      <a:pt x="44015" y="34439"/>
                      <a:pt x="44015" y="22691"/>
                    </a:cubicBezTo>
                    <a:cubicBezTo>
                      <a:pt x="44015" y="10942"/>
                      <a:pt x="34479"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077B7D04-1F1C-4D4F-AF03-06EBB44A7D97}"/>
                  </a:ext>
                </a:extLst>
              </p:cNvPr>
              <p:cNvSpPr/>
              <p:nvPr/>
            </p:nvSpPr>
            <p:spPr>
              <a:xfrm>
                <a:off x="10314957" y="1618012"/>
                <a:ext cx="42659" cy="42659"/>
              </a:xfrm>
              <a:custGeom>
                <a:avLst/>
                <a:gdLst>
                  <a:gd name="connsiteX0" fmla="*/ 22717 w 42659"/>
                  <a:gd name="connsiteY0" fmla="*/ 43963 h 42659"/>
                  <a:gd name="connsiteX1" fmla="*/ 44016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6" y="34439"/>
                      <a:pt x="44016" y="22691"/>
                    </a:cubicBezTo>
                    <a:cubicBezTo>
                      <a:pt x="44016"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B94262B2-CF01-48D2-81B3-E02A6D0E69B6}"/>
                  </a:ext>
                </a:extLst>
              </p:cNvPr>
              <p:cNvSpPr/>
              <p:nvPr/>
            </p:nvSpPr>
            <p:spPr>
              <a:xfrm>
                <a:off x="10131992" y="1618012"/>
                <a:ext cx="42659" cy="42659"/>
              </a:xfrm>
              <a:custGeom>
                <a:avLst/>
                <a:gdLst>
                  <a:gd name="connsiteX0" fmla="*/ 22717 w 42659"/>
                  <a:gd name="connsiteY0" fmla="*/ 43963 h 42659"/>
                  <a:gd name="connsiteX1" fmla="*/ 44015 w 42659"/>
                  <a:gd name="connsiteY1" fmla="*/ 22691 h 42659"/>
                  <a:gd name="connsiteX2" fmla="*/ 22717 w 42659"/>
                  <a:gd name="connsiteY2" fmla="*/ 1418 h 42659"/>
                  <a:gd name="connsiteX3" fmla="*/ 1418 w 42659"/>
                  <a:gd name="connsiteY3" fmla="*/ 22691 h 42659"/>
                  <a:gd name="connsiteX4" fmla="*/ 22717 w 42659"/>
                  <a:gd name="connsiteY4" fmla="*/ 43963 h 426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59" h="42659">
                    <a:moveTo>
                      <a:pt x="22717" y="43963"/>
                    </a:moveTo>
                    <a:cubicBezTo>
                      <a:pt x="34480" y="43963"/>
                      <a:pt x="44015" y="34439"/>
                      <a:pt x="44015" y="22691"/>
                    </a:cubicBezTo>
                    <a:cubicBezTo>
                      <a:pt x="44015" y="10942"/>
                      <a:pt x="34480" y="1418"/>
                      <a:pt x="22717" y="1418"/>
                    </a:cubicBezTo>
                    <a:cubicBezTo>
                      <a:pt x="10954" y="1418"/>
                      <a:pt x="1418" y="10942"/>
                      <a:pt x="1418" y="22691"/>
                    </a:cubicBezTo>
                    <a:cubicBezTo>
                      <a:pt x="1418" y="34439"/>
                      <a:pt x="10954" y="43963"/>
                      <a:pt x="22717" y="43963"/>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18" name="Group 117">
            <a:extLst>
              <a:ext uri="{FF2B5EF4-FFF2-40B4-BE49-F238E27FC236}">
                <a16:creationId xmlns:a16="http://schemas.microsoft.com/office/drawing/2014/main" id="{59EB9C37-44F5-40AA-84BA-9F13C8146F45}"/>
              </a:ext>
            </a:extLst>
          </p:cNvPr>
          <p:cNvGrpSpPr>
            <a:grpSpLocks noChangeAspect="1"/>
          </p:cNvGrpSpPr>
          <p:nvPr/>
        </p:nvGrpSpPr>
        <p:grpSpPr>
          <a:xfrm>
            <a:off x="2797671" y="1078838"/>
            <a:ext cx="943002" cy="943002"/>
            <a:chOff x="1716088" y="3863463"/>
            <a:chExt cx="831086" cy="831086"/>
          </a:xfrm>
        </p:grpSpPr>
        <p:grpSp>
          <p:nvGrpSpPr>
            <p:cNvPr id="119" name="Group 118">
              <a:extLst>
                <a:ext uri="{FF2B5EF4-FFF2-40B4-BE49-F238E27FC236}">
                  <a16:creationId xmlns:a16="http://schemas.microsoft.com/office/drawing/2014/main" id="{A7A32B17-0B33-4B68-9DF7-337D456A9CFC}"/>
                </a:ext>
              </a:extLst>
            </p:cNvPr>
            <p:cNvGrpSpPr>
              <a:grpSpLocks/>
            </p:cNvGrpSpPr>
            <p:nvPr/>
          </p:nvGrpSpPr>
          <p:grpSpPr>
            <a:xfrm>
              <a:off x="1716088" y="3863463"/>
              <a:ext cx="831086" cy="831086"/>
              <a:chOff x="2677356" y="489672"/>
              <a:chExt cx="832104" cy="832104"/>
            </a:xfrm>
          </p:grpSpPr>
          <p:sp>
            <p:nvSpPr>
              <p:cNvPr id="131" name="Oval 130">
                <a:extLst>
                  <a:ext uri="{FF2B5EF4-FFF2-40B4-BE49-F238E27FC236}">
                    <a16:creationId xmlns:a16="http://schemas.microsoft.com/office/drawing/2014/main" id="{75C72A9C-7467-457A-82A2-2FE7C229AB78}"/>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132" name="Oval 131">
                <a:extLst>
                  <a:ext uri="{FF2B5EF4-FFF2-40B4-BE49-F238E27FC236}">
                    <a16:creationId xmlns:a16="http://schemas.microsoft.com/office/drawing/2014/main" id="{7CE381DC-38C3-426C-98B0-69CFC56FE20F}"/>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120" name="Group 119">
              <a:extLst>
                <a:ext uri="{FF2B5EF4-FFF2-40B4-BE49-F238E27FC236}">
                  <a16:creationId xmlns:a16="http://schemas.microsoft.com/office/drawing/2014/main" id="{2E755316-0CC0-41E2-8744-CBBC30220C52}"/>
                </a:ext>
              </a:extLst>
            </p:cNvPr>
            <p:cNvGrpSpPr/>
            <p:nvPr/>
          </p:nvGrpSpPr>
          <p:grpSpPr>
            <a:xfrm>
              <a:off x="1896681" y="4029768"/>
              <a:ext cx="469900" cy="498476"/>
              <a:chOff x="6359525" y="725485"/>
              <a:chExt cx="469900" cy="498476"/>
            </a:xfrm>
          </p:grpSpPr>
          <p:sp>
            <p:nvSpPr>
              <p:cNvPr id="121" name="AutoShape 20">
                <a:extLst>
                  <a:ext uri="{FF2B5EF4-FFF2-40B4-BE49-F238E27FC236}">
                    <a16:creationId xmlns:a16="http://schemas.microsoft.com/office/drawing/2014/main" id="{7B3400EE-52ED-42FC-ADE2-6405C0A20787}"/>
                  </a:ext>
                </a:extLst>
              </p:cNvPr>
              <p:cNvSpPr>
                <a:spLocks noChangeAspect="1" noChangeArrowheads="1" noTextEdit="1"/>
              </p:cNvSpPr>
              <p:nvPr/>
            </p:nvSpPr>
            <p:spPr bwMode="auto">
              <a:xfrm>
                <a:off x="6359525" y="725485"/>
                <a:ext cx="4699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2" name="Oval 22">
                <a:extLst>
                  <a:ext uri="{FF2B5EF4-FFF2-40B4-BE49-F238E27FC236}">
                    <a16:creationId xmlns:a16="http://schemas.microsoft.com/office/drawing/2014/main" id="{CC5A92CB-50CF-45EB-B097-EFA536CDA421}"/>
                  </a:ext>
                </a:extLst>
              </p:cNvPr>
              <p:cNvSpPr>
                <a:spLocks noChangeArrowheads="1"/>
              </p:cNvSpPr>
              <p:nvPr/>
            </p:nvSpPr>
            <p:spPr bwMode="auto">
              <a:xfrm>
                <a:off x="6515100" y="912810"/>
                <a:ext cx="157163" cy="155575"/>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3" name="Freeform 23">
                <a:extLst>
                  <a:ext uri="{FF2B5EF4-FFF2-40B4-BE49-F238E27FC236}">
                    <a16:creationId xmlns:a16="http://schemas.microsoft.com/office/drawing/2014/main" id="{75F9B348-4B7A-4C23-B3B5-F3F9C281279E}"/>
                  </a:ext>
                </a:extLst>
              </p:cNvPr>
              <p:cNvSpPr>
                <a:spLocks/>
              </p:cNvSpPr>
              <p:nvPr/>
            </p:nvSpPr>
            <p:spPr bwMode="auto">
              <a:xfrm>
                <a:off x="6462713" y="1089023"/>
                <a:ext cx="269875" cy="134938"/>
              </a:xfrm>
              <a:custGeom>
                <a:avLst/>
                <a:gdLst>
                  <a:gd name="T0" fmla="*/ 92 w 184"/>
                  <a:gd name="T1" fmla="*/ 0 h 92"/>
                  <a:gd name="T2" fmla="*/ 0 w 184"/>
                  <a:gd name="T3" fmla="*/ 92 h 92"/>
                  <a:gd name="T4" fmla="*/ 184 w 184"/>
                  <a:gd name="T5" fmla="*/ 92 h 92"/>
                  <a:gd name="T6" fmla="*/ 92 w 184"/>
                  <a:gd name="T7" fmla="*/ 0 h 92"/>
                </a:gdLst>
                <a:ahLst/>
                <a:cxnLst>
                  <a:cxn ang="0">
                    <a:pos x="T0" y="T1"/>
                  </a:cxn>
                  <a:cxn ang="0">
                    <a:pos x="T2" y="T3"/>
                  </a:cxn>
                  <a:cxn ang="0">
                    <a:pos x="T4" y="T5"/>
                  </a:cxn>
                  <a:cxn ang="0">
                    <a:pos x="T6" y="T7"/>
                  </a:cxn>
                </a:cxnLst>
                <a:rect l="0" t="0" r="r" b="b"/>
                <a:pathLst>
                  <a:path w="184" h="92">
                    <a:moveTo>
                      <a:pt x="92" y="0"/>
                    </a:moveTo>
                    <a:cubicBezTo>
                      <a:pt x="41" y="0"/>
                      <a:pt x="0" y="41"/>
                      <a:pt x="0" y="92"/>
                    </a:cubicBezTo>
                    <a:cubicBezTo>
                      <a:pt x="184" y="92"/>
                      <a:pt x="184" y="92"/>
                      <a:pt x="184" y="92"/>
                    </a:cubicBezTo>
                    <a:cubicBezTo>
                      <a:pt x="184" y="41"/>
                      <a:pt x="143" y="0"/>
                      <a:pt x="92"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4" name="Oval 24">
                <a:extLst>
                  <a:ext uri="{FF2B5EF4-FFF2-40B4-BE49-F238E27FC236}">
                    <a16:creationId xmlns:a16="http://schemas.microsoft.com/office/drawing/2014/main" id="{1E23370B-3C22-4057-906A-6A1036881828}"/>
                  </a:ext>
                </a:extLst>
              </p:cNvPr>
              <p:cNvSpPr>
                <a:spLocks noChangeArrowheads="1"/>
              </p:cNvSpPr>
              <p:nvPr/>
            </p:nvSpPr>
            <p:spPr bwMode="auto">
              <a:xfrm>
                <a:off x="6702425" y="773110"/>
                <a:ext cx="79375" cy="7620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5" name="Oval 25">
                <a:extLst>
                  <a:ext uri="{FF2B5EF4-FFF2-40B4-BE49-F238E27FC236}">
                    <a16:creationId xmlns:a16="http://schemas.microsoft.com/office/drawing/2014/main" id="{C612EC3C-7FCC-4511-9808-0D51F37628EA}"/>
                  </a:ext>
                </a:extLst>
              </p:cNvPr>
              <p:cNvSpPr>
                <a:spLocks noChangeArrowheads="1"/>
              </p:cNvSpPr>
              <p:nvPr/>
            </p:nvSpPr>
            <p:spPr bwMode="auto">
              <a:xfrm>
                <a:off x="6359525" y="927098"/>
                <a:ext cx="47625" cy="4762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 name="Oval 26">
                <a:extLst>
                  <a:ext uri="{FF2B5EF4-FFF2-40B4-BE49-F238E27FC236}">
                    <a16:creationId xmlns:a16="http://schemas.microsoft.com/office/drawing/2014/main" id="{893CE767-DED1-418F-B83A-5AF783798428}"/>
                  </a:ext>
                </a:extLst>
              </p:cNvPr>
              <p:cNvSpPr>
                <a:spLocks noChangeArrowheads="1"/>
              </p:cNvSpPr>
              <p:nvPr/>
            </p:nvSpPr>
            <p:spPr bwMode="auto">
              <a:xfrm>
                <a:off x="6421438" y="787398"/>
                <a:ext cx="63500" cy="61913"/>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27">
                <a:extLst>
                  <a:ext uri="{FF2B5EF4-FFF2-40B4-BE49-F238E27FC236}">
                    <a16:creationId xmlns:a16="http://schemas.microsoft.com/office/drawing/2014/main" id="{6D0E4FF8-2048-4CB0-95F4-955FF5A5A88A}"/>
                  </a:ext>
                </a:extLst>
              </p:cNvPr>
              <p:cNvSpPr>
                <a:spLocks noChangeArrowheads="1"/>
              </p:cNvSpPr>
              <p:nvPr/>
            </p:nvSpPr>
            <p:spPr bwMode="auto">
              <a:xfrm>
                <a:off x="6562725" y="725485"/>
                <a:ext cx="61913" cy="61913"/>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8" name="Oval 28">
                <a:extLst>
                  <a:ext uri="{FF2B5EF4-FFF2-40B4-BE49-F238E27FC236}">
                    <a16:creationId xmlns:a16="http://schemas.microsoft.com/office/drawing/2014/main" id="{16CC1255-1E30-4B56-86CE-225E0F78957D}"/>
                  </a:ext>
                </a:extLst>
              </p:cNvPr>
              <p:cNvSpPr>
                <a:spLocks noChangeArrowheads="1"/>
              </p:cNvSpPr>
              <p:nvPr/>
            </p:nvSpPr>
            <p:spPr bwMode="auto">
              <a:xfrm>
                <a:off x="6781800" y="912810"/>
                <a:ext cx="47625" cy="46038"/>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9" name="Oval 29">
                <a:extLst>
                  <a:ext uri="{FF2B5EF4-FFF2-40B4-BE49-F238E27FC236}">
                    <a16:creationId xmlns:a16="http://schemas.microsoft.com/office/drawing/2014/main" id="{6D0FB7AF-757E-4844-B593-662C83F50ED5}"/>
                  </a:ext>
                </a:extLst>
              </p:cNvPr>
              <p:cNvSpPr>
                <a:spLocks noChangeArrowheads="1"/>
              </p:cNvSpPr>
              <p:nvPr/>
            </p:nvSpPr>
            <p:spPr bwMode="auto">
              <a:xfrm>
                <a:off x="6421438" y="1052510"/>
                <a:ext cx="31750" cy="31750"/>
              </a:xfrm>
              <a:prstGeom prst="ellipse">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 name="Oval 30">
                <a:extLst>
                  <a:ext uri="{FF2B5EF4-FFF2-40B4-BE49-F238E27FC236}">
                    <a16:creationId xmlns:a16="http://schemas.microsoft.com/office/drawing/2014/main" id="{5DB0994F-D32D-405B-A4AD-0484AC61400E}"/>
                  </a:ext>
                </a:extLst>
              </p:cNvPr>
              <p:cNvSpPr>
                <a:spLocks noChangeArrowheads="1"/>
              </p:cNvSpPr>
              <p:nvPr/>
            </p:nvSpPr>
            <p:spPr bwMode="auto">
              <a:xfrm>
                <a:off x="6735763" y="1052510"/>
                <a:ext cx="30163" cy="3175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80" name="Straight Connector 79">
            <a:extLst>
              <a:ext uri="{FF2B5EF4-FFF2-40B4-BE49-F238E27FC236}">
                <a16:creationId xmlns:a16="http://schemas.microsoft.com/office/drawing/2014/main" id="{B85481CF-7127-489C-A949-42E4423E5E14}"/>
              </a:ext>
            </a:extLst>
          </p:cNvPr>
          <p:cNvCxnSpPr>
            <a:cxnSpLocks/>
            <a:endCxn id="10" idx="2"/>
          </p:cNvCxnSpPr>
          <p:nvPr/>
        </p:nvCxnSpPr>
        <p:spPr>
          <a:xfrm>
            <a:off x="6096000" y="2885736"/>
            <a:ext cx="794" cy="3685068"/>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602623E2-4E87-45ED-B1E3-55C8DEF6CD00}"/>
              </a:ext>
            </a:extLst>
          </p:cNvPr>
          <p:cNvSpPr/>
          <p:nvPr/>
        </p:nvSpPr>
        <p:spPr>
          <a:xfrm>
            <a:off x="586806" y="3067257"/>
            <a:ext cx="5364732" cy="329751"/>
          </a:xfrm>
          <a:prstGeom prst="rect">
            <a:avLst/>
          </a:prstGeom>
          <a:noFill/>
        </p:spPr>
        <p:txBody>
          <a:bodyPr wrap="square" lIns="0" tIns="0" rIns="0" bIns="0" anchor="ctr">
            <a:noAutofit/>
          </a:bodyPr>
          <a:lstStyle/>
          <a:p>
            <a:pPr marL="0" lvl="1" algn="ctr" defTabSz="914367" fontAlgn="base">
              <a:spcBef>
                <a:spcPts val="600"/>
              </a:spcBef>
              <a:defRPr/>
            </a:pPr>
            <a:r>
              <a:rPr lang="en-US">
                <a:solidFill>
                  <a:schemeClr val="accent1"/>
                </a:solidFill>
                <a:latin typeface="+mj-lt"/>
                <a:cs typeface="Segoe UI" panose="020B0502040204020203" pitchFamily="34" charset="0"/>
              </a:rPr>
              <a:t>Enhancing resilience</a:t>
            </a:r>
          </a:p>
        </p:txBody>
      </p:sp>
      <p:sp>
        <p:nvSpPr>
          <p:cNvPr id="82" name="Rectangle 81">
            <a:extLst>
              <a:ext uri="{FF2B5EF4-FFF2-40B4-BE49-F238E27FC236}">
                <a16:creationId xmlns:a16="http://schemas.microsoft.com/office/drawing/2014/main" id="{420AF8A9-07CD-471D-8759-17E758CA1EB1}"/>
              </a:ext>
            </a:extLst>
          </p:cNvPr>
          <p:cNvSpPr/>
          <p:nvPr/>
        </p:nvSpPr>
        <p:spPr>
          <a:xfrm>
            <a:off x="6242051" y="3067257"/>
            <a:ext cx="5364732" cy="329751"/>
          </a:xfrm>
          <a:prstGeom prst="rect">
            <a:avLst/>
          </a:prstGeom>
          <a:noFill/>
        </p:spPr>
        <p:txBody>
          <a:bodyPr wrap="square" lIns="0" tIns="0" rIns="0" bIns="0" anchor="ctr">
            <a:noAutofit/>
          </a:bodyPr>
          <a:lstStyle/>
          <a:p>
            <a:pPr marL="0" lvl="1" algn="ctr" defTabSz="914367" fontAlgn="base">
              <a:spcBef>
                <a:spcPts val="600"/>
              </a:spcBef>
              <a:defRPr/>
            </a:pPr>
            <a:r>
              <a:rPr lang="en-US">
                <a:solidFill>
                  <a:schemeClr val="accent1"/>
                </a:solidFill>
                <a:latin typeface="+mj-lt"/>
                <a:cs typeface="Segoe UI" panose="020B0502040204020203" pitchFamily="34" charset="0"/>
              </a:rPr>
              <a:t>Data access challenges</a:t>
            </a:r>
          </a:p>
        </p:txBody>
      </p:sp>
      <p:sp>
        <p:nvSpPr>
          <p:cNvPr id="84" name="Rectangle 83">
            <a:extLst>
              <a:ext uri="{FF2B5EF4-FFF2-40B4-BE49-F238E27FC236}">
                <a16:creationId xmlns:a16="http://schemas.microsoft.com/office/drawing/2014/main" id="{F0C67950-CCD0-48FC-8E37-954F88D236A1}"/>
              </a:ext>
            </a:extLst>
          </p:cNvPr>
          <p:cNvSpPr/>
          <p:nvPr/>
        </p:nvSpPr>
        <p:spPr>
          <a:xfrm>
            <a:off x="1705906" y="3521338"/>
            <a:ext cx="4245632" cy="738664"/>
          </a:xfrm>
          <a:prstGeom prst="rect">
            <a:avLst/>
          </a:prstGeom>
          <a:noFill/>
        </p:spPr>
        <p:txBody>
          <a:bodyPr wrap="square" lIns="0" tIns="0" rIns="0" bIns="0" anchor="ctr">
            <a:spAutoFit/>
          </a:bodyPr>
          <a:lstStyle/>
          <a:p>
            <a:pPr marL="0" marR="0" lvl="1" indent="0" defTabSz="914367" rtl="0" eaLnBrk="1" fontAlgn="base" latinLnBrk="0" hangingPunct="1">
              <a:lnSpc>
                <a:spcPct val="100000"/>
              </a:lnSpc>
              <a:spcBef>
                <a:spcPts val="600"/>
              </a:spcBef>
              <a:spcAft>
                <a:spcPts val="0"/>
              </a:spcAft>
              <a:buClrTx/>
              <a:buSzTx/>
              <a:buFontTx/>
              <a:buNone/>
              <a:tabLst/>
              <a:defRPr/>
            </a:pPr>
            <a:r>
              <a:rPr lang="en-US" sz="1600">
                <a:cs typeface="Segoe UI" panose="020B0502040204020203" pitchFamily="34" charset="0"/>
              </a:rPr>
              <a:t>of insurance leaders say they are accelerating or looking to speed up digital transformation to improve resilience</a:t>
            </a:r>
            <a:r>
              <a:rPr lang="en-US" sz="1600" baseline="30000">
                <a:cs typeface="Segoe UI" panose="020B0502040204020203" pitchFamily="34" charset="0"/>
              </a:rPr>
              <a:t>1</a:t>
            </a:r>
            <a:endParaRPr kumimoji="0" lang="en-US" sz="1600" b="0" i="0" u="none" strike="noStrike" kern="1200" cap="none" spc="0" normalizeH="0" baseline="30000" noProof="0">
              <a:ln>
                <a:noFill/>
              </a:ln>
              <a:effectLst/>
              <a:uLnTx/>
              <a:uFillTx/>
              <a:ea typeface="+mn-ea"/>
              <a:cs typeface="Segoe UI" panose="020B0502040204020203" pitchFamily="34" charset="0"/>
            </a:endParaRPr>
          </a:p>
        </p:txBody>
      </p:sp>
      <p:sp>
        <p:nvSpPr>
          <p:cNvPr id="87" name="Oval 86">
            <a:extLst>
              <a:ext uri="{FF2B5EF4-FFF2-40B4-BE49-F238E27FC236}">
                <a16:creationId xmlns:a16="http://schemas.microsoft.com/office/drawing/2014/main" id="{86B33655-A721-470D-855A-749AC6E56234}"/>
              </a:ext>
            </a:extLst>
          </p:cNvPr>
          <p:cNvSpPr/>
          <p:nvPr/>
        </p:nvSpPr>
        <p:spPr>
          <a:xfrm>
            <a:off x="6304461" y="3549821"/>
            <a:ext cx="708932" cy="708932"/>
          </a:xfrm>
          <a:prstGeom prst="ellipse">
            <a:avLst/>
          </a:prstGeom>
          <a:noFill/>
          <a:ln w="7302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none" lIns="0" rIns="0" rtlCol="0" anchor="ctr"/>
          <a:lstStyle/>
          <a:p>
            <a:pPr algn="ctr"/>
            <a:r>
              <a:rPr lang="en-US" sz="2800">
                <a:solidFill>
                  <a:schemeClr val="accent1"/>
                </a:solidFill>
                <a:latin typeface="+mj-lt"/>
                <a:cs typeface="Segoe UI" panose="020B0502040204020203" pitchFamily="34" charset="0"/>
              </a:rPr>
              <a:t>600</a:t>
            </a:r>
          </a:p>
        </p:txBody>
      </p:sp>
      <p:sp>
        <p:nvSpPr>
          <p:cNvPr id="88" name="Rectangle 87">
            <a:extLst>
              <a:ext uri="{FF2B5EF4-FFF2-40B4-BE49-F238E27FC236}">
                <a16:creationId xmlns:a16="http://schemas.microsoft.com/office/drawing/2014/main" id="{E7637CAA-FF06-46AD-A5E5-251CAE9018C1}"/>
              </a:ext>
            </a:extLst>
          </p:cNvPr>
          <p:cNvSpPr/>
          <p:nvPr/>
        </p:nvSpPr>
        <p:spPr>
          <a:xfrm>
            <a:off x="7223080" y="3521338"/>
            <a:ext cx="4240257" cy="738664"/>
          </a:xfrm>
          <a:prstGeom prst="rect">
            <a:avLst/>
          </a:prstGeom>
          <a:noFill/>
        </p:spPr>
        <p:txBody>
          <a:bodyPr wrap="square" lIns="0" tIns="0" rIns="0" bIns="0" anchor="t" anchorCtr="0">
            <a:spAutoFit/>
          </a:bodyPr>
          <a:lstStyle/>
          <a:p>
            <a:pPr marL="0" lvl="1" defTabSz="914367" fontAlgn="base">
              <a:spcBef>
                <a:spcPts val="600"/>
              </a:spcBef>
              <a:defRPr/>
            </a:pPr>
            <a:r>
              <a:rPr lang="en-US" sz="1600">
                <a:cs typeface="Segoe UI" panose="020B0502040204020203" pitchFamily="34" charset="0"/>
              </a:rPr>
              <a:t>Global financial services organizations </a:t>
            </a:r>
            <a:br>
              <a:rPr lang="en-US" sz="1600">
                <a:cs typeface="Segoe UI" panose="020B0502040204020203" pitchFamily="34" charset="0"/>
              </a:rPr>
            </a:br>
            <a:r>
              <a:rPr lang="en-US" sz="1600">
                <a:cs typeface="Segoe UI" panose="020B0502040204020203" pitchFamily="34" charset="0"/>
              </a:rPr>
              <a:t>report having up to 600 different internal </a:t>
            </a:r>
            <a:br>
              <a:rPr lang="en-US" sz="1600">
                <a:cs typeface="Segoe UI" panose="020B0502040204020203" pitchFamily="34" charset="0"/>
              </a:rPr>
            </a:br>
            <a:r>
              <a:rPr lang="en-US" sz="1600">
                <a:cs typeface="Segoe UI" panose="020B0502040204020203" pitchFamily="34" charset="0"/>
              </a:rPr>
              <a:t>data repositories</a:t>
            </a:r>
            <a:r>
              <a:rPr lang="en-US" sz="1600" baseline="30000">
                <a:cs typeface="Segoe UI" panose="020B0502040204020203" pitchFamily="34" charset="0"/>
              </a:rPr>
              <a:t>3</a:t>
            </a:r>
          </a:p>
        </p:txBody>
      </p:sp>
      <p:sp>
        <p:nvSpPr>
          <p:cNvPr id="95" name="Rectangle 94">
            <a:extLst>
              <a:ext uri="{FF2B5EF4-FFF2-40B4-BE49-F238E27FC236}">
                <a16:creationId xmlns:a16="http://schemas.microsoft.com/office/drawing/2014/main" id="{A5274B9A-0B35-49B3-89CE-E8CDA04119CC}"/>
              </a:ext>
            </a:extLst>
          </p:cNvPr>
          <p:cNvSpPr/>
          <p:nvPr/>
        </p:nvSpPr>
        <p:spPr>
          <a:xfrm>
            <a:off x="586806" y="4995459"/>
            <a:ext cx="5364732" cy="329751"/>
          </a:xfrm>
          <a:prstGeom prst="rect">
            <a:avLst/>
          </a:prstGeom>
          <a:noFill/>
        </p:spPr>
        <p:txBody>
          <a:bodyPr wrap="square" lIns="0" tIns="0" rIns="0" bIns="0" anchor="ctr">
            <a:noAutofit/>
          </a:bodyPr>
          <a:lstStyle/>
          <a:p>
            <a:pPr marL="0" marR="0" lvl="1" indent="0" algn="ctr" defTabSz="914367" fontAlgn="base">
              <a:lnSpc>
                <a:spcPct val="100000"/>
              </a:lnSpc>
              <a:spcBef>
                <a:spcPts val="600"/>
              </a:spcBef>
              <a:spcAft>
                <a:spcPts val="0"/>
              </a:spcAft>
              <a:buClrTx/>
              <a:buSzTx/>
              <a:buFontTx/>
              <a:buNone/>
              <a:tabLst/>
              <a:defRPr/>
            </a:pPr>
            <a:r>
              <a:rPr lang="en-US">
                <a:solidFill>
                  <a:schemeClr val="accent1"/>
                </a:solidFill>
                <a:latin typeface="+mj-lt"/>
                <a:cs typeface="Segoe UI" panose="020B0502040204020203" pitchFamily="34" charset="0"/>
              </a:rPr>
              <a:t>Enabling digital collaboration</a:t>
            </a:r>
          </a:p>
        </p:txBody>
      </p:sp>
      <p:sp>
        <p:nvSpPr>
          <p:cNvPr id="99" name="Rectangle 98">
            <a:extLst>
              <a:ext uri="{FF2B5EF4-FFF2-40B4-BE49-F238E27FC236}">
                <a16:creationId xmlns:a16="http://schemas.microsoft.com/office/drawing/2014/main" id="{E80438A0-E224-45CA-9A3C-0866AC2D8139}"/>
              </a:ext>
            </a:extLst>
          </p:cNvPr>
          <p:cNvSpPr/>
          <p:nvPr/>
        </p:nvSpPr>
        <p:spPr>
          <a:xfrm>
            <a:off x="6242051" y="4995459"/>
            <a:ext cx="5364732" cy="329751"/>
          </a:xfrm>
          <a:prstGeom prst="rect">
            <a:avLst/>
          </a:prstGeom>
          <a:noFill/>
        </p:spPr>
        <p:txBody>
          <a:bodyPr wrap="square" lIns="0" tIns="0" rIns="0" bIns="0" anchor="ctr">
            <a:noAutofit/>
          </a:bodyPr>
          <a:lstStyle/>
          <a:p>
            <a:pPr marL="0" lvl="1" algn="ctr" defTabSz="914367" fontAlgn="base">
              <a:spcBef>
                <a:spcPts val="600"/>
              </a:spcBef>
              <a:defRPr/>
            </a:pPr>
            <a:r>
              <a:rPr lang="en-US">
                <a:solidFill>
                  <a:schemeClr val="accent1"/>
                </a:solidFill>
                <a:latin typeface="+mj-lt"/>
                <a:cs typeface="Segoe UI" panose="020B0502040204020203" pitchFamily="34" charset="0"/>
              </a:rPr>
              <a:t>Security concerns</a:t>
            </a:r>
          </a:p>
        </p:txBody>
      </p:sp>
      <p:sp>
        <p:nvSpPr>
          <p:cNvPr id="108" name="Oval 107">
            <a:extLst>
              <a:ext uri="{FF2B5EF4-FFF2-40B4-BE49-F238E27FC236}">
                <a16:creationId xmlns:a16="http://schemas.microsoft.com/office/drawing/2014/main" id="{A38BB209-2FC9-4D28-B2AA-70B7155B8624}"/>
              </a:ext>
            </a:extLst>
          </p:cNvPr>
          <p:cNvSpPr/>
          <p:nvPr/>
        </p:nvSpPr>
        <p:spPr>
          <a:xfrm>
            <a:off x="787286" y="5451425"/>
            <a:ext cx="708932" cy="708932"/>
          </a:xfrm>
          <a:prstGeom prst="ellipse">
            <a:avLst/>
          </a:prstGeom>
          <a:noFill/>
          <a:ln w="7302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none" lIns="0" rIns="0" rtlCol="0" anchor="ctr"/>
          <a:lstStyle/>
          <a:p>
            <a:pPr marL="0" lvl="1" algn="ctr" fontAlgn="base">
              <a:spcBef>
                <a:spcPts val="600"/>
              </a:spcBef>
              <a:defRPr/>
            </a:pPr>
            <a:r>
              <a:rPr lang="en-US" sz="2800">
                <a:solidFill>
                  <a:schemeClr val="accent1"/>
                </a:solidFill>
                <a:latin typeface="+mj-lt"/>
                <a:cs typeface="Segoe UI" panose="020B0502040204020203" pitchFamily="34" charset="0"/>
              </a:rPr>
              <a:t>$30B</a:t>
            </a:r>
          </a:p>
        </p:txBody>
      </p:sp>
      <p:sp>
        <p:nvSpPr>
          <p:cNvPr id="113" name="Rectangle 112">
            <a:extLst>
              <a:ext uri="{FF2B5EF4-FFF2-40B4-BE49-F238E27FC236}">
                <a16:creationId xmlns:a16="http://schemas.microsoft.com/office/drawing/2014/main" id="{DAD6578C-8CC2-424B-AD2A-84D26571E823}"/>
              </a:ext>
            </a:extLst>
          </p:cNvPr>
          <p:cNvSpPr/>
          <p:nvPr/>
        </p:nvSpPr>
        <p:spPr>
          <a:xfrm>
            <a:off x="1705906" y="5436559"/>
            <a:ext cx="4245632" cy="738664"/>
          </a:xfrm>
          <a:prstGeom prst="rect">
            <a:avLst/>
          </a:prstGeom>
          <a:noFill/>
        </p:spPr>
        <p:txBody>
          <a:bodyPr wrap="square" lIns="0" tIns="0" rIns="0" bIns="0" anchor="ctr">
            <a:spAutoFit/>
          </a:bodyPr>
          <a:lstStyle/>
          <a:p>
            <a:pPr marL="0" lvl="1" defTabSz="914367" fontAlgn="base">
              <a:spcBef>
                <a:spcPts val="600"/>
              </a:spcBef>
              <a:defRPr/>
            </a:pPr>
            <a:r>
              <a:rPr lang="en-US" sz="1600">
                <a:cs typeface="Segoe UI" panose="020B0502040204020203" pitchFamily="34" charset="0"/>
              </a:rPr>
              <a:t>Streamlining core business processes with enhanced digital collaboration could generate $30B in business value</a:t>
            </a:r>
            <a:r>
              <a:rPr lang="en-US" sz="1600" baseline="30000">
                <a:cs typeface="Segoe UI" panose="020B0502040204020203" pitchFamily="34" charset="0"/>
              </a:rPr>
              <a:t>2</a:t>
            </a:r>
            <a:r>
              <a:rPr lang="en-US" sz="1600">
                <a:cs typeface="Segoe UI" panose="020B0502040204020203" pitchFamily="34" charset="0"/>
              </a:rPr>
              <a:t> </a:t>
            </a:r>
          </a:p>
        </p:txBody>
      </p:sp>
      <p:sp>
        <p:nvSpPr>
          <p:cNvPr id="117" name="Rectangle 116">
            <a:extLst>
              <a:ext uri="{FF2B5EF4-FFF2-40B4-BE49-F238E27FC236}">
                <a16:creationId xmlns:a16="http://schemas.microsoft.com/office/drawing/2014/main" id="{F30D15C4-45A7-4543-8FE3-E7DBEA05E3C6}"/>
              </a:ext>
            </a:extLst>
          </p:cNvPr>
          <p:cNvSpPr/>
          <p:nvPr/>
        </p:nvSpPr>
        <p:spPr>
          <a:xfrm>
            <a:off x="7223081" y="5554262"/>
            <a:ext cx="4245632" cy="492443"/>
          </a:xfrm>
          <a:prstGeom prst="rect">
            <a:avLst/>
          </a:prstGeom>
          <a:noFill/>
        </p:spPr>
        <p:txBody>
          <a:bodyPr wrap="square" lIns="0" tIns="0" rIns="0" bIns="0" anchor="ctr">
            <a:spAutoFit/>
          </a:bodyPr>
          <a:lstStyle/>
          <a:p>
            <a:pPr marL="0" lvl="1" defTabSz="914367" fontAlgn="base">
              <a:spcBef>
                <a:spcPts val="600"/>
              </a:spcBef>
              <a:defRPr/>
            </a:pPr>
            <a:r>
              <a:rPr lang="en-US" sz="1600">
                <a:cs typeface="Segoe UI" panose="020B0502040204020203" pitchFamily="34" charset="0"/>
              </a:rPr>
              <a:t>of leaders at US banks say cybersecurity is their top risk concern</a:t>
            </a:r>
            <a:r>
              <a:rPr lang="en-US" sz="1600" baseline="30000">
                <a:cs typeface="Segoe UI" panose="020B0502040204020203" pitchFamily="34" charset="0"/>
              </a:rPr>
              <a:t>4</a:t>
            </a:r>
          </a:p>
        </p:txBody>
      </p:sp>
      <p:sp>
        <p:nvSpPr>
          <p:cNvPr id="60" name="Oval 59">
            <a:extLst>
              <a:ext uri="{FF2B5EF4-FFF2-40B4-BE49-F238E27FC236}">
                <a16:creationId xmlns:a16="http://schemas.microsoft.com/office/drawing/2014/main" id="{E9F3B464-3AF0-4595-A741-FDD8B2C52E02}"/>
              </a:ext>
            </a:extLst>
          </p:cNvPr>
          <p:cNvSpPr/>
          <p:nvPr/>
        </p:nvSpPr>
        <p:spPr>
          <a:xfrm>
            <a:off x="787286" y="3549821"/>
            <a:ext cx="708932" cy="708932"/>
          </a:xfrm>
          <a:prstGeom prst="ellipse">
            <a:avLst/>
          </a:prstGeom>
          <a:noFill/>
          <a:ln w="7302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none" lIns="0" rIns="0" rtlCol="0" anchor="ctr"/>
          <a:lstStyle/>
          <a:p>
            <a:pPr marL="0" lvl="1" algn="ctr" fontAlgn="base">
              <a:spcBef>
                <a:spcPts val="600"/>
              </a:spcBef>
              <a:defRPr/>
            </a:pPr>
            <a:r>
              <a:rPr lang="en-US" sz="2800">
                <a:solidFill>
                  <a:schemeClr val="accent1"/>
                </a:solidFill>
                <a:latin typeface="+mj-lt"/>
                <a:cs typeface="Segoe UI" panose="020B0502040204020203" pitchFamily="34" charset="0"/>
              </a:rPr>
              <a:t>95%</a:t>
            </a:r>
          </a:p>
        </p:txBody>
      </p:sp>
      <p:sp>
        <p:nvSpPr>
          <p:cNvPr id="61" name="Oval 60">
            <a:extLst>
              <a:ext uri="{FF2B5EF4-FFF2-40B4-BE49-F238E27FC236}">
                <a16:creationId xmlns:a16="http://schemas.microsoft.com/office/drawing/2014/main" id="{C0FE0BE0-34B2-4A87-B2AC-9FA72CC1239D}"/>
              </a:ext>
            </a:extLst>
          </p:cNvPr>
          <p:cNvSpPr/>
          <p:nvPr/>
        </p:nvSpPr>
        <p:spPr>
          <a:xfrm>
            <a:off x="6304461" y="5451425"/>
            <a:ext cx="708932" cy="708932"/>
          </a:xfrm>
          <a:prstGeom prst="ellipse">
            <a:avLst/>
          </a:prstGeom>
          <a:noFill/>
          <a:ln w="7302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wrap="none" lIns="0" rIns="0" rtlCol="0" anchor="ctr"/>
          <a:lstStyle/>
          <a:p>
            <a:pPr algn="ctr"/>
            <a:r>
              <a:rPr lang="en-US" sz="2800">
                <a:solidFill>
                  <a:schemeClr val="accent1"/>
                </a:solidFill>
                <a:latin typeface="+mj-lt"/>
                <a:cs typeface="Segoe UI" panose="020B0502040204020203" pitchFamily="34" charset="0"/>
              </a:rPr>
              <a:t>83%</a:t>
            </a:r>
          </a:p>
        </p:txBody>
      </p:sp>
    </p:spTree>
    <p:extLst>
      <p:ext uri="{BB962C8B-B14F-4D97-AF65-F5344CB8AC3E}">
        <p14:creationId xmlns:p14="http://schemas.microsoft.com/office/powerpoint/2010/main" val="393466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9" name="Straight Arrow Connector 78">
            <a:extLst>
              <a:ext uri="{FF2B5EF4-FFF2-40B4-BE49-F238E27FC236}">
                <a16:creationId xmlns:a16="http://schemas.microsoft.com/office/drawing/2014/main" id="{2B65E786-A00A-42B4-8700-6183A8FEBBC4}"/>
              </a:ext>
            </a:extLst>
          </p:cNvPr>
          <p:cNvCxnSpPr>
            <a:cxnSpLocks/>
            <a:endCxn id="76" idx="2"/>
          </p:cNvCxnSpPr>
          <p:nvPr/>
        </p:nvCxnSpPr>
        <p:spPr>
          <a:xfrm flipV="1">
            <a:off x="7922748" y="5631751"/>
            <a:ext cx="0" cy="565941"/>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7810927-9F33-4463-9FF2-7B169854F6D0}"/>
              </a:ext>
            </a:extLst>
          </p:cNvPr>
          <p:cNvSpPr>
            <a:spLocks noGrp="1"/>
          </p:cNvSpPr>
          <p:nvPr>
            <p:ph type="title"/>
          </p:nvPr>
        </p:nvSpPr>
        <p:spPr>
          <a:xfrm>
            <a:off x="588263" y="493776"/>
            <a:ext cx="11018520" cy="553998"/>
          </a:xfrm>
        </p:spPr>
        <p:txBody>
          <a:bodyPr/>
          <a:lstStyle/>
          <a:p>
            <a:r>
              <a:rPr lang="en-US"/>
              <a:t>Unified customer profile</a:t>
            </a:r>
          </a:p>
        </p:txBody>
      </p:sp>
      <p:sp>
        <p:nvSpPr>
          <p:cNvPr id="207" name="TextBox 206">
            <a:extLst>
              <a:ext uri="{FF2B5EF4-FFF2-40B4-BE49-F238E27FC236}">
                <a16:creationId xmlns:a16="http://schemas.microsoft.com/office/drawing/2014/main" id="{B2EE7227-4CBC-4388-8E9F-222770B0D513}"/>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Reference architecture</a:t>
            </a:r>
          </a:p>
        </p:txBody>
      </p:sp>
      <p:sp>
        <p:nvSpPr>
          <p:cNvPr id="60" name="Rectangle 59">
            <a:extLst>
              <a:ext uri="{FF2B5EF4-FFF2-40B4-BE49-F238E27FC236}">
                <a16:creationId xmlns:a16="http://schemas.microsoft.com/office/drawing/2014/main" id="{925E3813-2A0C-4539-866F-E19FB411DA5E}"/>
              </a:ext>
            </a:extLst>
          </p:cNvPr>
          <p:cNvSpPr/>
          <p:nvPr/>
        </p:nvSpPr>
        <p:spPr bwMode="auto">
          <a:xfrm>
            <a:off x="1804946" y="5201799"/>
            <a:ext cx="7618086" cy="1401146"/>
          </a:xfrm>
          <a:prstGeom prst="rect">
            <a:avLst/>
          </a:prstGeom>
          <a:noFill/>
          <a:ln w="19050">
            <a:solidFill>
              <a:srgbClr val="ADAD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243A5E"/>
                </a:solidFill>
                <a:effectLst/>
                <a:uLnTx/>
                <a:uFillTx/>
                <a:latin typeface="Segoe UI Semibold"/>
                <a:ea typeface="+mn-ea"/>
                <a:cs typeface="Segoe UI" pitchFamily="34" charset="0"/>
              </a:rPr>
              <a:t>Bank Environment</a:t>
            </a:r>
          </a:p>
        </p:txBody>
      </p:sp>
      <p:sp>
        <p:nvSpPr>
          <p:cNvPr id="61" name="Transform">
            <a:extLst>
              <a:ext uri="{FF2B5EF4-FFF2-40B4-BE49-F238E27FC236}">
                <a16:creationId xmlns:a16="http://schemas.microsoft.com/office/drawing/2014/main" id="{1043BE74-3991-4DA9-9C26-3D6DBB3F919A}"/>
              </a:ext>
            </a:extLst>
          </p:cNvPr>
          <p:cNvSpPr txBox="1">
            <a:spLocks/>
          </p:cNvSpPr>
          <p:nvPr/>
        </p:nvSpPr>
        <p:spPr>
          <a:xfrm>
            <a:off x="1804945" y="1396274"/>
            <a:ext cx="7618086" cy="3632604"/>
          </a:xfrm>
          <a:prstGeom prst="rect">
            <a:avLst/>
          </a:prstGeom>
          <a:noFill/>
          <a:ln w="19050" cap="rnd">
            <a:solidFill>
              <a:srgbClr val="023762"/>
            </a:solidFill>
          </a:ln>
          <a:effectLst/>
        </p:spPr>
        <p:txBody>
          <a:bodyPr wrap="square" lIns="182880" tIns="9144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90000"/>
              </a:lnSpc>
              <a:spcBef>
                <a:spcPts val="2239"/>
              </a:spcBef>
              <a:spcAft>
                <a:spcPct val="0"/>
              </a:spcAft>
              <a:buClrTx/>
              <a:buSzPct val="90000"/>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Unified customer</a:t>
            </a:r>
            <a:b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profile</a:t>
            </a:r>
          </a:p>
        </p:txBody>
      </p:sp>
      <p:sp>
        <p:nvSpPr>
          <p:cNvPr id="64" name="Transform">
            <a:extLst>
              <a:ext uri="{FF2B5EF4-FFF2-40B4-BE49-F238E27FC236}">
                <a16:creationId xmlns:a16="http://schemas.microsoft.com/office/drawing/2014/main" id="{4C2A81A0-A77F-403B-A2CB-163A7803E3DA}"/>
              </a:ext>
            </a:extLst>
          </p:cNvPr>
          <p:cNvSpPr txBox="1">
            <a:spLocks/>
          </p:cNvSpPr>
          <p:nvPr/>
        </p:nvSpPr>
        <p:spPr>
          <a:xfrm>
            <a:off x="3410006" y="1601904"/>
            <a:ext cx="2097156" cy="3263255"/>
          </a:xfrm>
          <a:prstGeom prst="rect">
            <a:avLst/>
          </a:prstGeom>
          <a:solidFill>
            <a:srgbClr val="023762"/>
          </a:solidFill>
          <a:ln w="25400" cap="rnd">
            <a:noFill/>
          </a:ln>
          <a:effectLst>
            <a:outerShdw blurRad="203200" dist="76200" dir="5400000" algn="tr" rotWithShape="0">
              <a:prstClr val="black">
                <a:alpha val="28000"/>
              </a:prstClr>
            </a:outerShdw>
          </a:effectLst>
        </p:spPr>
        <p:txBody>
          <a:bodyPr wrap="square" lIns="0" tIns="91440" rIns="0" bIns="0" rtlCol="0" anchor="t"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D365 Customer Insights</a:t>
            </a:r>
          </a:p>
        </p:txBody>
      </p:sp>
      <p:grpSp>
        <p:nvGrpSpPr>
          <p:cNvPr id="65" name="Group 64">
            <a:extLst>
              <a:ext uri="{FF2B5EF4-FFF2-40B4-BE49-F238E27FC236}">
                <a16:creationId xmlns:a16="http://schemas.microsoft.com/office/drawing/2014/main" id="{0C42D209-E68A-4FD8-9E78-F111D24DC994}"/>
              </a:ext>
            </a:extLst>
          </p:cNvPr>
          <p:cNvGrpSpPr/>
          <p:nvPr/>
        </p:nvGrpSpPr>
        <p:grpSpPr>
          <a:xfrm>
            <a:off x="3796801" y="4041120"/>
            <a:ext cx="1411356" cy="677763"/>
            <a:chOff x="2062620" y="4567795"/>
            <a:chExt cx="1411356" cy="677763"/>
          </a:xfrm>
        </p:grpSpPr>
        <p:sp>
          <p:nvSpPr>
            <p:cNvPr id="67" name="Rectangle 66">
              <a:extLst>
                <a:ext uri="{FF2B5EF4-FFF2-40B4-BE49-F238E27FC236}">
                  <a16:creationId xmlns:a16="http://schemas.microsoft.com/office/drawing/2014/main" id="{134CD8D5-8697-4BCB-AF6F-1164837D6EB7}"/>
                </a:ext>
              </a:extLst>
            </p:cNvPr>
            <p:cNvSpPr/>
            <p:nvPr/>
          </p:nvSpPr>
          <p:spPr bwMode="auto">
            <a:xfrm>
              <a:off x="2062620" y="4567795"/>
              <a:ext cx="1411356" cy="67776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CI Data Store</a:t>
              </a:r>
            </a:p>
          </p:txBody>
        </p:sp>
        <p:sp>
          <p:nvSpPr>
            <p:cNvPr id="68" name="Transform">
              <a:extLst>
                <a:ext uri="{FF2B5EF4-FFF2-40B4-BE49-F238E27FC236}">
                  <a16:creationId xmlns:a16="http://schemas.microsoft.com/office/drawing/2014/main" id="{65413FB2-62A8-4B39-AE42-7E0350C17B75}"/>
                </a:ext>
              </a:extLst>
            </p:cNvPr>
            <p:cNvSpPr txBox="1">
              <a:spLocks/>
            </p:cNvSpPr>
            <p:nvPr/>
          </p:nvSpPr>
          <p:spPr>
            <a:xfrm>
              <a:off x="2107350" y="4878494"/>
              <a:ext cx="1321896" cy="294997"/>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Retail Banking Entities</a:t>
              </a:r>
            </a:p>
          </p:txBody>
        </p:sp>
      </p:grpSp>
      <p:sp>
        <p:nvSpPr>
          <p:cNvPr id="66" name="Transform">
            <a:extLst>
              <a:ext uri="{FF2B5EF4-FFF2-40B4-BE49-F238E27FC236}">
                <a16:creationId xmlns:a16="http://schemas.microsoft.com/office/drawing/2014/main" id="{132824CD-1A10-4D91-9088-F1A4572C44B1}"/>
              </a:ext>
            </a:extLst>
          </p:cNvPr>
          <p:cNvSpPr txBox="1">
            <a:spLocks/>
          </p:cNvSpPr>
          <p:nvPr/>
        </p:nvSpPr>
        <p:spPr>
          <a:xfrm>
            <a:off x="3479837" y="2017427"/>
            <a:ext cx="1957494" cy="1123827"/>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Banking Customer Intelligence</a:t>
            </a:r>
            <a:endParaRPr kumimoji="0" lang="en-US" sz="105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Segments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Models (Financial Services Churn)</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Measures</a:t>
            </a:r>
          </a:p>
        </p:txBody>
      </p:sp>
      <p:sp>
        <p:nvSpPr>
          <p:cNvPr id="70" name="Transform">
            <a:extLst>
              <a:ext uri="{FF2B5EF4-FFF2-40B4-BE49-F238E27FC236}">
                <a16:creationId xmlns:a16="http://schemas.microsoft.com/office/drawing/2014/main" id="{79747A0B-47F8-4D16-B411-9F1408766489}"/>
              </a:ext>
            </a:extLst>
          </p:cNvPr>
          <p:cNvSpPr txBox="1">
            <a:spLocks/>
          </p:cNvSpPr>
          <p:nvPr/>
        </p:nvSpPr>
        <p:spPr>
          <a:xfrm>
            <a:off x="6644283" y="4161254"/>
            <a:ext cx="2556929"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services common DM</a:t>
            </a:r>
          </a:p>
        </p:txBody>
      </p:sp>
      <p:sp>
        <p:nvSpPr>
          <p:cNvPr id="72" name="Rectangle 71">
            <a:extLst>
              <a:ext uri="{FF2B5EF4-FFF2-40B4-BE49-F238E27FC236}">
                <a16:creationId xmlns:a16="http://schemas.microsoft.com/office/drawing/2014/main" id="{5CA04734-BBC6-4F65-96D1-9EF205B40C62}"/>
              </a:ext>
            </a:extLst>
          </p:cNvPr>
          <p:cNvSpPr/>
          <p:nvPr/>
        </p:nvSpPr>
        <p:spPr bwMode="auto">
          <a:xfrm>
            <a:off x="6642587" y="5866207"/>
            <a:ext cx="2560320" cy="208668"/>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sp>
        <p:nvSpPr>
          <p:cNvPr id="73" name="Rectangle 72">
            <a:extLst>
              <a:ext uri="{FF2B5EF4-FFF2-40B4-BE49-F238E27FC236}">
                <a16:creationId xmlns:a16="http://schemas.microsoft.com/office/drawing/2014/main" id="{AC773B27-8A7F-4C00-A95E-1CF7A6A4E195}"/>
              </a:ext>
            </a:extLst>
          </p:cNvPr>
          <p:cNvSpPr/>
          <p:nvPr/>
        </p:nvSpPr>
        <p:spPr bwMode="auto">
          <a:xfrm>
            <a:off x="4458585" y="6197692"/>
            <a:ext cx="47426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Core Compute</a:t>
            </a:r>
          </a:p>
        </p:txBody>
      </p:sp>
      <p:sp>
        <p:nvSpPr>
          <p:cNvPr id="74" name="Rectangle 73">
            <a:extLst>
              <a:ext uri="{FF2B5EF4-FFF2-40B4-BE49-F238E27FC236}">
                <a16:creationId xmlns:a16="http://schemas.microsoft.com/office/drawing/2014/main" id="{7C4E855A-1B25-47DC-8128-7585122EB519}"/>
              </a:ext>
            </a:extLst>
          </p:cNvPr>
          <p:cNvSpPr/>
          <p:nvPr/>
        </p:nvSpPr>
        <p:spPr bwMode="auto">
          <a:xfrm>
            <a:off x="3640320" y="5636062"/>
            <a:ext cx="1636530" cy="33875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Non-Customer Experience optional data</a:t>
            </a:r>
          </a:p>
        </p:txBody>
      </p:sp>
      <p:cxnSp>
        <p:nvCxnSpPr>
          <p:cNvPr id="75" name="Elbow Connector 217">
            <a:extLst>
              <a:ext uri="{FF2B5EF4-FFF2-40B4-BE49-F238E27FC236}">
                <a16:creationId xmlns:a16="http://schemas.microsoft.com/office/drawing/2014/main" id="{86AA3B40-9693-4F6B-9504-6A445B5F5A03}"/>
              </a:ext>
            </a:extLst>
          </p:cNvPr>
          <p:cNvCxnSpPr>
            <a:cxnSpLocks/>
          </p:cNvCxnSpPr>
          <p:nvPr/>
        </p:nvCxnSpPr>
        <p:spPr>
          <a:xfrm flipV="1">
            <a:off x="4458585" y="4872542"/>
            <a:ext cx="0" cy="746207"/>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B27D4C7B-7C50-4F1A-BF67-56B8BAF15C74}"/>
              </a:ext>
            </a:extLst>
          </p:cNvPr>
          <p:cNvSpPr/>
          <p:nvPr/>
        </p:nvSpPr>
        <p:spPr bwMode="auto">
          <a:xfrm>
            <a:off x="6644285" y="5292993"/>
            <a:ext cx="25569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de-DE" sz="9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 Schema 2 Financial Services CDM</a:t>
            </a:r>
          </a:p>
        </p:txBody>
      </p:sp>
      <p:cxnSp>
        <p:nvCxnSpPr>
          <p:cNvPr id="84" name="Straight Arrow Connector 83">
            <a:extLst>
              <a:ext uri="{FF2B5EF4-FFF2-40B4-BE49-F238E27FC236}">
                <a16:creationId xmlns:a16="http://schemas.microsoft.com/office/drawing/2014/main" id="{650964EE-D9F8-4255-9E37-9EA7D23C20EC}"/>
              </a:ext>
            </a:extLst>
          </p:cNvPr>
          <p:cNvCxnSpPr>
            <a:cxnSpLocks/>
          </p:cNvCxnSpPr>
          <p:nvPr/>
        </p:nvCxnSpPr>
        <p:spPr>
          <a:xfrm flipH="1">
            <a:off x="5502975" y="4471264"/>
            <a:ext cx="383475" cy="0"/>
          </a:xfrm>
          <a:prstGeom prst="straightConnector1">
            <a:avLst/>
          </a:prstGeom>
          <a:ln w="19050">
            <a:solidFill>
              <a:schemeClr val="bg1">
                <a:lumMod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E72D458C-9201-4102-BC2A-E087F74C6E1B}"/>
              </a:ext>
            </a:extLst>
          </p:cNvPr>
          <p:cNvSpPr/>
          <p:nvPr/>
        </p:nvSpPr>
        <p:spPr bwMode="auto">
          <a:xfrm>
            <a:off x="9766570" y="3630450"/>
            <a:ext cx="640080"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Key</a:t>
            </a:r>
          </a:p>
        </p:txBody>
      </p:sp>
      <p:sp>
        <p:nvSpPr>
          <p:cNvPr id="86" name="Rectangle 85">
            <a:extLst>
              <a:ext uri="{FF2B5EF4-FFF2-40B4-BE49-F238E27FC236}">
                <a16:creationId xmlns:a16="http://schemas.microsoft.com/office/drawing/2014/main" id="{4A18FD0B-99A6-4976-900A-F3A33C1B6784}"/>
              </a:ext>
            </a:extLst>
          </p:cNvPr>
          <p:cNvSpPr/>
          <p:nvPr/>
        </p:nvSpPr>
        <p:spPr bwMode="auto">
          <a:xfrm>
            <a:off x="9766569" y="4061337"/>
            <a:ext cx="2072043" cy="353943"/>
          </a:xfrm>
          <a:prstGeom prst="rect">
            <a:avLst/>
          </a:prstGeom>
          <a:solidFill>
            <a:srgbClr val="0237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products</a:t>
            </a:r>
          </a:p>
        </p:txBody>
      </p:sp>
      <p:sp>
        <p:nvSpPr>
          <p:cNvPr id="87" name="Rectangle 86">
            <a:extLst>
              <a:ext uri="{FF2B5EF4-FFF2-40B4-BE49-F238E27FC236}">
                <a16:creationId xmlns:a16="http://schemas.microsoft.com/office/drawing/2014/main" id="{927CDE1F-F146-4AEF-BA55-4DE5CCA00338}"/>
              </a:ext>
            </a:extLst>
          </p:cNvPr>
          <p:cNvSpPr/>
          <p:nvPr/>
        </p:nvSpPr>
        <p:spPr bwMode="auto">
          <a:xfrm>
            <a:off x="9766569" y="4599066"/>
            <a:ext cx="2072043" cy="353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Capability components</a:t>
            </a:r>
          </a:p>
        </p:txBody>
      </p:sp>
      <p:sp>
        <p:nvSpPr>
          <p:cNvPr id="88" name="Rectangle 87">
            <a:extLst>
              <a:ext uri="{FF2B5EF4-FFF2-40B4-BE49-F238E27FC236}">
                <a16:creationId xmlns:a16="http://schemas.microsoft.com/office/drawing/2014/main" id="{5C205389-46AC-4432-A66C-682407ACA2C5}"/>
              </a:ext>
            </a:extLst>
          </p:cNvPr>
          <p:cNvSpPr/>
          <p:nvPr/>
        </p:nvSpPr>
        <p:spPr bwMode="auto">
          <a:xfrm>
            <a:off x="9766569" y="5136796"/>
            <a:ext cx="2072043" cy="35394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Bank environment</a:t>
            </a:r>
          </a:p>
        </p:txBody>
      </p:sp>
      <p:grpSp>
        <p:nvGrpSpPr>
          <p:cNvPr id="10" name="Group 9">
            <a:extLst>
              <a:ext uri="{FF2B5EF4-FFF2-40B4-BE49-F238E27FC236}">
                <a16:creationId xmlns:a16="http://schemas.microsoft.com/office/drawing/2014/main" id="{46E4ECFB-1E54-4E04-9F53-CD6EA2EB5B2A}"/>
              </a:ext>
            </a:extLst>
          </p:cNvPr>
          <p:cNvGrpSpPr/>
          <p:nvPr/>
        </p:nvGrpSpPr>
        <p:grpSpPr>
          <a:xfrm>
            <a:off x="5893955" y="1601904"/>
            <a:ext cx="3408609" cy="3261136"/>
            <a:chOff x="5893955" y="1601904"/>
            <a:chExt cx="3408609" cy="2854609"/>
          </a:xfrm>
        </p:grpSpPr>
        <p:grpSp>
          <p:nvGrpSpPr>
            <p:cNvPr id="8" name="Group 7">
              <a:extLst>
                <a:ext uri="{FF2B5EF4-FFF2-40B4-BE49-F238E27FC236}">
                  <a16:creationId xmlns:a16="http://schemas.microsoft.com/office/drawing/2014/main" id="{111DE14C-D0F5-4289-999F-E4DF0164F704}"/>
                </a:ext>
              </a:extLst>
            </p:cNvPr>
            <p:cNvGrpSpPr/>
            <p:nvPr/>
          </p:nvGrpSpPr>
          <p:grpSpPr>
            <a:xfrm>
              <a:off x="5893955" y="1601904"/>
              <a:ext cx="3408609" cy="1388180"/>
              <a:chOff x="5893955" y="2395880"/>
              <a:chExt cx="3408609" cy="1388180"/>
            </a:xfrm>
          </p:grpSpPr>
          <p:sp>
            <p:nvSpPr>
              <p:cNvPr id="81" name="Rectangle 80">
                <a:extLst>
                  <a:ext uri="{FF2B5EF4-FFF2-40B4-BE49-F238E27FC236}">
                    <a16:creationId xmlns:a16="http://schemas.microsoft.com/office/drawing/2014/main" id="{4CAA3E6C-EC28-4FF7-BE32-EBD3876896C3}"/>
                  </a:ext>
                </a:extLst>
              </p:cNvPr>
              <p:cNvSpPr/>
              <p:nvPr/>
            </p:nvSpPr>
            <p:spPr bwMode="auto">
              <a:xfrm>
                <a:off x="5893955" y="2395880"/>
                <a:ext cx="3408609" cy="138818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Power </a:t>
                </a:r>
                <a:b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Apps</a:t>
                </a:r>
              </a:p>
            </p:txBody>
          </p:sp>
          <p:grpSp>
            <p:nvGrpSpPr>
              <p:cNvPr id="6" name="Group 5">
                <a:extLst>
                  <a:ext uri="{FF2B5EF4-FFF2-40B4-BE49-F238E27FC236}">
                    <a16:creationId xmlns:a16="http://schemas.microsoft.com/office/drawing/2014/main" id="{029A545B-687E-4A49-8493-C1CA027BBEAC}"/>
                  </a:ext>
                </a:extLst>
              </p:cNvPr>
              <p:cNvGrpSpPr/>
              <p:nvPr/>
            </p:nvGrpSpPr>
            <p:grpSpPr>
              <a:xfrm>
                <a:off x="6667047" y="2496559"/>
                <a:ext cx="2534163" cy="1186821"/>
                <a:chOff x="6657461" y="1656227"/>
                <a:chExt cx="2534163" cy="1186821"/>
              </a:xfrm>
              <a:solidFill>
                <a:schemeClr val="accent1"/>
              </a:solidFill>
            </p:grpSpPr>
            <p:sp>
              <p:nvSpPr>
                <p:cNvPr id="55" name="Transform">
                  <a:extLst>
                    <a:ext uri="{FF2B5EF4-FFF2-40B4-BE49-F238E27FC236}">
                      <a16:creationId xmlns:a16="http://schemas.microsoft.com/office/drawing/2014/main" id="{2A66F3C5-92D9-41B7-AE80-AF614C92E57E}"/>
                    </a:ext>
                  </a:extLst>
                </p:cNvPr>
                <p:cNvSpPr txBox="1">
                  <a:spLocks/>
                </p:cNvSpPr>
                <p:nvPr/>
              </p:nvSpPr>
              <p:spPr>
                <a:xfrm>
                  <a:off x="6657461" y="2024635"/>
                  <a:ext cx="2524577" cy="818413"/>
                </a:xfrm>
                <a:prstGeom prst="rect">
                  <a:avLst/>
                </a:prstGeom>
                <a:grpFill/>
                <a:ln w="25400" cap="rnd">
                  <a:noFill/>
                </a:ln>
                <a:effectLst/>
              </p:spPr>
              <p:txBody>
                <a:bodyPr wrap="square" lIns="91440" tIns="45720" rIns="4572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Core Retail Banking Controls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snapshot</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Connections (Groups &amp; Relationships)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Life events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holdings</a:t>
                  </a:r>
                </a:p>
              </p:txBody>
            </p:sp>
            <p:sp>
              <p:nvSpPr>
                <p:cNvPr id="56" name="Transform">
                  <a:extLst>
                    <a:ext uri="{FF2B5EF4-FFF2-40B4-BE49-F238E27FC236}">
                      <a16:creationId xmlns:a16="http://schemas.microsoft.com/office/drawing/2014/main" id="{CC7CCF60-3795-4D1E-92F0-6AEBCF8CE5A3}"/>
                    </a:ext>
                  </a:extLst>
                </p:cNvPr>
                <p:cNvSpPr txBox="1">
                  <a:spLocks/>
                </p:cNvSpPr>
                <p:nvPr/>
              </p:nvSpPr>
              <p:spPr>
                <a:xfrm>
                  <a:off x="6657461" y="1656227"/>
                  <a:ext cx="2534163" cy="292608"/>
                </a:xfrm>
                <a:prstGeom prst="rect">
                  <a:avLst/>
                </a:prstGeom>
                <a:grp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Unified customer profile app</a:t>
                  </a:r>
                </a:p>
              </p:txBody>
            </p:sp>
          </p:grpSp>
        </p:grpSp>
        <p:sp>
          <p:nvSpPr>
            <p:cNvPr id="90" name="Rectangle 89">
              <a:extLst>
                <a:ext uri="{FF2B5EF4-FFF2-40B4-BE49-F238E27FC236}">
                  <a16:creationId xmlns:a16="http://schemas.microsoft.com/office/drawing/2014/main" id="{BD7B9B8D-CE17-4EDE-AAED-96B490FABF44}"/>
                </a:ext>
              </a:extLst>
            </p:cNvPr>
            <p:cNvSpPr/>
            <p:nvPr/>
          </p:nvSpPr>
          <p:spPr bwMode="auto">
            <a:xfrm>
              <a:off x="5893955" y="3068333"/>
              <a:ext cx="3408609" cy="138818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Dataverse</a:t>
              </a: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a:t>
              </a:r>
            </a:p>
          </p:txBody>
        </p:sp>
        <p:grpSp>
          <p:nvGrpSpPr>
            <p:cNvPr id="9" name="Group 8">
              <a:extLst>
                <a:ext uri="{FF2B5EF4-FFF2-40B4-BE49-F238E27FC236}">
                  <a16:creationId xmlns:a16="http://schemas.microsoft.com/office/drawing/2014/main" id="{C4953AE0-9197-4135-B1E4-73529F4284E7}"/>
                </a:ext>
              </a:extLst>
            </p:cNvPr>
            <p:cNvGrpSpPr/>
            <p:nvPr/>
          </p:nvGrpSpPr>
          <p:grpSpPr>
            <a:xfrm>
              <a:off x="6667047" y="3169012"/>
              <a:ext cx="2534163" cy="1212488"/>
              <a:chOff x="6667047" y="3169012"/>
              <a:chExt cx="2534163" cy="1375236"/>
            </a:xfrm>
          </p:grpSpPr>
          <p:sp>
            <p:nvSpPr>
              <p:cNvPr id="93" name="Transform">
                <a:extLst>
                  <a:ext uri="{FF2B5EF4-FFF2-40B4-BE49-F238E27FC236}">
                    <a16:creationId xmlns:a16="http://schemas.microsoft.com/office/drawing/2014/main" id="{667602EE-D1C6-44E6-B449-F122011276D9}"/>
                  </a:ext>
                </a:extLst>
              </p:cNvPr>
              <p:cNvSpPr txBox="1">
                <a:spLocks/>
              </p:cNvSpPr>
              <p:nvPr/>
            </p:nvSpPr>
            <p:spPr>
              <a:xfrm>
                <a:off x="6667047" y="3169012"/>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Core Retail Banking Plugins</a:t>
                </a:r>
              </a:p>
            </p:txBody>
          </p:sp>
          <p:sp>
            <p:nvSpPr>
              <p:cNvPr id="94" name="Transform">
                <a:extLst>
                  <a:ext uri="{FF2B5EF4-FFF2-40B4-BE49-F238E27FC236}">
                    <a16:creationId xmlns:a16="http://schemas.microsoft.com/office/drawing/2014/main" id="{19DF847C-A9AB-4F4F-8398-473DA99C8F1E}"/>
                  </a:ext>
                </a:extLst>
              </p:cNvPr>
              <p:cNvSpPr txBox="1">
                <a:spLocks/>
              </p:cNvSpPr>
              <p:nvPr/>
            </p:nvSpPr>
            <p:spPr>
              <a:xfrm>
                <a:off x="6667047" y="3529888"/>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Financial Services CI Entities</a:t>
                </a:r>
              </a:p>
            </p:txBody>
          </p:sp>
          <p:sp>
            <p:nvSpPr>
              <p:cNvPr id="95" name="Transform">
                <a:extLst>
                  <a:ext uri="{FF2B5EF4-FFF2-40B4-BE49-F238E27FC236}">
                    <a16:creationId xmlns:a16="http://schemas.microsoft.com/office/drawing/2014/main" id="{0B00A3D8-CCA5-4AF1-A860-99E0623E89B5}"/>
                  </a:ext>
                </a:extLst>
              </p:cNvPr>
              <p:cNvSpPr txBox="1">
                <a:spLocks/>
              </p:cNvSpPr>
              <p:nvPr/>
            </p:nvSpPr>
            <p:spPr>
              <a:xfrm>
                <a:off x="6667047" y="3890764"/>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Industry Data Model</a:t>
                </a:r>
              </a:p>
            </p:txBody>
          </p:sp>
          <p:sp>
            <p:nvSpPr>
              <p:cNvPr id="96" name="Transform">
                <a:extLst>
                  <a:ext uri="{FF2B5EF4-FFF2-40B4-BE49-F238E27FC236}">
                    <a16:creationId xmlns:a16="http://schemas.microsoft.com/office/drawing/2014/main" id="{B80688AC-0A8E-4E80-9E53-5C672F8CBB62}"/>
                  </a:ext>
                </a:extLst>
              </p:cNvPr>
              <p:cNvSpPr txBox="1">
                <a:spLocks/>
              </p:cNvSpPr>
              <p:nvPr/>
            </p:nvSpPr>
            <p:spPr>
              <a:xfrm>
                <a:off x="6667047" y="4251640"/>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Common Data Model</a:t>
                </a:r>
              </a:p>
            </p:txBody>
          </p:sp>
        </p:grpSp>
      </p:grpSp>
      <p:sp>
        <p:nvSpPr>
          <p:cNvPr id="105" name="Rectangle 104">
            <a:extLst>
              <a:ext uri="{FF2B5EF4-FFF2-40B4-BE49-F238E27FC236}">
                <a16:creationId xmlns:a16="http://schemas.microsoft.com/office/drawing/2014/main" id="{66D1A397-1E7C-4FD3-85C5-60F8D84AC8EB}"/>
              </a:ext>
            </a:extLst>
          </p:cNvPr>
          <p:cNvSpPr/>
          <p:nvPr/>
        </p:nvSpPr>
        <p:spPr bwMode="auto">
          <a:xfrm>
            <a:off x="2658750" y="6197692"/>
            <a:ext cx="1764090"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Additional Bank data sources</a:t>
            </a:r>
          </a:p>
        </p:txBody>
      </p:sp>
      <p:sp>
        <p:nvSpPr>
          <p:cNvPr id="13" name="Rectangle 12">
            <a:extLst>
              <a:ext uri="{FF2B5EF4-FFF2-40B4-BE49-F238E27FC236}">
                <a16:creationId xmlns:a16="http://schemas.microsoft.com/office/drawing/2014/main" id="{4BFB5B04-F836-4A6B-BF8B-BDEA30DA8FC6}"/>
              </a:ext>
            </a:extLst>
          </p:cNvPr>
          <p:cNvSpPr/>
          <p:nvPr/>
        </p:nvSpPr>
        <p:spPr bwMode="auto">
          <a:xfrm>
            <a:off x="3545465" y="5618749"/>
            <a:ext cx="1790496" cy="578943"/>
          </a:xfrm>
          <a:custGeom>
            <a:avLst/>
            <a:gdLst>
              <a:gd name="connsiteX0" fmla="*/ 0 w 1790496"/>
              <a:gd name="connsiteY0" fmla="*/ 0 h 187417"/>
              <a:gd name="connsiteX1" fmla="*/ 1790496 w 1790496"/>
              <a:gd name="connsiteY1" fmla="*/ 0 h 187417"/>
              <a:gd name="connsiteX2" fmla="*/ 1790496 w 1790496"/>
              <a:gd name="connsiteY2" fmla="*/ 187417 h 187417"/>
              <a:gd name="connsiteX3" fmla="*/ 0 w 1790496"/>
              <a:gd name="connsiteY3" fmla="*/ 187417 h 187417"/>
              <a:gd name="connsiteX4" fmla="*/ 0 w 1790496"/>
              <a:gd name="connsiteY4" fmla="*/ 0 h 187417"/>
              <a:gd name="connsiteX0" fmla="*/ 0 w 1790496"/>
              <a:gd name="connsiteY0" fmla="*/ 0 h 188119"/>
              <a:gd name="connsiteX1" fmla="*/ 1790496 w 1790496"/>
              <a:gd name="connsiteY1" fmla="*/ 0 h 188119"/>
              <a:gd name="connsiteX2" fmla="*/ 1790496 w 1790496"/>
              <a:gd name="connsiteY2" fmla="*/ 187417 h 188119"/>
              <a:gd name="connsiteX3" fmla="*/ 897948 w 1790496"/>
              <a:gd name="connsiteY3" fmla="*/ 188119 h 188119"/>
              <a:gd name="connsiteX4" fmla="*/ 0 w 1790496"/>
              <a:gd name="connsiteY4" fmla="*/ 187417 h 188119"/>
              <a:gd name="connsiteX5" fmla="*/ 0 w 1790496"/>
              <a:gd name="connsiteY5" fmla="*/ 0 h 188119"/>
              <a:gd name="connsiteX0" fmla="*/ 897948 w 1790496"/>
              <a:gd name="connsiteY0" fmla="*/ 188119 h 279559"/>
              <a:gd name="connsiteX1" fmla="*/ 0 w 1790496"/>
              <a:gd name="connsiteY1" fmla="*/ 187417 h 279559"/>
              <a:gd name="connsiteX2" fmla="*/ 0 w 1790496"/>
              <a:gd name="connsiteY2" fmla="*/ 0 h 279559"/>
              <a:gd name="connsiteX3" fmla="*/ 1790496 w 1790496"/>
              <a:gd name="connsiteY3" fmla="*/ 0 h 279559"/>
              <a:gd name="connsiteX4" fmla="*/ 1790496 w 1790496"/>
              <a:gd name="connsiteY4" fmla="*/ 187417 h 279559"/>
              <a:gd name="connsiteX5" fmla="*/ 989388 w 1790496"/>
              <a:gd name="connsiteY5" fmla="*/ 279559 h 279559"/>
              <a:gd name="connsiteX0" fmla="*/ 897948 w 1790496"/>
              <a:gd name="connsiteY0" fmla="*/ 188119 h 188119"/>
              <a:gd name="connsiteX1" fmla="*/ 0 w 1790496"/>
              <a:gd name="connsiteY1" fmla="*/ 187417 h 188119"/>
              <a:gd name="connsiteX2" fmla="*/ 0 w 1790496"/>
              <a:gd name="connsiteY2" fmla="*/ 0 h 188119"/>
              <a:gd name="connsiteX3" fmla="*/ 1790496 w 1790496"/>
              <a:gd name="connsiteY3" fmla="*/ 0 h 188119"/>
              <a:gd name="connsiteX4" fmla="*/ 1790496 w 1790496"/>
              <a:gd name="connsiteY4" fmla="*/ 187417 h 188119"/>
              <a:gd name="connsiteX0" fmla="*/ 0 w 1790496"/>
              <a:gd name="connsiteY0" fmla="*/ 187417 h 187417"/>
              <a:gd name="connsiteX1" fmla="*/ 0 w 1790496"/>
              <a:gd name="connsiteY1" fmla="*/ 0 h 187417"/>
              <a:gd name="connsiteX2" fmla="*/ 1790496 w 1790496"/>
              <a:gd name="connsiteY2" fmla="*/ 0 h 187417"/>
              <a:gd name="connsiteX3" fmla="*/ 1790496 w 1790496"/>
              <a:gd name="connsiteY3" fmla="*/ 187417 h 187417"/>
            </a:gdLst>
            <a:ahLst/>
            <a:cxnLst>
              <a:cxn ang="0">
                <a:pos x="connsiteX0" y="connsiteY0"/>
              </a:cxn>
              <a:cxn ang="0">
                <a:pos x="connsiteX1" y="connsiteY1"/>
              </a:cxn>
              <a:cxn ang="0">
                <a:pos x="connsiteX2" y="connsiteY2"/>
              </a:cxn>
              <a:cxn ang="0">
                <a:pos x="connsiteX3" y="connsiteY3"/>
              </a:cxn>
            </a:cxnLst>
            <a:rect l="l" t="t" r="r" b="b"/>
            <a:pathLst>
              <a:path w="1790496" h="187417">
                <a:moveTo>
                  <a:pt x="0" y="187417"/>
                </a:moveTo>
                <a:lnTo>
                  <a:pt x="0" y="0"/>
                </a:lnTo>
                <a:lnTo>
                  <a:pt x="1790496" y="0"/>
                </a:lnTo>
                <a:lnTo>
                  <a:pt x="1790496" y="187417"/>
                </a:lnTo>
              </a:path>
            </a:pathLst>
          </a:custGeom>
          <a:ln w="19050">
            <a:solidFill>
              <a:schemeClr val="bg1">
                <a:lumMod val="50000"/>
              </a:schemeClr>
            </a:solidFill>
            <a:headEnd type="none" w="lg" len="med"/>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78" name="Straight Arrow Connector 77">
            <a:extLst>
              <a:ext uri="{FF2B5EF4-FFF2-40B4-BE49-F238E27FC236}">
                <a16:creationId xmlns:a16="http://schemas.microsoft.com/office/drawing/2014/main" id="{125A472F-5137-424A-ADAC-57DD4CF183DF}"/>
              </a:ext>
            </a:extLst>
          </p:cNvPr>
          <p:cNvCxnSpPr>
            <a:cxnSpLocks/>
            <a:stCxn id="76" idx="0"/>
            <a:endCxn id="96" idx="2"/>
          </p:cNvCxnSpPr>
          <p:nvPr/>
        </p:nvCxnSpPr>
        <p:spPr>
          <a:xfrm flipV="1">
            <a:off x="7922748" y="4777344"/>
            <a:ext cx="0" cy="515649"/>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208179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30FE2F-8E23-47D3-BCA1-C317FEE6E416}"/>
              </a:ext>
            </a:extLst>
          </p:cNvPr>
          <p:cNvSpPr/>
          <p:nvPr/>
        </p:nvSpPr>
        <p:spPr bwMode="auto">
          <a:xfrm>
            <a:off x="0" y="3704253"/>
            <a:ext cx="2668434" cy="1427507"/>
          </a:xfrm>
          <a:custGeom>
            <a:avLst/>
            <a:gdLst>
              <a:gd name="connsiteX0" fmla="*/ 0 w 2744634"/>
              <a:gd name="connsiteY0" fmla="*/ 0 h 1427507"/>
              <a:gd name="connsiteX1" fmla="*/ 2744634 w 2744634"/>
              <a:gd name="connsiteY1" fmla="*/ 0 h 1427507"/>
              <a:gd name="connsiteX2" fmla="*/ 2744634 w 2744634"/>
              <a:gd name="connsiteY2" fmla="*/ 1427507 h 1427507"/>
              <a:gd name="connsiteX3" fmla="*/ 0 w 2744634"/>
              <a:gd name="connsiteY3" fmla="*/ 1427507 h 1427507"/>
              <a:gd name="connsiteX4" fmla="*/ 0 w 2744634"/>
              <a:gd name="connsiteY4" fmla="*/ 0 h 1427507"/>
              <a:gd name="connsiteX0" fmla="*/ 6350 w 2750984"/>
              <a:gd name="connsiteY0" fmla="*/ 0 h 1427507"/>
              <a:gd name="connsiteX1" fmla="*/ 2750984 w 2750984"/>
              <a:gd name="connsiteY1" fmla="*/ 0 h 1427507"/>
              <a:gd name="connsiteX2" fmla="*/ 2750984 w 2750984"/>
              <a:gd name="connsiteY2" fmla="*/ 1427507 h 1427507"/>
              <a:gd name="connsiteX3" fmla="*/ 6350 w 2750984"/>
              <a:gd name="connsiteY3" fmla="*/ 1427507 h 1427507"/>
              <a:gd name="connsiteX4" fmla="*/ 0 w 2750984"/>
              <a:gd name="connsiteY4" fmla="*/ 670897 h 1427507"/>
              <a:gd name="connsiteX5" fmla="*/ 6350 w 2750984"/>
              <a:gd name="connsiteY5" fmla="*/ 0 h 1427507"/>
              <a:gd name="connsiteX0" fmla="*/ 0 w 2750984"/>
              <a:gd name="connsiteY0" fmla="*/ 670897 h 1427507"/>
              <a:gd name="connsiteX1" fmla="*/ 6350 w 2750984"/>
              <a:gd name="connsiteY1" fmla="*/ 0 h 1427507"/>
              <a:gd name="connsiteX2" fmla="*/ 2750984 w 2750984"/>
              <a:gd name="connsiteY2" fmla="*/ 0 h 1427507"/>
              <a:gd name="connsiteX3" fmla="*/ 2750984 w 2750984"/>
              <a:gd name="connsiteY3" fmla="*/ 1427507 h 1427507"/>
              <a:gd name="connsiteX4" fmla="*/ 6350 w 2750984"/>
              <a:gd name="connsiteY4" fmla="*/ 1427507 h 1427507"/>
              <a:gd name="connsiteX5" fmla="*/ 91440 w 2750984"/>
              <a:gd name="connsiteY5" fmla="*/ 762337 h 1427507"/>
              <a:gd name="connsiteX0" fmla="*/ 0 w 2750984"/>
              <a:gd name="connsiteY0" fmla="*/ 670897 h 1427507"/>
              <a:gd name="connsiteX1" fmla="*/ 6350 w 2750984"/>
              <a:gd name="connsiteY1" fmla="*/ 0 h 1427507"/>
              <a:gd name="connsiteX2" fmla="*/ 2750984 w 2750984"/>
              <a:gd name="connsiteY2" fmla="*/ 0 h 1427507"/>
              <a:gd name="connsiteX3" fmla="*/ 2750984 w 2750984"/>
              <a:gd name="connsiteY3" fmla="*/ 1427507 h 1427507"/>
              <a:gd name="connsiteX4" fmla="*/ 6350 w 2750984"/>
              <a:gd name="connsiteY4" fmla="*/ 1427507 h 1427507"/>
              <a:gd name="connsiteX0" fmla="*/ 0 w 2744634"/>
              <a:gd name="connsiteY0" fmla="*/ 0 h 1427507"/>
              <a:gd name="connsiteX1" fmla="*/ 2744634 w 2744634"/>
              <a:gd name="connsiteY1" fmla="*/ 0 h 1427507"/>
              <a:gd name="connsiteX2" fmla="*/ 2744634 w 2744634"/>
              <a:gd name="connsiteY2" fmla="*/ 1427507 h 1427507"/>
              <a:gd name="connsiteX3" fmla="*/ 0 w 2744634"/>
              <a:gd name="connsiteY3" fmla="*/ 1427507 h 1427507"/>
            </a:gdLst>
            <a:ahLst/>
            <a:cxnLst>
              <a:cxn ang="0">
                <a:pos x="connsiteX0" y="connsiteY0"/>
              </a:cxn>
              <a:cxn ang="0">
                <a:pos x="connsiteX1" y="connsiteY1"/>
              </a:cxn>
              <a:cxn ang="0">
                <a:pos x="connsiteX2" y="connsiteY2"/>
              </a:cxn>
              <a:cxn ang="0">
                <a:pos x="connsiteX3" y="connsiteY3"/>
              </a:cxn>
            </a:cxnLst>
            <a:rect l="l" t="t" r="r" b="b"/>
            <a:pathLst>
              <a:path w="2744634" h="1427507">
                <a:moveTo>
                  <a:pt x="0" y="0"/>
                </a:moveTo>
                <a:lnTo>
                  <a:pt x="2744634" y="0"/>
                </a:lnTo>
                <a:lnTo>
                  <a:pt x="2744634" y="1427507"/>
                </a:lnTo>
                <a:lnTo>
                  <a:pt x="0" y="1427507"/>
                </a:lnTo>
              </a:path>
            </a:pathLst>
          </a:cu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ransform">
            <a:extLst>
              <a:ext uri="{FF2B5EF4-FFF2-40B4-BE49-F238E27FC236}">
                <a16:creationId xmlns:a16="http://schemas.microsoft.com/office/drawing/2014/main" id="{DE4004DE-9AFA-42D6-A8D2-D845C2B4BC60}"/>
              </a:ext>
            </a:extLst>
          </p:cNvPr>
          <p:cNvSpPr txBox="1">
            <a:spLocks/>
          </p:cNvSpPr>
          <p:nvPr/>
        </p:nvSpPr>
        <p:spPr>
          <a:xfrm>
            <a:off x="3239156" y="1396274"/>
            <a:ext cx="8343293" cy="3735486"/>
          </a:xfrm>
          <a:prstGeom prst="rect">
            <a:avLst/>
          </a:prstGeom>
          <a:noFill/>
          <a:ln w="19050" cap="rnd">
            <a:solidFill>
              <a:srgbClr val="023762"/>
            </a:solidFill>
          </a:ln>
          <a:effectLst/>
        </p:spPr>
        <p:txBody>
          <a:bodyPr wrap="square" lIns="182880" tIns="91440" rIns="0" bIns="0" rtlCol="0" anchor="t" anchorCtr="0">
            <a:noAutofit/>
          </a:bodyPr>
          <a:lstStyle>
            <a:defPPr>
              <a:defRPr lang="en-US"/>
            </a:defPPr>
            <a:lvl1pPr marR="0" lvl="0" indent="0" defTabSz="914102" fontAlgn="base">
              <a:lnSpc>
                <a:spcPct val="90000"/>
              </a:lnSpc>
              <a:spcBef>
                <a:spcPts val="2239"/>
              </a:spcBef>
              <a:spcAft>
                <a:spcPct val="0"/>
              </a:spcAft>
              <a:buClrTx/>
              <a:buSzPct val="90000"/>
              <a:buFontTx/>
              <a:buNone/>
              <a:tabLst/>
              <a:defRPr kumimoji="0" sz="1000" b="1" i="0" u="none" strike="noStrike" kern="0" cap="none" spc="0" normalizeH="0" baseline="0">
                <a:ln>
                  <a:noFill/>
                </a:ln>
                <a:solidFill>
                  <a:srgbClr val="000000"/>
                </a:solidFill>
                <a:effectLst/>
                <a:uLnTx/>
                <a:uFillTx/>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Customer Onboarding</a:t>
            </a:r>
          </a:p>
        </p:txBody>
      </p:sp>
      <p:sp>
        <p:nvSpPr>
          <p:cNvPr id="2" name="Title 1">
            <a:extLst>
              <a:ext uri="{FF2B5EF4-FFF2-40B4-BE49-F238E27FC236}">
                <a16:creationId xmlns:a16="http://schemas.microsoft.com/office/drawing/2014/main" id="{17810927-9F33-4463-9FF2-7B169854F6D0}"/>
              </a:ext>
            </a:extLst>
          </p:cNvPr>
          <p:cNvSpPr>
            <a:spLocks noGrp="1"/>
          </p:cNvSpPr>
          <p:nvPr>
            <p:ph type="title"/>
          </p:nvPr>
        </p:nvSpPr>
        <p:spPr/>
        <p:txBody>
          <a:bodyPr/>
          <a:lstStyle/>
          <a:p>
            <a:r>
              <a:rPr lang="en-US"/>
              <a:t>Customer onboarding</a:t>
            </a:r>
          </a:p>
        </p:txBody>
      </p:sp>
      <p:sp>
        <p:nvSpPr>
          <p:cNvPr id="207" name="TextBox 206">
            <a:extLst>
              <a:ext uri="{FF2B5EF4-FFF2-40B4-BE49-F238E27FC236}">
                <a16:creationId xmlns:a16="http://schemas.microsoft.com/office/drawing/2014/main" id="{B2EE7227-4CBC-4388-8E9F-222770B0D513}"/>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Reference architecture</a:t>
            </a:r>
          </a:p>
        </p:txBody>
      </p:sp>
      <p:sp>
        <p:nvSpPr>
          <p:cNvPr id="8" name="TextBox 7">
            <a:extLst>
              <a:ext uri="{FF2B5EF4-FFF2-40B4-BE49-F238E27FC236}">
                <a16:creationId xmlns:a16="http://schemas.microsoft.com/office/drawing/2014/main" id="{E80F8E8E-9549-4129-9A7D-8D4EF4881C64}"/>
              </a:ext>
            </a:extLst>
          </p:cNvPr>
          <p:cNvSpPr txBox="1"/>
          <p:nvPr/>
        </p:nvSpPr>
        <p:spPr>
          <a:xfrm>
            <a:off x="596391" y="4274490"/>
            <a:ext cx="813366"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C2 Customer</a:t>
            </a:r>
          </a:p>
        </p:txBody>
      </p:sp>
      <p:sp>
        <p:nvSpPr>
          <p:cNvPr id="29" name="TextBox 28">
            <a:extLst>
              <a:ext uri="{FF2B5EF4-FFF2-40B4-BE49-F238E27FC236}">
                <a16:creationId xmlns:a16="http://schemas.microsoft.com/office/drawing/2014/main" id="{570B5929-FE1F-4139-8CEB-C8DEB1AC0D0A}"/>
              </a:ext>
            </a:extLst>
          </p:cNvPr>
          <p:cNvSpPr txBox="1"/>
          <p:nvPr/>
        </p:nvSpPr>
        <p:spPr>
          <a:xfrm>
            <a:off x="596391" y="4459875"/>
            <a:ext cx="185470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Note: </a:t>
            </a:r>
            <a:r>
              <a:rPr kumimoji="0" lang="en-IL" sz="800" b="0" i="0" u="none" strike="noStrike" kern="1200" cap="none" spc="0" normalizeH="0" baseline="0" noProof="0">
                <a:ln>
                  <a:noFill/>
                </a:ln>
                <a:solidFill>
                  <a:srgbClr val="000000"/>
                </a:solidFill>
                <a:effectLst/>
                <a:uLnTx/>
                <a:uFillTx/>
                <a:latin typeface="Segoe UI"/>
                <a:ea typeface="+mn-ea"/>
                <a:cs typeface="+mn-cs"/>
              </a:rPr>
              <a:t>Customer onboarding includes an optional sample portal powered by</a:t>
            </a:r>
            <a:r>
              <a:rPr kumimoji="0" lang="en-US" sz="800" b="0" i="0" u="none" strike="noStrike" kern="1200" cap="none" spc="0" normalizeH="0" baseline="0" noProof="0">
                <a:ln>
                  <a:noFill/>
                </a:ln>
                <a:solidFill>
                  <a:srgbClr val="000000"/>
                </a:solidFill>
                <a:effectLst/>
                <a:uLnTx/>
                <a:uFillTx/>
                <a:latin typeface="Segoe UI"/>
                <a:ea typeface="+mn-ea"/>
                <a:cs typeface="+mn-cs"/>
              </a:rPr>
              <a:t> Power Portal to showcase how C2 can interact with the system</a:t>
            </a:r>
          </a:p>
        </p:txBody>
      </p:sp>
      <p:sp>
        <p:nvSpPr>
          <p:cNvPr id="32" name="Rectangle 31">
            <a:extLst>
              <a:ext uri="{FF2B5EF4-FFF2-40B4-BE49-F238E27FC236}">
                <a16:creationId xmlns:a16="http://schemas.microsoft.com/office/drawing/2014/main" id="{7ED03C4D-C703-47A6-9593-EBF73553A738}"/>
              </a:ext>
            </a:extLst>
          </p:cNvPr>
          <p:cNvSpPr/>
          <p:nvPr/>
        </p:nvSpPr>
        <p:spPr bwMode="auto">
          <a:xfrm>
            <a:off x="3221540" y="5308156"/>
            <a:ext cx="8360909" cy="1401146"/>
          </a:xfrm>
          <a:prstGeom prst="rect">
            <a:avLst/>
          </a:prstGeom>
          <a:noFill/>
          <a:ln w="19050">
            <a:solidFill>
              <a:srgbClr val="ADAD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243A5E"/>
                </a:solidFill>
                <a:effectLst/>
                <a:uLnTx/>
                <a:uFillTx/>
                <a:latin typeface="Segoe UI Semibold"/>
                <a:ea typeface="+mn-ea"/>
                <a:cs typeface="Segoe UI" pitchFamily="34" charset="0"/>
              </a:rPr>
              <a:t>Bank Environment</a:t>
            </a:r>
          </a:p>
        </p:txBody>
      </p:sp>
      <p:sp>
        <p:nvSpPr>
          <p:cNvPr id="37" name="Rectangle 36">
            <a:extLst>
              <a:ext uri="{FF2B5EF4-FFF2-40B4-BE49-F238E27FC236}">
                <a16:creationId xmlns:a16="http://schemas.microsoft.com/office/drawing/2014/main" id="{8D9BEE78-A5B7-4B5B-9FFA-23E00159028D}"/>
              </a:ext>
            </a:extLst>
          </p:cNvPr>
          <p:cNvSpPr/>
          <p:nvPr/>
        </p:nvSpPr>
        <p:spPr bwMode="auto">
          <a:xfrm>
            <a:off x="4826601" y="6304049"/>
            <a:ext cx="5791204"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Core Compute</a:t>
            </a:r>
          </a:p>
        </p:txBody>
      </p:sp>
      <p:sp>
        <p:nvSpPr>
          <p:cNvPr id="39" name="Rectangle 38">
            <a:extLst>
              <a:ext uri="{FF2B5EF4-FFF2-40B4-BE49-F238E27FC236}">
                <a16:creationId xmlns:a16="http://schemas.microsoft.com/office/drawing/2014/main" id="{E6BD8786-E1AB-4CCB-B050-592077CC1B39}"/>
              </a:ext>
            </a:extLst>
          </p:cNvPr>
          <p:cNvSpPr/>
          <p:nvPr/>
        </p:nvSpPr>
        <p:spPr bwMode="auto">
          <a:xfrm>
            <a:off x="8060880" y="5399350"/>
            <a:ext cx="25569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de-DE"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 Schema 2 FSI CDM</a:t>
            </a:r>
          </a:p>
        </p:txBody>
      </p:sp>
      <p:cxnSp>
        <p:nvCxnSpPr>
          <p:cNvPr id="40" name="Straight Arrow Connector 39">
            <a:extLst>
              <a:ext uri="{FF2B5EF4-FFF2-40B4-BE49-F238E27FC236}">
                <a16:creationId xmlns:a16="http://schemas.microsoft.com/office/drawing/2014/main" id="{322A728E-1452-4917-9D38-2CAD4314EC79}"/>
              </a:ext>
            </a:extLst>
          </p:cNvPr>
          <p:cNvCxnSpPr>
            <a:cxnSpLocks/>
            <a:endCxn id="39" idx="2"/>
          </p:cNvCxnSpPr>
          <p:nvPr/>
        </p:nvCxnSpPr>
        <p:spPr>
          <a:xfrm flipV="1">
            <a:off x="9339343" y="5738108"/>
            <a:ext cx="0" cy="565941"/>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4F9E5EF-2787-44E3-9D3A-8FBAA268CE95}"/>
              </a:ext>
            </a:extLst>
          </p:cNvPr>
          <p:cNvCxnSpPr>
            <a:cxnSpLocks/>
            <a:stCxn id="39" idx="0"/>
          </p:cNvCxnSpPr>
          <p:nvPr/>
        </p:nvCxnSpPr>
        <p:spPr>
          <a:xfrm flipV="1">
            <a:off x="9339343" y="4971521"/>
            <a:ext cx="0" cy="427829"/>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D15FFBC2-AA8D-4F1E-8990-1D7031F872CD}"/>
              </a:ext>
            </a:extLst>
          </p:cNvPr>
          <p:cNvGrpSpPr/>
          <p:nvPr/>
        </p:nvGrpSpPr>
        <p:grpSpPr>
          <a:xfrm>
            <a:off x="3351658" y="1696780"/>
            <a:ext cx="7995611" cy="3274742"/>
            <a:chOff x="3351658" y="1975516"/>
            <a:chExt cx="7995611" cy="2996005"/>
          </a:xfrm>
        </p:grpSpPr>
        <p:sp>
          <p:nvSpPr>
            <p:cNvPr id="43" name="Rectangle 42">
              <a:extLst>
                <a:ext uri="{FF2B5EF4-FFF2-40B4-BE49-F238E27FC236}">
                  <a16:creationId xmlns:a16="http://schemas.microsoft.com/office/drawing/2014/main" id="{E6D8DBBC-5773-4829-8CE9-A9BFF2DFC5DA}"/>
                </a:ext>
              </a:extLst>
            </p:cNvPr>
            <p:cNvSpPr/>
            <p:nvPr/>
          </p:nvSpPr>
          <p:spPr bwMode="auto">
            <a:xfrm>
              <a:off x="3351658" y="3429000"/>
              <a:ext cx="7995611" cy="1542521"/>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Dataverse</a:t>
              </a:r>
              <a:endParaRPr kumimoji="0" lang="en-US" sz="11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4" name="RetailBankingDM">
              <a:extLst>
                <a:ext uri="{FF2B5EF4-FFF2-40B4-BE49-F238E27FC236}">
                  <a16:creationId xmlns:a16="http://schemas.microsoft.com/office/drawing/2014/main" id="{945F7AAF-D14A-459A-AC64-6197DBFE5876}"/>
                </a:ext>
              </a:extLst>
            </p:cNvPr>
            <p:cNvSpPr txBox="1">
              <a:spLocks/>
            </p:cNvSpPr>
            <p:nvPr/>
          </p:nvSpPr>
          <p:spPr>
            <a:xfrm>
              <a:off x="4214950" y="4293371"/>
              <a:ext cx="6400800"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Financial Services Common DM</a:t>
              </a:r>
            </a:p>
          </p:txBody>
        </p:sp>
        <p:sp>
          <p:nvSpPr>
            <p:cNvPr id="45" name="CDM">
              <a:extLst>
                <a:ext uri="{FF2B5EF4-FFF2-40B4-BE49-F238E27FC236}">
                  <a16:creationId xmlns:a16="http://schemas.microsoft.com/office/drawing/2014/main" id="{280CCEC1-3700-46D1-AD46-FD25F0094677}"/>
                </a:ext>
              </a:extLst>
            </p:cNvPr>
            <p:cNvSpPr txBox="1">
              <a:spLocks/>
            </p:cNvSpPr>
            <p:nvPr/>
          </p:nvSpPr>
          <p:spPr>
            <a:xfrm>
              <a:off x="4214950" y="4620892"/>
              <a:ext cx="6400800"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Common Data Model</a:t>
              </a:r>
            </a:p>
          </p:txBody>
        </p:sp>
        <p:sp>
          <p:nvSpPr>
            <p:cNvPr id="46" name="LoanDM">
              <a:extLst>
                <a:ext uri="{FF2B5EF4-FFF2-40B4-BE49-F238E27FC236}">
                  <a16:creationId xmlns:a16="http://schemas.microsoft.com/office/drawing/2014/main" id="{CA3EE4A9-FE3B-41E4-A3F5-5F90D139C05E}"/>
                </a:ext>
              </a:extLst>
            </p:cNvPr>
            <p:cNvSpPr txBox="1">
              <a:spLocks/>
            </p:cNvSpPr>
            <p:nvPr/>
          </p:nvSpPr>
          <p:spPr>
            <a:xfrm>
              <a:off x="4214950" y="3963462"/>
              <a:ext cx="6400800" cy="294997"/>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Loan onboarding DM</a:t>
              </a:r>
            </a:p>
          </p:txBody>
        </p:sp>
        <p:sp>
          <p:nvSpPr>
            <p:cNvPr id="57" name="LoanDM">
              <a:extLst>
                <a:ext uri="{FF2B5EF4-FFF2-40B4-BE49-F238E27FC236}">
                  <a16:creationId xmlns:a16="http://schemas.microsoft.com/office/drawing/2014/main" id="{A338B953-6DD4-480F-879D-D89D0FCD7E36}"/>
                </a:ext>
              </a:extLst>
            </p:cNvPr>
            <p:cNvSpPr txBox="1">
              <a:spLocks/>
            </p:cNvSpPr>
            <p:nvPr/>
          </p:nvSpPr>
          <p:spPr>
            <a:xfrm>
              <a:off x="4214950" y="3564990"/>
              <a:ext cx="1150571" cy="34939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Loan Application</a:t>
              </a:r>
              <a:b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Plugins</a:t>
              </a:r>
            </a:p>
          </p:txBody>
        </p:sp>
        <p:grpSp>
          <p:nvGrpSpPr>
            <p:cNvPr id="5" name="Group 4">
              <a:extLst>
                <a:ext uri="{FF2B5EF4-FFF2-40B4-BE49-F238E27FC236}">
                  <a16:creationId xmlns:a16="http://schemas.microsoft.com/office/drawing/2014/main" id="{E1A5C960-3E3C-4484-80D7-2E0F818A3DC5}"/>
                </a:ext>
              </a:extLst>
            </p:cNvPr>
            <p:cNvGrpSpPr/>
            <p:nvPr/>
          </p:nvGrpSpPr>
          <p:grpSpPr>
            <a:xfrm>
              <a:off x="5405214" y="3564990"/>
              <a:ext cx="4019774" cy="349398"/>
              <a:chOff x="5405214" y="3564990"/>
              <a:chExt cx="3948138" cy="349398"/>
            </a:xfrm>
          </p:grpSpPr>
          <p:sp>
            <p:nvSpPr>
              <p:cNvPr id="58" name="LoanDM">
                <a:extLst>
                  <a:ext uri="{FF2B5EF4-FFF2-40B4-BE49-F238E27FC236}">
                    <a16:creationId xmlns:a16="http://schemas.microsoft.com/office/drawing/2014/main" id="{EEB095E5-13EA-471D-9268-0499D77C7B40}"/>
                  </a:ext>
                </a:extLst>
              </p:cNvPr>
              <p:cNvSpPr txBox="1">
                <a:spLocks/>
              </p:cNvSpPr>
              <p:nvPr/>
            </p:nvSpPr>
            <p:spPr>
              <a:xfrm>
                <a:off x="5405214" y="3564990"/>
                <a:ext cx="1954223" cy="34939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Loan Application </a:t>
                </a:r>
                <a:b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Business Process</a:t>
                </a:r>
              </a:p>
            </p:txBody>
          </p:sp>
          <p:sp>
            <p:nvSpPr>
              <p:cNvPr id="59" name="LoanDM">
                <a:extLst>
                  <a:ext uri="{FF2B5EF4-FFF2-40B4-BE49-F238E27FC236}">
                    <a16:creationId xmlns:a16="http://schemas.microsoft.com/office/drawing/2014/main" id="{420B0766-5178-40B1-8A9C-4473A855C22D}"/>
                  </a:ext>
                </a:extLst>
              </p:cNvPr>
              <p:cNvSpPr txBox="1">
                <a:spLocks/>
              </p:cNvSpPr>
              <p:nvPr/>
            </p:nvSpPr>
            <p:spPr>
              <a:xfrm>
                <a:off x="7399129" y="3564990"/>
                <a:ext cx="1954223" cy="34939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Loan Application Management Logic</a:t>
                </a:r>
              </a:p>
            </p:txBody>
          </p:sp>
        </p:grpSp>
        <p:sp>
          <p:nvSpPr>
            <p:cNvPr id="60" name="LoanDM">
              <a:extLst>
                <a:ext uri="{FF2B5EF4-FFF2-40B4-BE49-F238E27FC236}">
                  <a16:creationId xmlns:a16="http://schemas.microsoft.com/office/drawing/2014/main" id="{AF342335-5C60-434D-B883-85D0FCAB0E64}"/>
                </a:ext>
              </a:extLst>
            </p:cNvPr>
            <p:cNvSpPr txBox="1">
              <a:spLocks/>
            </p:cNvSpPr>
            <p:nvPr/>
          </p:nvSpPr>
          <p:spPr>
            <a:xfrm>
              <a:off x="9465179" y="3564990"/>
              <a:ext cx="1150571" cy="34939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Document Rule </a:t>
              </a:r>
              <a:b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Engine</a:t>
              </a:r>
            </a:p>
          </p:txBody>
        </p:sp>
        <p:sp>
          <p:nvSpPr>
            <p:cNvPr id="41" name="Rectangle 40">
              <a:extLst>
                <a:ext uri="{FF2B5EF4-FFF2-40B4-BE49-F238E27FC236}">
                  <a16:creationId xmlns:a16="http://schemas.microsoft.com/office/drawing/2014/main" id="{F990EFAF-57DC-412F-A269-964ED21433D1}"/>
                </a:ext>
              </a:extLst>
            </p:cNvPr>
            <p:cNvSpPr/>
            <p:nvPr/>
          </p:nvSpPr>
          <p:spPr bwMode="auto">
            <a:xfrm>
              <a:off x="6226629" y="1975516"/>
              <a:ext cx="5120640" cy="135659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Power Apps</a:t>
              </a:r>
            </a:p>
          </p:txBody>
        </p:sp>
        <p:sp>
          <p:nvSpPr>
            <p:cNvPr id="42" name="Transform">
              <a:extLst>
                <a:ext uri="{FF2B5EF4-FFF2-40B4-BE49-F238E27FC236}">
                  <a16:creationId xmlns:a16="http://schemas.microsoft.com/office/drawing/2014/main" id="{2233E902-FCFD-4687-9283-411A85FFA1FF}"/>
                </a:ext>
              </a:extLst>
            </p:cNvPr>
            <p:cNvSpPr txBox="1">
              <a:spLocks/>
            </p:cNvSpPr>
            <p:nvPr/>
          </p:nvSpPr>
          <p:spPr>
            <a:xfrm>
              <a:off x="7359437" y="2457913"/>
              <a:ext cx="3422863" cy="813161"/>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1" i="0" u="none" strike="noStrike" kern="0" cap="none" spc="0" normalizeH="0" baseline="0" noProof="0">
                  <a:ln>
                    <a:noFill/>
                  </a:ln>
                  <a:solidFill>
                    <a:srgbClr val="FFFFFF"/>
                  </a:solidFill>
                  <a:effectLst/>
                  <a:uLnTx/>
                  <a:uFillTx/>
                  <a:latin typeface="Segoe UI Semibold"/>
                  <a:ea typeface="+mn-ea"/>
                  <a:cs typeface="Segoe UI"/>
                </a:rPr>
                <a:t>Customer Onboarding Controls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Application snapshot</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Loan parties' details verification</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strength snapshot / assets &amp; liabilities view</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Loan application document management</a:t>
              </a:r>
            </a:p>
          </p:txBody>
        </p:sp>
        <p:sp>
          <p:nvSpPr>
            <p:cNvPr id="47" name="Transform">
              <a:extLst>
                <a:ext uri="{FF2B5EF4-FFF2-40B4-BE49-F238E27FC236}">
                  <a16:creationId xmlns:a16="http://schemas.microsoft.com/office/drawing/2014/main" id="{BD49C92E-3A14-4ED7-8200-5FC40079B171}"/>
                </a:ext>
              </a:extLst>
            </p:cNvPr>
            <p:cNvSpPr txBox="1">
              <a:spLocks/>
            </p:cNvSpPr>
            <p:nvPr/>
          </p:nvSpPr>
          <p:spPr>
            <a:xfrm>
              <a:off x="3351658" y="1975516"/>
              <a:ext cx="2777646" cy="1356590"/>
            </a:xfrm>
            <a:prstGeom prst="rect">
              <a:avLst/>
            </a:prstGeom>
            <a:solidFill>
              <a:srgbClr val="023762"/>
            </a:solidFill>
            <a:ln w="25400" cap="rnd">
              <a:noFill/>
            </a:ln>
            <a:effectLst>
              <a:outerShdw blurRad="203200" dist="76200" dir="5400000" algn="tr" rotWithShape="0">
                <a:prstClr val="black">
                  <a:alpha val="28000"/>
                </a:prstClr>
              </a:outerShdw>
            </a:effectLst>
          </p:spPr>
          <p:txBody>
            <a:bodyPr wrap="square" lIns="9144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90000"/>
                </a:lnSpc>
                <a:spcBef>
                  <a:spcPts val="2239"/>
                </a:spcBef>
                <a:spcAft>
                  <a:spcPct val="0"/>
                </a:spcAft>
                <a:buClrTx/>
                <a:buSzPct val="90000"/>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Power </a:t>
              </a:r>
              <a:br>
                <a:rPr kumimoji="0" lang="en-US" sz="11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1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Automate</a:t>
              </a:r>
            </a:p>
          </p:txBody>
        </p:sp>
        <p:sp>
          <p:nvSpPr>
            <p:cNvPr id="48" name="Transform">
              <a:extLst>
                <a:ext uri="{FF2B5EF4-FFF2-40B4-BE49-F238E27FC236}">
                  <a16:creationId xmlns:a16="http://schemas.microsoft.com/office/drawing/2014/main" id="{DE401D76-6D02-4409-AC76-83A0EE46394F}"/>
                </a:ext>
              </a:extLst>
            </p:cNvPr>
            <p:cNvSpPr txBox="1">
              <a:spLocks/>
            </p:cNvSpPr>
            <p:nvPr/>
          </p:nvSpPr>
          <p:spPr>
            <a:xfrm>
              <a:off x="4461386" y="2200067"/>
              <a:ext cx="1594941" cy="289775"/>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1"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Auto Archiving</a:t>
              </a:r>
            </a:p>
          </p:txBody>
        </p:sp>
        <p:sp>
          <p:nvSpPr>
            <p:cNvPr id="56" name="Transform">
              <a:extLst>
                <a:ext uri="{FF2B5EF4-FFF2-40B4-BE49-F238E27FC236}">
                  <a16:creationId xmlns:a16="http://schemas.microsoft.com/office/drawing/2014/main" id="{BA880A04-2D6C-4590-9220-D4CD301AF35A}"/>
                </a:ext>
              </a:extLst>
            </p:cNvPr>
            <p:cNvSpPr txBox="1">
              <a:spLocks/>
            </p:cNvSpPr>
            <p:nvPr/>
          </p:nvSpPr>
          <p:spPr>
            <a:xfrm>
              <a:off x="7359437" y="2033645"/>
              <a:ext cx="3422863" cy="340294"/>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1" i="0" u="none" strike="noStrike" kern="0" cap="none" spc="0" normalizeH="0" baseline="0" noProof="0">
                  <a:ln>
                    <a:noFill/>
                  </a:ln>
                  <a:solidFill>
                    <a:srgbClr val="FFFFFF"/>
                  </a:solidFill>
                  <a:effectLst/>
                  <a:uLnTx/>
                  <a:uFillTx/>
                  <a:latin typeface="Segoe UI Semibold"/>
                  <a:ea typeface="+mn-ea"/>
                  <a:cs typeface="Segoe UI"/>
                </a:rPr>
                <a:t>Loan Tracker Application</a:t>
              </a:r>
            </a:p>
          </p:txBody>
        </p:sp>
      </p:grpSp>
      <p:sp>
        <p:nvSpPr>
          <p:cNvPr id="64" name="Rectangle 63">
            <a:extLst>
              <a:ext uri="{FF2B5EF4-FFF2-40B4-BE49-F238E27FC236}">
                <a16:creationId xmlns:a16="http://schemas.microsoft.com/office/drawing/2014/main" id="{0E219D1A-1DFC-4EA4-AB8F-832FFC8E9D3D}"/>
              </a:ext>
            </a:extLst>
          </p:cNvPr>
          <p:cNvSpPr/>
          <p:nvPr/>
        </p:nvSpPr>
        <p:spPr bwMode="auto">
          <a:xfrm>
            <a:off x="596392" y="1600931"/>
            <a:ext cx="640080"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Key</a:t>
            </a:r>
          </a:p>
        </p:txBody>
      </p:sp>
      <p:sp>
        <p:nvSpPr>
          <p:cNvPr id="65" name="Rectangle 64">
            <a:extLst>
              <a:ext uri="{FF2B5EF4-FFF2-40B4-BE49-F238E27FC236}">
                <a16:creationId xmlns:a16="http://schemas.microsoft.com/office/drawing/2014/main" id="{A2F55B32-EC89-4C3B-8A47-C81087A0D5E2}"/>
              </a:ext>
            </a:extLst>
          </p:cNvPr>
          <p:cNvSpPr/>
          <p:nvPr/>
        </p:nvSpPr>
        <p:spPr bwMode="auto">
          <a:xfrm>
            <a:off x="596391" y="2031818"/>
            <a:ext cx="2072043" cy="353943"/>
          </a:xfrm>
          <a:prstGeom prst="rect">
            <a:avLst/>
          </a:prstGeom>
          <a:solidFill>
            <a:srgbClr val="0237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products</a:t>
            </a:r>
          </a:p>
        </p:txBody>
      </p:sp>
      <p:sp>
        <p:nvSpPr>
          <p:cNvPr id="66" name="Rectangle 65">
            <a:extLst>
              <a:ext uri="{FF2B5EF4-FFF2-40B4-BE49-F238E27FC236}">
                <a16:creationId xmlns:a16="http://schemas.microsoft.com/office/drawing/2014/main" id="{18FA6BB8-36AE-43B2-9B26-6CEB86AC99FB}"/>
              </a:ext>
            </a:extLst>
          </p:cNvPr>
          <p:cNvSpPr/>
          <p:nvPr/>
        </p:nvSpPr>
        <p:spPr bwMode="auto">
          <a:xfrm>
            <a:off x="596391" y="2569547"/>
            <a:ext cx="2072043" cy="353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Capability components</a:t>
            </a:r>
          </a:p>
        </p:txBody>
      </p:sp>
      <p:sp>
        <p:nvSpPr>
          <p:cNvPr id="67" name="Rectangle 66">
            <a:extLst>
              <a:ext uri="{FF2B5EF4-FFF2-40B4-BE49-F238E27FC236}">
                <a16:creationId xmlns:a16="http://schemas.microsoft.com/office/drawing/2014/main" id="{260F9419-879E-4863-9722-58C4E670F9F5}"/>
              </a:ext>
            </a:extLst>
          </p:cNvPr>
          <p:cNvSpPr/>
          <p:nvPr/>
        </p:nvSpPr>
        <p:spPr bwMode="auto">
          <a:xfrm>
            <a:off x="596391" y="3107277"/>
            <a:ext cx="2072043" cy="35394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Bank environment</a:t>
            </a:r>
          </a:p>
        </p:txBody>
      </p:sp>
      <p:cxnSp>
        <p:nvCxnSpPr>
          <p:cNvPr id="21" name="Straight Arrow Connector 20">
            <a:extLst>
              <a:ext uri="{FF2B5EF4-FFF2-40B4-BE49-F238E27FC236}">
                <a16:creationId xmlns:a16="http://schemas.microsoft.com/office/drawing/2014/main" id="{83963529-B278-4170-B268-FBCDBC0F8336}"/>
              </a:ext>
            </a:extLst>
          </p:cNvPr>
          <p:cNvCxnSpPr>
            <a:cxnSpLocks/>
          </p:cNvCxnSpPr>
          <p:nvPr/>
        </p:nvCxnSpPr>
        <p:spPr>
          <a:xfrm>
            <a:off x="2695575" y="3946925"/>
            <a:ext cx="1519375" cy="0"/>
          </a:xfrm>
          <a:prstGeom prst="straightConnector1">
            <a:avLst/>
          </a:prstGeom>
          <a:ln w="19050">
            <a:solidFill>
              <a:schemeClr val="bg1">
                <a:lumMod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E339EDD2-A50C-4032-98AE-1EEC344D33DE}"/>
              </a:ext>
            </a:extLst>
          </p:cNvPr>
          <p:cNvGrpSpPr>
            <a:grpSpLocks noChangeAspect="1"/>
          </p:cNvGrpSpPr>
          <p:nvPr/>
        </p:nvGrpSpPr>
        <p:grpSpPr>
          <a:xfrm>
            <a:off x="596391" y="3823548"/>
            <a:ext cx="386502" cy="386502"/>
            <a:chOff x="588263" y="3863463"/>
            <a:chExt cx="831086" cy="831086"/>
          </a:xfrm>
        </p:grpSpPr>
        <p:grpSp>
          <p:nvGrpSpPr>
            <p:cNvPr id="72" name="Group 71">
              <a:extLst>
                <a:ext uri="{FF2B5EF4-FFF2-40B4-BE49-F238E27FC236}">
                  <a16:creationId xmlns:a16="http://schemas.microsoft.com/office/drawing/2014/main" id="{6428056D-B4FB-411A-8C83-45DE245EF6F4}"/>
                </a:ext>
              </a:extLst>
            </p:cNvPr>
            <p:cNvGrpSpPr>
              <a:grpSpLocks/>
            </p:cNvGrpSpPr>
            <p:nvPr/>
          </p:nvGrpSpPr>
          <p:grpSpPr>
            <a:xfrm>
              <a:off x="588263" y="3863463"/>
              <a:ext cx="831086" cy="831086"/>
              <a:chOff x="2677356" y="489672"/>
              <a:chExt cx="832104" cy="832104"/>
            </a:xfrm>
          </p:grpSpPr>
          <p:sp>
            <p:nvSpPr>
              <p:cNvPr id="79" name="Oval 78">
                <a:extLst>
                  <a:ext uri="{FF2B5EF4-FFF2-40B4-BE49-F238E27FC236}">
                    <a16:creationId xmlns:a16="http://schemas.microsoft.com/office/drawing/2014/main" id="{94E250FE-CFCA-4711-A3FE-8E4E4A15B8AD}"/>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0" name="Oval 79">
                <a:extLst>
                  <a:ext uri="{FF2B5EF4-FFF2-40B4-BE49-F238E27FC236}">
                    <a16:creationId xmlns:a16="http://schemas.microsoft.com/office/drawing/2014/main" id="{D8FD831F-9F94-48EE-BA3E-34BF9E7627EE}"/>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73" name="Group 72">
              <a:extLst>
                <a:ext uri="{FF2B5EF4-FFF2-40B4-BE49-F238E27FC236}">
                  <a16:creationId xmlns:a16="http://schemas.microsoft.com/office/drawing/2014/main" id="{58A30CE2-EED7-46BB-8E95-13DBFAE3C65F}"/>
                </a:ext>
              </a:extLst>
            </p:cNvPr>
            <p:cNvGrpSpPr/>
            <p:nvPr/>
          </p:nvGrpSpPr>
          <p:grpSpPr>
            <a:xfrm>
              <a:off x="769362" y="4074025"/>
              <a:ext cx="468888" cy="409962"/>
              <a:chOff x="1131118" y="2412665"/>
              <a:chExt cx="343326" cy="300180"/>
            </a:xfrm>
          </p:grpSpPr>
          <p:grpSp>
            <p:nvGrpSpPr>
              <p:cNvPr id="74" name="Group 73">
                <a:extLst>
                  <a:ext uri="{FF2B5EF4-FFF2-40B4-BE49-F238E27FC236}">
                    <a16:creationId xmlns:a16="http://schemas.microsoft.com/office/drawing/2014/main" id="{1D958F5D-C721-46DE-9D3B-E4DBF6055D08}"/>
                  </a:ext>
                </a:extLst>
              </p:cNvPr>
              <p:cNvGrpSpPr/>
              <p:nvPr/>
            </p:nvGrpSpPr>
            <p:grpSpPr>
              <a:xfrm>
                <a:off x="1251506" y="2412665"/>
                <a:ext cx="222938" cy="269794"/>
                <a:chOff x="1685534" y="2208386"/>
                <a:chExt cx="222938" cy="269794"/>
              </a:xfrm>
            </p:grpSpPr>
            <p:sp>
              <p:nvSpPr>
                <p:cNvPr id="77" name="Freeform: Shape 76">
                  <a:extLst>
                    <a:ext uri="{FF2B5EF4-FFF2-40B4-BE49-F238E27FC236}">
                      <a16:creationId xmlns:a16="http://schemas.microsoft.com/office/drawing/2014/main" id="{A881AECC-C566-4CC3-AECC-A724E5CEDA74}"/>
                    </a:ext>
                  </a:extLst>
                </p:cNvPr>
                <p:cNvSpPr/>
                <p:nvPr/>
              </p:nvSpPr>
              <p:spPr>
                <a:xfrm>
                  <a:off x="1736370" y="2208386"/>
                  <a:ext cx="121162" cy="121162"/>
                </a:xfrm>
                <a:custGeom>
                  <a:avLst/>
                  <a:gdLst>
                    <a:gd name="connsiteX0" fmla="*/ 128703 w 126834"/>
                    <a:gd name="connsiteY0" fmla="*/ 65352 h 126834"/>
                    <a:gd name="connsiteX1" fmla="*/ 65352 w 126834"/>
                    <a:gd name="connsiteY1" fmla="*/ 128703 h 126834"/>
                    <a:gd name="connsiteX2" fmla="*/ 2001 w 126834"/>
                    <a:gd name="connsiteY2" fmla="*/ 65352 h 126834"/>
                    <a:gd name="connsiteX3" fmla="*/ 65352 w 126834"/>
                    <a:gd name="connsiteY3" fmla="*/ 2001 h 126834"/>
                    <a:gd name="connsiteX4" fmla="*/ 128703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8703" y="65352"/>
                      </a:moveTo>
                      <a:cubicBezTo>
                        <a:pt x="128703" y="100321"/>
                        <a:pt x="100321" y="128703"/>
                        <a:pt x="65352" y="128703"/>
                      </a:cubicBezTo>
                      <a:cubicBezTo>
                        <a:pt x="30382" y="128703"/>
                        <a:pt x="2001" y="100321"/>
                        <a:pt x="2001" y="65352"/>
                      </a:cubicBezTo>
                      <a:cubicBezTo>
                        <a:pt x="2001" y="30382"/>
                        <a:pt x="30382" y="2001"/>
                        <a:pt x="65352" y="2001"/>
                      </a:cubicBezTo>
                      <a:cubicBezTo>
                        <a:pt x="100321" y="2001"/>
                        <a:pt x="128703" y="30382"/>
                        <a:pt x="128703" y="65352"/>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4B0F7F3-5AE0-4629-B0CC-08E7731C84A8}"/>
                    </a:ext>
                  </a:extLst>
                </p:cNvPr>
                <p:cNvSpPr/>
                <p:nvPr/>
              </p:nvSpPr>
              <p:spPr>
                <a:xfrm>
                  <a:off x="1685534" y="2352172"/>
                  <a:ext cx="222938" cy="126008"/>
                </a:xfrm>
                <a:custGeom>
                  <a:avLst/>
                  <a:gdLst>
                    <a:gd name="connsiteX0" fmla="*/ 118060 w 233374"/>
                    <a:gd name="connsiteY0" fmla="*/ 2001 h 131907"/>
                    <a:gd name="connsiteX1" fmla="*/ 234119 w 233374"/>
                    <a:gd name="connsiteY1" fmla="*/ 118059 h 131907"/>
                    <a:gd name="connsiteX2" fmla="*/ 234119 w 233374"/>
                    <a:gd name="connsiteY2" fmla="*/ 132757 h 131907"/>
                    <a:gd name="connsiteX3" fmla="*/ 2001 w 233374"/>
                    <a:gd name="connsiteY3" fmla="*/ 132757 h 131907"/>
                    <a:gd name="connsiteX4" fmla="*/ 2001 w 233374"/>
                    <a:gd name="connsiteY4" fmla="*/ 118059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8" y="2001"/>
                        <a:pt x="234119" y="53695"/>
                        <a:pt x="234119" y="118059"/>
                      </a:cubicBezTo>
                      <a:lnTo>
                        <a:pt x="234119" y="132757"/>
                      </a:lnTo>
                      <a:lnTo>
                        <a:pt x="2001" y="132757"/>
                      </a:lnTo>
                      <a:lnTo>
                        <a:pt x="2001" y="118059"/>
                      </a:lnTo>
                      <a:cubicBezTo>
                        <a:pt x="2001" y="53695"/>
                        <a:pt x="54202" y="2001"/>
                        <a:pt x="118060" y="2001"/>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5" name="Freeform: Shape 74">
                <a:extLst>
                  <a:ext uri="{FF2B5EF4-FFF2-40B4-BE49-F238E27FC236}">
                    <a16:creationId xmlns:a16="http://schemas.microsoft.com/office/drawing/2014/main" id="{6D2AE764-FDEB-4073-B876-7114D871D011}"/>
                  </a:ext>
                </a:extLst>
              </p:cNvPr>
              <p:cNvSpPr/>
              <p:nvPr/>
            </p:nvSpPr>
            <p:spPr>
              <a:xfrm>
                <a:off x="1181466" y="2443053"/>
                <a:ext cx="121162" cy="121162"/>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6094466A-B682-4E9A-BB0A-52A2198D2454}"/>
                  </a:ext>
                </a:extLst>
              </p:cNvPr>
              <p:cNvSpPr/>
              <p:nvPr/>
            </p:nvSpPr>
            <p:spPr>
              <a:xfrm>
                <a:off x="1131118" y="2586837"/>
                <a:ext cx="222938" cy="126008"/>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2C53583F-579F-409A-A3F2-0F8D0960205A}"/>
              </a:ext>
            </a:extLst>
          </p:cNvPr>
          <p:cNvGrpSpPr/>
          <p:nvPr/>
        </p:nvGrpSpPr>
        <p:grpSpPr>
          <a:xfrm>
            <a:off x="1055328" y="3823548"/>
            <a:ext cx="386502" cy="386502"/>
            <a:chOff x="1479479" y="3823548"/>
            <a:chExt cx="386502" cy="386502"/>
          </a:xfrm>
        </p:grpSpPr>
        <p:grpSp>
          <p:nvGrpSpPr>
            <p:cNvPr id="90" name="Group 89">
              <a:extLst>
                <a:ext uri="{FF2B5EF4-FFF2-40B4-BE49-F238E27FC236}">
                  <a16:creationId xmlns:a16="http://schemas.microsoft.com/office/drawing/2014/main" id="{03B1D8C4-167E-4113-A975-852D4BBA9369}"/>
                </a:ext>
              </a:extLst>
            </p:cNvPr>
            <p:cNvGrpSpPr>
              <a:grpSpLocks/>
            </p:cNvGrpSpPr>
            <p:nvPr/>
          </p:nvGrpSpPr>
          <p:grpSpPr>
            <a:xfrm>
              <a:off x="1479479" y="3823548"/>
              <a:ext cx="386502" cy="386502"/>
              <a:chOff x="2677356" y="489672"/>
              <a:chExt cx="832104" cy="832104"/>
            </a:xfrm>
          </p:grpSpPr>
          <p:sp>
            <p:nvSpPr>
              <p:cNvPr id="97" name="Oval 96">
                <a:extLst>
                  <a:ext uri="{FF2B5EF4-FFF2-40B4-BE49-F238E27FC236}">
                    <a16:creationId xmlns:a16="http://schemas.microsoft.com/office/drawing/2014/main" id="{D89E60C6-C6AA-4499-8093-1A08DED42643}"/>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8" name="Oval 97">
                <a:extLst>
                  <a:ext uri="{FF2B5EF4-FFF2-40B4-BE49-F238E27FC236}">
                    <a16:creationId xmlns:a16="http://schemas.microsoft.com/office/drawing/2014/main" id="{BBC20760-8286-4C37-993B-9F73E56C3615}"/>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9" name="Group 18">
              <a:extLst>
                <a:ext uri="{FF2B5EF4-FFF2-40B4-BE49-F238E27FC236}">
                  <a16:creationId xmlns:a16="http://schemas.microsoft.com/office/drawing/2014/main" id="{EBBEEA4F-1D8B-478C-AD63-570C40095CE2}"/>
                </a:ext>
              </a:extLst>
            </p:cNvPr>
            <p:cNvGrpSpPr/>
            <p:nvPr/>
          </p:nvGrpSpPr>
          <p:grpSpPr>
            <a:xfrm>
              <a:off x="1613002" y="3905199"/>
              <a:ext cx="119456" cy="223201"/>
              <a:chOff x="-545080" y="2579072"/>
              <a:chExt cx="278971" cy="521250"/>
            </a:xfrm>
          </p:grpSpPr>
          <p:sp>
            <p:nvSpPr>
              <p:cNvPr id="18" name="Rectangle 17">
                <a:extLst>
                  <a:ext uri="{FF2B5EF4-FFF2-40B4-BE49-F238E27FC236}">
                    <a16:creationId xmlns:a16="http://schemas.microsoft.com/office/drawing/2014/main" id="{9DDF4D0E-E915-40AF-B91A-C528EE2D9E6A}"/>
                  </a:ext>
                </a:extLst>
              </p:cNvPr>
              <p:cNvSpPr/>
              <p:nvPr/>
            </p:nvSpPr>
            <p:spPr bwMode="auto">
              <a:xfrm>
                <a:off x="-459580" y="2593219"/>
                <a:ext cx="104899" cy="38060"/>
              </a:xfrm>
              <a:prstGeom prst="rect">
                <a:avLst/>
              </a:prstGeom>
              <a:solidFill>
                <a:srgbClr val="50E6FF"/>
              </a:solidFill>
              <a:ln w="6350" cap="flat">
                <a:solidFill>
                  <a:srgbClr val="50E6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sp>
            <p:nvSpPr>
              <p:cNvPr id="85" name="Graphic 113" descr="Smart Phone">
                <a:extLst>
                  <a:ext uri="{FF2B5EF4-FFF2-40B4-BE49-F238E27FC236}">
                    <a16:creationId xmlns:a16="http://schemas.microsoft.com/office/drawing/2014/main" id="{A021CAEE-BE69-46AB-998D-E3F6149E62ED}"/>
                  </a:ext>
                </a:extLst>
              </p:cNvPr>
              <p:cNvSpPr/>
              <p:nvPr/>
            </p:nvSpPr>
            <p:spPr>
              <a:xfrm>
                <a:off x="-545080" y="2579072"/>
                <a:ext cx="278971" cy="521250"/>
              </a:xfrm>
              <a:custGeom>
                <a:avLst/>
                <a:gdLst>
                  <a:gd name="connsiteX0" fmla="*/ 330609 w 377839"/>
                  <a:gd name="connsiteY0" fmla="*/ 609712 h 705982"/>
                  <a:gd name="connsiteX1" fmla="*/ 47230 w 377839"/>
                  <a:gd name="connsiteY1" fmla="*/ 609712 h 705982"/>
                  <a:gd name="connsiteX2" fmla="*/ 47230 w 377839"/>
                  <a:gd name="connsiteY2" fmla="*/ 96270 h 705982"/>
                  <a:gd name="connsiteX3" fmla="*/ 330609 w 377839"/>
                  <a:gd name="connsiteY3" fmla="*/ 96270 h 705982"/>
                  <a:gd name="connsiteX4" fmla="*/ 330609 w 377839"/>
                  <a:gd name="connsiteY4" fmla="*/ 609712 h 705982"/>
                  <a:gd name="connsiteX5" fmla="*/ 157433 w 377839"/>
                  <a:gd name="connsiteY5" fmla="*/ 32090 h 705982"/>
                  <a:gd name="connsiteX6" fmla="*/ 220406 w 377839"/>
                  <a:gd name="connsiteY6" fmla="*/ 32090 h 705982"/>
                  <a:gd name="connsiteX7" fmla="*/ 236149 w 377839"/>
                  <a:gd name="connsiteY7" fmla="*/ 48135 h 705982"/>
                  <a:gd name="connsiteX8" fmla="*/ 220406 w 377839"/>
                  <a:gd name="connsiteY8" fmla="*/ 64180 h 705982"/>
                  <a:gd name="connsiteX9" fmla="*/ 157433 w 377839"/>
                  <a:gd name="connsiteY9" fmla="*/ 64180 h 705982"/>
                  <a:gd name="connsiteX10" fmla="*/ 141690 w 377839"/>
                  <a:gd name="connsiteY10" fmla="*/ 48135 h 705982"/>
                  <a:gd name="connsiteX11" fmla="*/ 157433 w 377839"/>
                  <a:gd name="connsiteY11" fmla="*/ 32090 h 705982"/>
                  <a:gd name="connsiteX12" fmla="*/ 362096 w 377839"/>
                  <a:gd name="connsiteY12" fmla="*/ 0 h 705982"/>
                  <a:gd name="connsiteX13" fmla="*/ 15743 w 377839"/>
                  <a:gd name="connsiteY13" fmla="*/ 0 h 705982"/>
                  <a:gd name="connsiteX14" fmla="*/ 0 w 377839"/>
                  <a:gd name="connsiteY14" fmla="*/ 16045 h 705982"/>
                  <a:gd name="connsiteX15" fmla="*/ 0 w 377839"/>
                  <a:gd name="connsiteY15" fmla="*/ 689938 h 705982"/>
                  <a:gd name="connsiteX16" fmla="*/ 15743 w 377839"/>
                  <a:gd name="connsiteY16" fmla="*/ 705983 h 705982"/>
                  <a:gd name="connsiteX17" fmla="*/ 362096 w 377839"/>
                  <a:gd name="connsiteY17" fmla="*/ 705983 h 705982"/>
                  <a:gd name="connsiteX18" fmla="*/ 377839 w 377839"/>
                  <a:gd name="connsiteY18" fmla="*/ 689938 h 705982"/>
                  <a:gd name="connsiteX19" fmla="*/ 377839 w 377839"/>
                  <a:gd name="connsiteY19" fmla="*/ 16045 h 705982"/>
                  <a:gd name="connsiteX20" fmla="*/ 362096 w 377839"/>
                  <a:gd name="connsiteY20" fmla="*/ 0 h 70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839" h="705982">
                    <a:moveTo>
                      <a:pt x="330609" y="609712"/>
                    </a:moveTo>
                    <a:lnTo>
                      <a:pt x="47230" y="609712"/>
                    </a:lnTo>
                    <a:lnTo>
                      <a:pt x="47230" y="96270"/>
                    </a:lnTo>
                    <a:lnTo>
                      <a:pt x="330609" y="96270"/>
                    </a:lnTo>
                    <a:lnTo>
                      <a:pt x="330609" y="609712"/>
                    </a:lnTo>
                    <a:close/>
                    <a:moveTo>
                      <a:pt x="157433" y="32090"/>
                    </a:moveTo>
                    <a:lnTo>
                      <a:pt x="220406" y="32090"/>
                    </a:lnTo>
                    <a:cubicBezTo>
                      <a:pt x="229065" y="32090"/>
                      <a:pt x="236149" y="39310"/>
                      <a:pt x="236149" y="48135"/>
                    </a:cubicBezTo>
                    <a:cubicBezTo>
                      <a:pt x="236149" y="56960"/>
                      <a:pt x="229065" y="64180"/>
                      <a:pt x="220406" y="64180"/>
                    </a:cubicBezTo>
                    <a:lnTo>
                      <a:pt x="157433" y="64180"/>
                    </a:lnTo>
                    <a:cubicBezTo>
                      <a:pt x="148774" y="64180"/>
                      <a:pt x="141690" y="56960"/>
                      <a:pt x="141690" y="48135"/>
                    </a:cubicBezTo>
                    <a:cubicBezTo>
                      <a:pt x="141690" y="39310"/>
                      <a:pt x="148774" y="32090"/>
                      <a:pt x="157433" y="32090"/>
                    </a:cubicBezTo>
                    <a:close/>
                    <a:moveTo>
                      <a:pt x="362096" y="0"/>
                    </a:moveTo>
                    <a:lnTo>
                      <a:pt x="15743" y="0"/>
                    </a:lnTo>
                    <a:cubicBezTo>
                      <a:pt x="7084" y="0"/>
                      <a:pt x="0" y="7220"/>
                      <a:pt x="0" y="16045"/>
                    </a:cubicBezTo>
                    <a:lnTo>
                      <a:pt x="0" y="689938"/>
                    </a:lnTo>
                    <a:cubicBezTo>
                      <a:pt x="0" y="698762"/>
                      <a:pt x="7084" y="705983"/>
                      <a:pt x="15743" y="705983"/>
                    </a:cubicBezTo>
                    <a:lnTo>
                      <a:pt x="362096" y="705983"/>
                    </a:lnTo>
                    <a:cubicBezTo>
                      <a:pt x="370755" y="705983"/>
                      <a:pt x="377839" y="698762"/>
                      <a:pt x="377839" y="689938"/>
                    </a:cubicBezTo>
                    <a:lnTo>
                      <a:pt x="377839" y="16045"/>
                    </a:lnTo>
                    <a:cubicBezTo>
                      <a:pt x="377839" y="7220"/>
                      <a:pt x="370755" y="0"/>
                      <a:pt x="362096" y="0"/>
                    </a:cubicBezTo>
                    <a:close/>
                  </a:path>
                </a:pathLst>
              </a:custGeom>
              <a:solidFill>
                <a:schemeClr val="accent1"/>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6" name="Rectangle 35">
            <a:extLst>
              <a:ext uri="{FF2B5EF4-FFF2-40B4-BE49-F238E27FC236}">
                <a16:creationId xmlns:a16="http://schemas.microsoft.com/office/drawing/2014/main" id="{181E1184-B6EA-47D3-AD5E-8B95C888E93A}"/>
              </a:ext>
            </a:extLst>
          </p:cNvPr>
          <p:cNvSpPr/>
          <p:nvPr/>
        </p:nvSpPr>
        <p:spPr bwMode="auto">
          <a:xfrm>
            <a:off x="8059182" y="5981596"/>
            <a:ext cx="2560320" cy="190604"/>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spTree>
    <p:extLst>
      <p:ext uri="{BB962C8B-B14F-4D97-AF65-F5344CB8AC3E}">
        <p14:creationId xmlns:p14="http://schemas.microsoft.com/office/powerpoint/2010/main" val="33953392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4" name="TextBox 223">
            <a:extLst>
              <a:ext uri="{FF2B5EF4-FFF2-40B4-BE49-F238E27FC236}">
                <a16:creationId xmlns:a16="http://schemas.microsoft.com/office/drawing/2014/main" id="{AD9E6B10-2DD2-4DF6-BF14-FBD6130951B1}"/>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78D4"/>
                </a:solidFill>
                <a:effectLst/>
                <a:uLnTx/>
                <a:uFillTx/>
                <a:latin typeface="Segoe UI"/>
                <a:ea typeface="+mn-ea"/>
                <a:cs typeface="+mn-cs"/>
              </a:rPr>
              <a:t>Reference architecture</a:t>
            </a:r>
          </a:p>
        </p:txBody>
      </p:sp>
      <p:grpSp>
        <p:nvGrpSpPr>
          <p:cNvPr id="72" name="Group 71">
            <a:extLst>
              <a:ext uri="{FF2B5EF4-FFF2-40B4-BE49-F238E27FC236}">
                <a16:creationId xmlns:a16="http://schemas.microsoft.com/office/drawing/2014/main" id="{07CF7500-3D24-484D-A2AD-2887F129F07D}"/>
              </a:ext>
            </a:extLst>
          </p:cNvPr>
          <p:cNvGrpSpPr/>
          <p:nvPr/>
        </p:nvGrpSpPr>
        <p:grpSpPr>
          <a:xfrm>
            <a:off x="485253" y="2095408"/>
            <a:ext cx="5610748" cy="3422876"/>
            <a:chOff x="5688609" y="2214165"/>
            <a:chExt cx="6321787" cy="3856650"/>
          </a:xfrm>
        </p:grpSpPr>
        <p:pic>
          <p:nvPicPr>
            <p:cNvPr id="73" name="Picture 72" descr="Graphical user interface, application, Teams&#10;&#10;Description automatically generated">
              <a:extLst>
                <a:ext uri="{FF2B5EF4-FFF2-40B4-BE49-F238E27FC236}">
                  <a16:creationId xmlns:a16="http://schemas.microsoft.com/office/drawing/2014/main" id="{840FE791-6321-4B41-B624-116F87BE52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1170" y="2491383"/>
              <a:ext cx="5963491" cy="3380769"/>
            </a:xfrm>
            <a:prstGeom prst="rect">
              <a:avLst/>
            </a:prstGeom>
          </p:spPr>
        </p:pic>
        <p:pic>
          <p:nvPicPr>
            <p:cNvPr id="74" name="Picture 73" descr="A picture containing graphical user interface&#10;&#10;Description automatically generated">
              <a:extLst>
                <a:ext uri="{FF2B5EF4-FFF2-40B4-BE49-F238E27FC236}">
                  <a16:creationId xmlns:a16="http://schemas.microsoft.com/office/drawing/2014/main" id="{3296DD43-C821-488D-8C6C-DB9B1A738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2214165"/>
              <a:ext cx="6321787" cy="3856650"/>
            </a:xfrm>
            <a:prstGeom prst="rect">
              <a:avLst/>
            </a:prstGeom>
          </p:spPr>
        </p:pic>
      </p:grpSp>
      <p:grpSp>
        <p:nvGrpSpPr>
          <p:cNvPr id="76" name="Group 75">
            <a:extLst>
              <a:ext uri="{FF2B5EF4-FFF2-40B4-BE49-F238E27FC236}">
                <a16:creationId xmlns:a16="http://schemas.microsoft.com/office/drawing/2014/main" id="{872D41A9-F50A-4360-90BE-CEE0484D0CD5}"/>
              </a:ext>
            </a:extLst>
          </p:cNvPr>
          <p:cNvGrpSpPr/>
          <p:nvPr/>
        </p:nvGrpSpPr>
        <p:grpSpPr>
          <a:xfrm>
            <a:off x="6816996" y="653498"/>
            <a:ext cx="4789788" cy="5551004"/>
            <a:chOff x="6816996" y="738319"/>
            <a:chExt cx="4789788" cy="5551004"/>
          </a:xfrm>
        </p:grpSpPr>
        <p:sp>
          <p:nvSpPr>
            <p:cNvPr id="78" name="Rectangle 77">
              <a:extLst>
                <a:ext uri="{FF2B5EF4-FFF2-40B4-BE49-F238E27FC236}">
                  <a16:creationId xmlns:a16="http://schemas.microsoft.com/office/drawing/2014/main" id="{F8560198-F0A2-4D8F-B629-2703AC742407}"/>
                </a:ext>
              </a:extLst>
            </p:cNvPr>
            <p:cNvSpPr/>
            <p:nvPr/>
          </p:nvSpPr>
          <p:spPr bwMode="auto">
            <a:xfrm>
              <a:off x="7571132" y="5165429"/>
              <a:ext cx="4035652" cy="288383"/>
            </a:xfrm>
            <a:prstGeom prst="rect">
              <a:avLst/>
            </a:prstGeom>
            <a:solidFill>
              <a:schemeClr val="bg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System of Record</a:t>
              </a:r>
            </a:p>
          </p:txBody>
        </p:sp>
        <p:sp>
          <p:nvSpPr>
            <p:cNvPr id="79" name="TextBox 78">
              <a:extLst>
                <a:ext uri="{FF2B5EF4-FFF2-40B4-BE49-F238E27FC236}">
                  <a16:creationId xmlns:a16="http://schemas.microsoft.com/office/drawing/2014/main" id="{3A6A290F-FDB3-4DDC-8C91-59EC8F9EDA28}"/>
                </a:ext>
              </a:extLst>
            </p:cNvPr>
            <p:cNvSpPr txBox="1"/>
            <p:nvPr/>
          </p:nvSpPr>
          <p:spPr>
            <a:xfrm>
              <a:off x="6816996" y="5232676"/>
              <a:ext cx="636317"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Customer</a:t>
              </a:r>
            </a:p>
          </p:txBody>
        </p:sp>
        <p:sp>
          <p:nvSpPr>
            <p:cNvPr id="80" name="TextBox 79">
              <a:extLst>
                <a:ext uri="{FF2B5EF4-FFF2-40B4-BE49-F238E27FC236}">
                  <a16:creationId xmlns:a16="http://schemas.microsoft.com/office/drawing/2014/main" id="{432D19A6-5E5D-4708-9CA2-1B272931DB5D}"/>
                </a:ext>
              </a:extLst>
            </p:cNvPr>
            <p:cNvSpPr txBox="1"/>
            <p:nvPr/>
          </p:nvSpPr>
          <p:spPr>
            <a:xfrm>
              <a:off x="6816996" y="4420075"/>
              <a:ext cx="668481"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Partner </a:t>
              </a:r>
            </a:p>
          </p:txBody>
        </p:sp>
        <p:sp>
          <p:nvSpPr>
            <p:cNvPr id="81" name="Rectangle 80">
              <a:extLst>
                <a:ext uri="{FF2B5EF4-FFF2-40B4-BE49-F238E27FC236}">
                  <a16:creationId xmlns:a16="http://schemas.microsoft.com/office/drawing/2014/main" id="{D8E3E21F-DF76-4FEF-8564-F101963BC535}"/>
                </a:ext>
              </a:extLst>
            </p:cNvPr>
            <p:cNvSpPr/>
            <p:nvPr/>
          </p:nvSpPr>
          <p:spPr bwMode="auto">
            <a:xfrm>
              <a:off x="7571132" y="4352828"/>
              <a:ext cx="4035652" cy="288383"/>
            </a:xfrm>
            <a:prstGeom prst="rect">
              <a:avLst/>
            </a:prstGeom>
            <a:solidFill>
              <a:schemeClr val="accent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Integration service</a:t>
              </a:r>
            </a:p>
          </p:txBody>
        </p:sp>
        <p:cxnSp>
          <p:nvCxnSpPr>
            <p:cNvPr id="82" name="Straight Arrow Connector 81">
              <a:extLst>
                <a:ext uri="{FF2B5EF4-FFF2-40B4-BE49-F238E27FC236}">
                  <a16:creationId xmlns:a16="http://schemas.microsoft.com/office/drawing/2014/main" id="{11D46453-A208-49DF-83D3-4A45917F0C3E}"/>
                </a:ext>
              </a:extLst>
            </p:cNvPr>
            <p:cNvCxnSpPr>
              <a:cxnSpLocks/>
              <a:stCxn id="81" idx="2"/>
              <a:endCxn id="78" idx="0"/>
            </p:cNvCxnSpPr>
            <p:nvPr/>
          </p:nvCxnSpPr>
          <p:spPr>
            <a:xfrm>
              <a:off x="9588958" y="4641211"/>
              <a:ext cx="0" cy="524218"/>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380EF820-542C-4772-84D9-321BCB59930B}"/>
                </a:ext>
              </a:extLst>
            </p:cNvPr>
            <p:cNvSpPr/>
            <p:nvPr/>
          </p:nvSpPr>
          <p:spPr bwMode="auto">
            <a:xfrm>
              <a:off x="10314332" y="4761488"/>
              <a:ext cx="991536" cy="288383"/>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Connectors</a:t>
              </a:r>
            </a:p>
          </p:txBody>
        </p:sp>
        <p:cxnSp>
          <p:nvCxnSpPr>
            <p:cNvPr id="84" name="Straight Connector 83">
              <a:extLst>
                <a:ext uri="{FF2B5EF4-FFF2-40B4-BE49-F238E27FC236}">
                  <a16:creationId xmlns:a16="http://schemas.microsoft.com/office/drawing/2014/main" id="{49E745CA-698D-48BB-A952-4A631BA4722E}"/>
                </a:ext>
              </a:extLst>
            </p:cNvPr>
            <p:cNvCxnSpPr>
              <a:cxnSpLocks/>
            </p:cNvCxnSpPr>
            <p:nvPr/>
          </p:nvCxnSpPr>
          <p:spPr>
            <a:xfrm>
              <a:off x="9588958" y="4898508"/>
              <a:ext cx="725374" cy="1"/>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83871005-3E01-4A7F-B93D-B8619CE8083D}"/>
                </a:ext>
              </a:extLst>
            </p:cNvPr>
            <p:cNvSpPr/>
            <p:nvPr/>
          </p:nvSpPr>
          <p:spPr bwMode="auto">
            <a:xfrm>
              <a:off x="7571131" y="748288"/>
              <a:ext cx="4035651" cy="947776"/>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86" name="Rectangle 85">
              <a:extLst>
                <a:ext uri="{FF2B5EF4-FFF2-40B4-BE49-F238E27FC236}">
                  <a16:creationId xmlns:a16="http://schemas.microsoft.com/office/drawing/2014/main" id="{8F8452A6-882B-42C0-ADFB-BC0283BA5FA3}"/>
                </a:ext>
              </a:extLst>
            </p:cNvPr>
            <p:cNvSpPr/>
            <p:nvPr/>
          </p:nvSpPr>
          <p:spPr bwMode="auto">
            <a:xfrm>
              <a:off x="8431865" y="1238365"/>
              <a:ext cx="2469732" cy="288383"/>
            </a:xfrm>
            <a:prstGeom prst="rect">
              <a:avLst/>
            </a:prstGeom>
            <a:solidFill>
              <a:schemeClr val="accent3"/>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Collaboration Manager (Model Driven App)</a:t>
              </a:r>
            </a:p>
          </p:txBody>
        </p:sp>
        <p:sp>
          <p:nvSpPr>
            <p:cNvPr id="87" name="TextBox 86">
              <a:extLst>
                <a:ext uri="{FF2B5EF4-FFF2-40B4-BE49-F238E27FC236}">
                  <a16:creationId xmlns:a16="http://schemas.microsoft.com/office/drawing/2014/main" id="{2FBECF3D-6E8D-4D17-8BE0-D03209D63F1C}"/>
                </a:ext>
              </a:extLst>
            </p:cNvPr>
            <p:cNvSpPr txBox="1"/>
            <p:nvPr/>
          </p:nvSpPr>
          <p:spPr>
            <a:xfrm>
              <a:off x="8999981" y="902468"/>
              <a:ext cx="133350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Microsoft Teams</a:t>
              </a:r>
            </a:p>
          </p:txBody>
        </p:sp>
        <p:pic>
          <p:nvPicPr>
            <p:cNvPr id="88" name="Picture 4" descr="Microsoft Teams Logo transparent PNG - StickPNG">
              <a:extLst>
                <a:ext uri="{FF2B5EF4-FFF2-40B4-BE49-F238E27FC236}">
                  <a16:creationId xmlns:a16="http://schemas.microsoft.com/office/drawing/2014/main" id="{7F518901-5DF6-4819-836D-5CCD6BB8408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0492" y="738319"/>
              <a:ext cx="482186" cy="482186"/>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945EA7C9-78D2-447A-82CE-53351ED6ABCF}"/>
                </a:ext>
              </a:extLst>
            </p:cNvPr>
            <p:cNvSpPr/>
            <p:nvPr/>
          </p:nvSpPr>
          <p:spPr bwMode="auto">
            <a:xfrm>
              <a:off x="7571130" y="3824894"/>
              <a:ext cx="1306169" cy="288383"/>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Microsoft Graph</a:t>
              </a:r>
            </a:p>
          </p:txBody>
        </p:sp>
        <p:sp>
          <p:nvSpPr>
            <p:cNvPr id="90" name="Rectangle 89">
              <a:extLst>
                <a:ext uri="{FF2B5EF4-FFF2-40B4-BE49-F238E27FC236}">
                  <a16:creationId xmlns:a16="http://schemas.microsoft.com/office/drawing/2014/main" id="{1F63EA28-5E79-4C74-8355-5CB901A1E4A1}"/>
                </a:ext>
              </a:extLst>
            </p:cNvPr>
            <p:cNvSpPr/>
            <p:nvPr/>
          </p:nvSpPr>
          <p:spPr bwMode="auto">
            <a:xfrm>
              <a:off x="7571131" y="2557647"/>
              <a:ext cx="4035651" cy="947776"/>
            </a:xfrm>
            <a:prstGeom prst="rect">
              <a:avLst/>
            </a:prstGeom>
            <a:solidFill>
              <a:schemeClr val="tx2"/>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endParaRPr>
            </a:p>
          </p:txBody>
        </p:sp>
        <p:cxnSp>
          <p:nvCxnSpPr>
            <p:cNvPr id="94" name="Connector: Elbow 93">
              <a:extLst>
                <a:ext uri="{FF2B5EF4-FFF2-40B4-BE49-F238E27FC236}">
                  <a16:creationId xmlns:a16="http://schemas.microsoft.com/office/drawing/2014/main" id="{7539927E-A6AF-46C9-BED5-91D281CD2D8F}"/>
                </a:ext>
              </a:extLst>
            </p:cNvPr>
            <p:cNvCxnSpPr>
              <a:cxnSpLocks/>
              <a:stCxn id="86" idx="1"/>
              <a:endCxn id="89" idx="1"/>
            </p:cNvCxnSpPr>
            <p:nvPr/>
          </p:nvCxnSpPr>
          <p:spPr>
            <a:xfrm rot="10800000" flipV="1">
              <a:off x="7571131" y="1382556"/>
              <a:ext cx="860735" cy="2586529"/>
            </a:xfrm>
            <a:prstGeom prst="bentConnector3">
              <a:avLst>
                <a:gd name="adj1" fmla="val 126559"/>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2FA83CEF-CB24-4BA1-94FB-BBC346574E6B}"/>
                </a:ext>
              </a:extLst>
            </p:cNvPr>
            <p:cNvCxnSpPr>
              <a:cxnSpLocks/>
              <a:stCxn id="102" idx="2"/>
              <a:endCxn id="89" idx="0"/>
            </p:cNvCxnSpPr>
            <p:nvPr/>
          </p:nvCxnSpPr>
          <p:spPr>
            <a:xfrm rot="5400000">
              <a:off x="8214052" y="3376107"/>
              <a:ext cx="458951" cy="438623"/>
            </a:xfrm>
            <a:prstGeom prst="bentConnector3">
              <a:avLst>
                <a:gd name="adj1" fmla="val 50000"/>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E27B35C-8F92-43B4-A4B6-2B84CB1310AE}"/>
                </a:ext>
              </a:extLst>
            </p:cNvPr>
            <p:cNvCxnSpPr>
              <a:cxnSpLocks/>
              <a:stCxn id="86" idx="2"/>
              <a:endCxn id="102" idx="0"/>
            </p:cNvCxnSpPr>
            <p:nvPr/>
          </p:nvCxnSpPr>
          <p:spPr>
            <a:xfrm rot="5400000">
              <a:off x="8473320" y="1716267"/>
              <a:ext cx="1382930" cy="1003893"/>
            </a:xfrm>
            <a:prstGeom prst="bentConnector3">
              <a:avLst>
                <a:gd name="adj1" fmla="val 50000"/>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457A30DA-10FB-4266-81FC-EFF6BB0CCB68}"/>
                </a:ext>
              </a:extLst>
            </p:cNvPr>
            <p:cNvCxnSpPr>
              <a:cxnSpLocks/>
              <a:stCxn id="86" idx="2"/>
              <a:endCxn id="104" idx="0"/>
            </p:cNvCxnSpPr>
            <p:nvPr/>
          </p:nvCxnSpPr>
          <p:spPr>
            <a:xfrm rot="16200000" flipH="1">
              <a:off x="9404494" y="1788984"/>
              <a:ext cx="1382930" cy="858457"/>
            </a:xfrm>
            <a:prstGeom prst="bentConnector3">
              <a:avLst>
                <a:gd name="adj1" fmla="val 50000"/>
              </a:avLst>
            </a:prstGeom>
            <a:ln>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90833AED-A6C6-4B96-9B93-CA4B96A61FE6}"/>
                </a:ext>
              </a:extLst>
            </p:cNvPr>
            <p:cNvCxnSpPr>
              <a:cxnSpLocks/>
            </p:cNvCxnSpPr>
            <p:nvPr/>
          </p:nvCxnSpPr>
          <p:spPr>
            <a:xfrm>
              <a:off x="10508965" y="3368964"/>
              <a:ext cx="0" cy="100584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14C97C2D-0292-457A-9CD1-DB8CAA084F40}"/>
                </a:ext>
              </a:extLst>
            </p:cNvPr>
            <p:cNvSpPr/>
            <p:nvPr/>
          </p:nvSpPr>
          <p:spPr bwMode="auto">
            <a:xfrm>
              <a:off x="7851834" y="2909678"/>
              <a:ext cx="1622008" cy="456265"/>
            </a:xfrm>
            <a:prstGeom prst="rect">
              <a:avLst/>
            </a:prstGeom>
            <a:solidFill>
              <a:schemeClr val="accent3"/>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Industry Toolkit</a:t>
              </a:r>
              <a:endPar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endParaRPr>
            </a:p>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 </a:t>
              </a:r>
            </a:p>
          </p:txBody>
        </p:sp>
        <p:sp>
          <p:nvSpPr>
            <p:cNvPr id="104" name="Rectangle 103">
              <a:extLst>
                <a:ext uri="{FF2B5EF4-FFF2-40B4-BE49-F238E27FC236}">
                  <a16:creationId xmlns:a16="http://schemas.microsoft.com/office/drawing/2014/main" id="{6B340B4D-88B8-4C37-9C94-4DA5D800CE3A}"/>
                </a:ext>
              </a:extLst>
            </p:cNvPr>
            <p:cNvSpPr/>
            <p:nvPr/>
          </p:nvSpPr>
          <p:spPr bwMode="auto">
            <a:xfrm>
              <a:off x="9714184" y="2909678"/>
              <a:ext cx="1622008" cy="456265"/>
            </a:xfrm>
            <a:prstGeom prst="rect">
              <a:avLst/>
            </a:prstGeom>
            <a:solidFill>
              <a:schemeClr val="bg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Data Model</a:t>
              </a:r>
            </a:p>
          </p:txBody>
        </p:sp>
        <p:cxnSp>
          <p:nvCxnSpPr>
            <p:cNvPr id="105" name="Straight Arrow Connector 104">
              <a:extLst>
                <a:ext uri="{FF2B5EF4-FFF2-40B4-BE49-F238E27FC236}">
                  <a16:creationId xmlns:a16="http://schemas.microsoft.com/office/drawing/2014/main" id="{A5C38500-0211-42E1-8F9F-8B76A4A10A46}"/>
                </a:ext>
              </a:extLst>
            </p:cNvPr>
            <p:cNvCxnSpPr>
              <a:cxnSpLocks/>
            </p:cNvCxnSpPr>
            <p:nvPr/>
          </p:nvCxnSpPr>
          <p:spPr>
            <a:xfrm>
              <a:off x="9195516" y="3368964"/>
              <a:ext cx="0" cy="100584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31DFF4D5-7850-498F-AD74-0AE9183629E2}"/>
                </a:ext>
              </a:extLst>
            </p:cNvPr>
            <p:cNvSpPr txBox="1"/>
            <p:nvPr/>
          </p:nvSpPr>
          <p:spPr>
            <a:xfrm>
              <a:off x="6816997" y="748288"/>
              <a:ext cx="695848"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First-party</a:t>
              </a:r>
            </a:p>
          </p:txBody>
        </p:sp>
        <p:sp>
          <p:nvSpPr>
            <p:cNvPr id="107" name="TextBox 106">
              <a:extLst>
                <a:ext uri="{FF2B5EF4-FFF2-40B4-BE49-F238E27FC236}">
                  <a16:creationId xmlns:a16="http://schemas.microsoft.com/office/drawing/2014/main" id="{12076034-8633-4F15-8FDE-72AAC2BF87CA}"/>
                </a:ext>
              </a:extLst>
            </p:cNvPr>
            <p:cNvSpPr txBox="1"/>
            <p:nvPr/>
          </p:nvSpPr>
          <p:spPr>
            <a:xfrm>
              <a:off x="6816996" y="6121936"/>
              <a:ext cx="495823" cy="153888"/>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Key</a:t>
              </a:r>
            </a:p>
          </p:txBody>
        </p:sp>
        <p:sp>
          <p:nvSpPr>
            <p:cNvPr id="108" name="Rectangle 107">
              <a:extLst>
                <a:ext uri="{FF2B5EF4-FFF2-40B4-BE49-F238E27FC236}">
                  <a16:creationId xmlns:a16="http://schemas.microsoft.com/office/drawing/2014/main" id="{01179F4D-1615-4C57-A829-979350BF770B}"/>
                </a:ext>
              </a:extLst>
            </p:cNvPr>
            <p:cNvSpPr/>
            <p:nvPr/>
          </p:nvSpPr>
          <p:spPr bwMode="auto">
            <a:xfrm>
              <a:off x="7559213" y="6108438"/>
              <a:ext cx="686735" cy="180885"/>
            </a:xfrm>
            <a:prstGeom prst="rect">
              <a:avLst/>
            </a:prstGeom>
            <a:solidFill>
              <a:schemeClr val="accent3"/>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Teams</a:t>
              </a:r>
            </a:p>
          </p:txBody>
        </p:sp>
        <p:sp>
          <p:nvSpPr>
            <p:cNvPr id="109" name="Rectangle 108">
              <a:extLst>
                <a:ext uri="{FF2B5EF4-FFF2-40B4-BE49-F238E27FC236}">
                  <a16:creationId xmlns:a16="http://schemas.microsoft.com/office/drawing/2014/main" id="{1F82BC57-DACC-4591-82BB-6A60A474DD0D}"/>
                </a:ext>
              </a:extLst>
            </p:cNvPr>
            <p:cNvSpPr/>
            <p:nvPr/>
          </p:nvSpPr>
          <p:spPr bwMode="auto">
            <a:xfrm>
              <a:off x="8311138" y="6108438"/>
              <a:ext cx="750312" cy="180885"/>
            </a:xfrm>
            <a:prstGeom prst="rect">
              <a:avLst/>
            </a:prstGeom>
            <a:solidFill>
              <a:schemeClr val="accent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Partner</a:t>
              </a:r>
            </a:p>
          </p:txBody>
        </p:sp>
        <p:sp>
          <p:nvSpPr>
            <p:cNvPr id="110" name="Rectangle 109">
              <a:extLst>
                <a:ext uri="{FF2B5EF4-FFF2-40B4-BE49-F238E27FC236}">
                  <a16:creationId xmlns:a16="http://schemas.microsoft.com/office/drawing/2014/main" id="{99B1DF2A-3DE9-47EE-9A63-E044B12947FF}"/>
                </a:ext>
              </a:extLst>
            </p:cNvPr>
            <p:cNvSpPr/>
            <p:nvPr/>
          </p:nvSpPr>
          <p:spPr bwMode="auto">
            <a:xfrm>
              <a:off x="9148604" y="6108438"/>
              <a:ext cx="852645" cy="180885"/>
            </a:xfrm>
            <a:prstGeom prst="rect">
              <a:avLst/>
            </a:prstGeom>
            <a:solidFill>
              <a:srgbClr val="E6E6E6"/>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a:t>
              </a:r>
            </a:p>
          </p:txBody>
        </p:sp>
        <p:sp>
          <p:nvSpPr>
            <p:cNvPr id="112" name="TextBox 111">
              <a:extLst>
                <a:ext uri="{FF2B5EF4-FFF2-40B4-BE49-F238E27FC236}">
                  <a16:creationId xmlns:a16="http://schemas.microsoft.com/office/drawing/2014/main" id="{FAC98DAC-0FF2-483F-AA2F-522784B46D4A}"/>
                </a:ext>
              </a:extLst>
            </p:cNvPr>
            <p:cNvSpPr txBox="1"/>
            <p:nvPr/>
          </p:nvSpPr>
          <p:spPr>
            <a:xfrm>
              <a:off x="9117806" y="2659755"/>
              <a:ext cx="1209337"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Microsoft Dataverse</a:t>
              </a:r>
            </a:p>
          </p:txBody>
        </p:sp>
        <p:pic>
          <p:nvPicPr>
            <p:cNvPr id="113" name="Picture 4" descr="Microsoft Dataverse ADO Driver: ADO Driver for Microsoft Dataverse - CData  Software">
              <a:extLst>
                <a:ext uri="{FF2B5EF4-FFF2-40B4-BE49-F238E27FC236}">
                  <a16:creationId xmlns:a16="http://schemas.microsoft.com/office/drawing/2014/main" id="{F57EAC45-1696-486D-935F-DB1F3542E6C9}"/>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l="6192" t="17793" r="57888" b="16465"/>
            <a:stretch/>
          </p:blipFill>
          <p:spPr bwMode="auto">
            <a:xfrm>
              <a:off x="8838367" y="2615339"/>
              <a:ext cx="265237" cy="24272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6" descr="PowerShell Gallery | Packages matching Tags:&quot;Microsoft&quot;">
              <a:extLst>
                <a:ext uri="{FF2B5EF4-FFF2-40B4-BE49-F238E27FC236}">
                  <a16:creationId xmlns:a16="http://schemas.microsoft.com/office/drawing/2014/main" id="{6CE7CCD6-6037-4D18-B9C3-E044D8F9A2B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17538" y="3871678"/>
              <a:ext cx="219156" cy="19005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Title 3">
            <a:extLst>
              <a:ext uri="{FF2B5EF4-FFF2-40B4-BE49-F238E27FC236}">
                <a16:creationId xmlns:a16="http://schemas.microsoft.com/office/drawing/2014/main" id="{DED61307-5B8C-4931-ADCB-5671576DCB70}"/>
              </a:ext>
            </a:extLst>
          </p:cNvPr>
          <p:cNvSpPr>
            <a:spLocks noGrp="1"/>
          </p:cNvSpPr>
          <p:nvPr>
            <p:ph type="title"/>
          </p:nvPr>
        </p:nvSpPr>
        <p:spPr/>
        <p:txBody>
          <a:bodyPr/>
          <a:lstStyle/>
          <a:p>
            <a:r>
              <a:rPr lang="en-US" sz="3200"/>
              <a:t>Collaboration manager</a:t>
            </a:r>
            <a:endParaRPr lang="en-US"/>
          </a:p>
        </p:txBody>
      </p:sp>
      <p:sp>
        <p:nvSpPr>
          <p:cNvPr id="37" name="Rectangle 36">
            <a:extLst>
              <a:ext uri="{FF2B5EF4-FFF2-40B4-BE49-F238E27FC236}">
                <a16:creationId xmlns:a16="http://schemas.microsoft.com/office/drawing/2014/main" id="{85B054B5-1276-41C2-A362-533774A9BE46}"/>
              </a:ext>
            </a:extLst>
          </p:cNvPr>
          <p:cNvSpPr/>
          <p:nvPr/>
        </p:nvSpPr>
        <p:spPr bwMode="auto">
          <a:xfrm>
            <a:off x="4878176" y="5493220"/>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78D4"/>
                </a:solidFill>
                <a:effectLst/>
                <a:uLnTx/>
                <a:uFillTx/>
                <a:latin typeface="Segoe UI"/>
                <a:ea typeface="Segoe UI" pitchFamily="34" charset="0"/>
                <a:cs typeface="Segoe UI" pitchFamily="34" charset="0"/>
              </a:rPr>
              <a:t>Public preview edition</a:t>
            </a:r>
          </a:p>
        </p:txBody>
      </p:sp>
    </p:spTree>
    <p:extLst>
      <p:ext uri="{BB962C8B-B14F-4D97-AF65-F5344CB8AC3E}">
        <p14:creationId xmlns:p14="http://schemas.microsoft.com/office/powerpoint/2010/main" val="130970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0927-9F33-4463-9FF2-7B169854F6D0}"/>
              </a:ext>
            </a:extLst>
          </p:cNvPr>
          <p:cNvSpPr>
            <a:spLocks noGrp="1"/>
          </p:cNvSpPr>
          <p:nvPr>
            <p:ph type="title"/>
          </p:nvPr>
        </p:nvSpPr>
        <p:spPr/>
        <p:txBody>
          <a:bodyPr/>
          <a:lstStyle/>
          <a:p>
            <a:r>
              <a:rPr lang="en-US"/>
              <a:t>Banking customer engagement</a:t>
            </a:r>
          </a:p>
        </p:txBody>
      </p:sp>
      <p:sp>
        <p:nvSpPr>
          <p:cNvPr id="207" name="TextBox 206">
            <a:extLst>
              <a:ext uri="{FF2B5EF4-FFF2-40B4-BE49-F238E27FC236}">
                <a16:creationId xmlns:a16="http://schemas.microsoft.com/office/drawing/2014/main" id="{B2EE7227-4CBC-4388-8E9F-222770B0D513}"/>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Reference architecture</a:t>
            </a:r>
          </a:p>
        </p:txBody>
      </p:sp>
      <p:cxnSp>
        <p:nvCxnSpPr>
          <p:cNvPr id="56" name="Straight Arrow Connector 55">
            <a:extLst>
              <a:ext uri="{FF2B5EF4-FFF2-40B4-BE49-F238E27FC236}">
                <a16:creationId xmlns:a16="http://schemas.microsoft.com/office/drawing/2014/main" id="{81B0A141-E4CD-4107-AC57-D94F89A31AC3}"/>
              </a:ext>
            </a:extLst>
          </p:cNvPr>
          <p:cNvCxnSpPr>
            <a:cxnSpLocks/>
            <a:endCxn id="72" idx="2"/>
          </p:cNvCxnSpPr>
          <p:nvPr/>
        </p:nvCxnSpPr>
        <p:spPr>
          <a:xfrm flipV="1">
            <a:off x="7922748" y="5631751"/>
            <a:ext cx="0" cy="565941"/>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D134F71-BA01-4E0D-AC77-CF67665B3065}"/>
              </a:ext>
            </a:extLst>
          </p:cNvPr>
          <p:cNvSpPr/>
          <p:nvPr/>
        </p:nvSpPr>
        <p:spPr bwMode="auto">
          <a:xfrm>
            <a:off x="1804946" y="5201799"/>
            <a:ext cx="7618086" cy="1401146"/>
          </a:xfrm>
          <a:prstGeom prst="rect">
            <a:avLst/>
          </a:prstGeom>
          <a:noFill/>
          <a:ln w="19050">
            <a:solidFill>
              <a:srgbClr val="ADAD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243A5E"/>
                </a:solidFill>
                <a:effectLst/>
                <a:uLnTx/>
                <a:uFillTx/>
                <a:latin typeface="Segoe UI Semibold"/>
                <a:ea typeface="+mn-ea"/>
                <a:cs typeface="Segoe UI" pitchFamily="34" charset="0"/>
              </a:rPr>
              <a:t>Bank Environment</a:t>
            </a:r>
          </a:p>
        </p:txBody>
      </p:sp>
      <p:sp>
        <p:nvSpPr>
          <p:cNvPr id="60" name="Transform">
            <a:extLst>
              <a:ext uri="{FF2B5EF4-FFF2-40B4-BE49-F238E27FC236}">
                <a16:creationId xmlns:a16="http://schemas.microsoft.com/office/drawing/2014/main" id="{85AC8F51-5806-4A31-A9C8-E8602DC9629B}"/>
              </a:ext>
            </a:extLst>
          </p:cNvPr>
          <p:cNvSpPr txBox="1">
            <a:spLocks/>
          </p:cNvSpPr>
          <p:nvPr/>
        </p:nvSpPr>
        <p:spPr>
          <a:xfrm>
            <a:off x="1804945" y="1396274"/>
            <a:ext cx="7618086" cy="3632604"/>
          </a:xfrm>
          <a:prstGeom prst="rect">
            <a:avLst/>
          </a:prstGeom>
          <a:noFill/>
          <a:ln w="19050" cap="rnd">
            <a:solidFill>
              <a:srgbClr val="023762"/>
            </a:solidFill>
          </a:ln>
          <a:effectLst/>
        </p:spPr>
        <p:txBody>
          <a:bodyPr wrap="square" lIns="182880" tIns="9144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90000"/>
              </a:lnSpc>
              <a:spcBef>
                <a:spcPts val="2239"/>
              </a:spcBef>
              <a:spcAft>
                <a:spcPct val="0"/>
              </a:spcAft>
              <a:buClrTx/>
              <a:buSzPct val="90000"/>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Banking Customer</a:t>
            </a:r>
            <a:b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Engagement</a:t>
            </a:r>
          </a:p>
        </p:txBody>
      </p:sp>
      <p:sp>
        <p:nvSpPr>
          <p:cNvPr id="61" name="Transform">
            <a:extLst>
              <a:ext uri="{FF2B5EF4-FFF2-40B4-BE49-F238E27FC236}">
                <a16:creationId xmlns:a16="http://schemas.microsoft.com/office/drawing/2014/main" id="{262BB4FC-EC70-466F-9812-F278A1BED155}"/>
              </a:ext>
            </a:extLst>
          </p:cNvPr>
          <p:cNvSpPr txBox="1">
            <a:spLocks/>
          </p:cNvSpPr>
          <p:nvPr/>
        </p:nvSpPr>
        <p:spPr>
          <a:xfrm>
            <a:off x="3410006" y="1601904"/>
            <a:ext cx="2097156" cy="3263255"/>
          </a:xfrm>
          <a:prstGeom prst="rect">
            <a:avLst/>
          </a:prstGeom>
          <a:solidFill>
            <a:srgbClr val="023762"/>
          </a:solidFill>
          <a:ln w="25400" cap="rnd">
            <a:noFill/>
          </a:ln>
          <a:effectLst>
            <a:outerShdw blurRad="203200" dist="76200" dir="5400000" algn="tr" rotWithShape="0">
              <a:prstClr val="black">
                <a:alpha val="28000"/>
              </a:prstClr>
            </a:outerShdw>
          </a:effectLst>
        </p:spPr>
        <p:txBody>
          <a:bodyPr wrap="square" lIns="0" tIns="91440" rIns="0" bIns="0" rtlCol="0" anchor="t"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D365 Customer Insights</a:t>
            </a:r>
          </a:p>
        </p:txBody>
      </p:sp>
      <p:grpSp>
        <p:nvGrpSpPr>
          <p:cNvPr id="62" name="Group 61">
            <a:extLst>
              <a:ext uri="{FF2B5EF4-FFF2-40B4-BE49-F238E27FC236}">
                <a16:creationId xmlns:a16="http://schemas.microsoft.com/office/drawing/2014/main" id="{50B23F4E-D7EE-4251-B5ED-FE00FDBCAA3C}"/>
              </a:ext>
            </a:extLst>
          </p:cNvPr>
          <p:cNvGrpSpPr/>
          <p:nvPr/>
        </p:nvGrpSpPr>
        <p:grpSpPr>
          <a:xfrm>
            <a:off x="3796801" y="4041120"/>
            <a:ext cx="1411356" cy="677763"/>
            <a:chOff x="2062620" y="4567795"/>
            <a:chExt cx="1411356" cy="677763"/>
          </a:xfrm>
        </p:grpSpPr>
        <p:sp>
          <p:nvSpPr>
            <p:cNvPr id="63" name="Rectangle 62">
              <a:extLst>
                <a:ext uri="{FF2B5EF4-FFF2-40B4-BE49-F238E27FC236}">
                  <a16:creationId xmlns:a16="http://schemas.microsoft.com/office/drawing/2014/main" id="{FFDD7EAB-32AB-46C8-94C8-77D1A3CB161F}"/>
                </a:ext>
              </a:extLst>
            </p:cNvPr>
            <p:cNvSpPr/>
            <p:nvPr/>
          </p:nvSpPr>
          <p:spPr bwMode="auto">
            <a:xfrm>
              <a:off x="2062620" y="4567795"/>
              <a:ext cx="1411356" cy="67776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CI Data Store</a:t>
              </a:r>
            </a:p>
          </p:txBody>
        </p:sp>
        <p:sp>
          <p:nvSpPr>
            <p:cNvPr id="64" name="Transform">
              <a:extLst>
                <a:ext uri="{FF2B5EF4-FFF2-40B4-BE49-F238E27FC236}">
                  <a16:creationId xmlns:a16="http://schemas.microsoft.com/office/drawing/2014/main" id="{5CA74F32-5684-49AE-8469-F16AD3F1908A}"/>
                </a:ext>
              </a:extLst>
            </p:cNvPr>
            <p:cNvSpPr txBox="1">
              <a:spLocks/>
            </p:cNvSpPr>
            <p:nvPr/>
          </p:nvSpPr>
          <p:spPr>
            <a:xfrm>
              <a:off x="2107350" y="4878494"/>
              <a:ext cx="1321896" cy="294997"/>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Retail Banking Entities</a:t>
              </a:r>
            </a:p>
          </p:txBody>
        </p:sp>
      </p:grpSp>
      <p:sp>
        <p:nvSpPr>
          <p:cNvPr id="65" name="Transform">
            <a:extLst>
              <a:ext uri="{FF2B5EF4-FFF2-40B4-BE49-F238E27FC236}">
                <a16:creationId xmlns:a16="http://schemas.microsoft.com/office/drawing/2014/main" id="{EC428918-2A13-416E-AB77-54403FA9AA91}"/>
              </a:ext>
            </a:extLst>
          </p:cNvPr>
          <p:cNvSpPr txBox="1">
            <a:spLocks/>
          </p:cNvSpPr>
          <p:nvPr/>
        </p:nvSpPr>
        <p:spPr>
          <a:xfrm>
            <a:off x="3479837" y="2017427"/>
            <a:ext cx="1957494" cy="1123827"/>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intelligence</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Segments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Models (Financial Services Churn)</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Measures</a:t>
            </a:r>
          </a:p>
        </p:txBody>
      </p:sp>
      <p:sp>
        <p:nvSpPr>
          <p:cNvPr id="66" name="Transform">
            <a:extLst>
              <a:ext uri="{FF2B5EF4-FFF2-40B4-BE49-F238E27FC236}">
                <a16:creationId xmlns:a16="http://schemas.microsoft.com/office/drawing/2014/main" id="{D820F33D-944D-49ED-95D1-D4A95994AD1D}"/>
              </a:ext>
            </a:extLst>
          </p:cNvPr>
          <p:cNvSpPr txBox="1">
            <a:spLocks/>
          </p:cNvSpPr>
          <p:nvPr/>
        </p:nvSpPr>
        <p:spPr>
          <a:xfrm>
            <a:off x="6644283" y="4161254"/>
            <a:ext cx="2556929"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services common DM</a:t>
            </a:r>
          </a:p>
        </p:txBody>
      </p:sp>
      <p:sp>
        <p:nvSpPr>
          <p:cNvPr id="68" name="Rectangle 67">
            <a:extLst>
              <a:ext uri="{FF2B5EF4-FFF2-40B4-BE49-F238E27FC236}">
                <a16:creationId xmlns:a16="http://schemas.microsoft.com/office/drawing/2014/main" id="{0F1B5BC4-9FE1-4645-8F6F-23A6CEFAE19F}"/>
              </a:ext>
            </a:extLst>
          </p:cNvPr>
          <p:cNvSpPr/>
          <p:nvPr/>
        </p:nvSpPr>
        <p:spPr bwMode="auto">
          <a:xfrm>
            <a:off x="4458585" y="6197692"/>
            <a:ext cx="47426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Core Compute</a:t>
            </a:r>
          </a:p>
        </p:txBody>
      </p:sp>
      <p:cxnSp>
        <p:nvCxnSpPr>
          <p:cNvPr id="70" name="Elbow Connector 217">
            <a:extLst>
              <a:ext uri="{FF2B5EF4-FFF2-40B4-BE49-F238E27FC236}">
                <a16:creationId xmlns:a16="http://schemas.microsoft.com/office/drawing/2014/main" id="{C965F536-C2B6-4D18-960B-E14125FF1E1C}"/>
              </a:ext>
            </a:extLst>
          </p:cNvPr>
          <p:cNvCxnSpPr>
            <a:cxnSpLocks/>
          </p:cNvCxnSpPr>
          <p:nvPr/>
        </p:nvCxnSpPr>
        <p:spPr>
          <a:xfrm flipV="1">
            <a:off x="4458585" y="4872542"/>
            <a:ext cx="0" cy="746207"/>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907E2AC7-C150-4431-B6DF-04D2D6BD6B66}"/>
              </a:ext>
            </a:extLst>
          </p:cNvPr>
          <p:cNvSpPr/>
          <p:nvPr/>
        </p:nvSpPr>
        <p:spPr bwMode="auto">
          <a:xfrm>
            <a:off x="6644285" y="5292993"/>
            <a:ext cx="25569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de-DE" sz="9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 Schema 2 Financial Services CDM</a:t>
            </a:r>
          </a:p>
        </p:txBody>
      </p:sp>
      <p:cxnSp>
        <p:nvCxnSpPr>
          <p:cNvPr id="73" name="Straight Arrow Connector 72">
            <a:extLst>
              <a:ext uri="{FF2B5EF4-FFF2-40B4-BE49-F238E27FC236}">
                <a16:creationId xmlns:a16="http://schemas.microsoft.com/office/drawing/2014/main" id="{D5539DC4-61FF-4F0C-8C9A-BFE8B61804B7}"/>
              </a:ext>
            </a:extLst>
          </p:cNvPr>
          <p:cNvCxnSpPr>
            <a:cxnSpLocks/>
          </p:cNvCxnSpPr>
          <p:nvPr/>
        </p:nvCxnSpPr>
        <p:spPr>
          <a:xfrm flipH="1">
            <a:off x="5502975" y="4471264"/>
            <a:ext cx="383475" cy="0"/>
          </a:xfrm>
          <a:prstGeom prst="straightConnector1">
            <a:avLst/>
          </a:prstGeom>
          <a:ln w="19050">
            <a:solidFill>
              <a:schemeClr val="bg1">
                <a:lumMod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0BFFA4D-68C6-4C5B-8CA0-89DBDFBBC575}"/>
              </a:ext>
            </a:extLst>
          </p:cNvPr>
          <p:cNvSpPr/>
          <p:nvPr/>
        </p:nvSpPr>
        <p:spPr bwMode="auto">
          <a:xfrm>
            <a:off x="9766570" y="3630450"/>
            <a:ext cx="640080"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Key</a:t>
            </a:r>
          </a:p>
        </p:txBody>
      </p:sp>
      <p:sp>
        <p:nvSpPr>
          <p:cNvPr id="75" name="Rectangle 74">
            <a:extLst>
              <a:ext uri="{FF2B5EF4-FFF2-40B4-BE49-F238E27FC236}">
                <a16:creationId xmlns:a16="http://schemas.microsoft.com/office/drawing/2014/main" id="{33489C19-A28D-4997-91FE-23A8B73E53A2}"/>
              </a:ext>
            </a:extLst>
          </p:cNvPr>
          <p:cNvSpPr/>
          <p:nvPr/>
        </p:nvSpPr>
        <p:spPr bwMode="auto">
          <a:xfrm>
            <a:off x="9766569" y="4061337"/>
            <a:ext cx="2072043" cy="353943"/>
          </a:xfrm>
          <a:prstGeom prst="rect">
            <a:avLst/>
          </a:prstGeom>
          <a:solidFill>
            <a:srgbClr val="0237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products</a:t>
            </a:r>
          </a:p>
        </p:txBody>
      </p:sp>
      <p:sp>
        <p:nvSpPr>
          <p:cNvPr id="76" name="Rectangle 75">
            <a:extLst>
              <a:ext uri="{FF2B5EF4-FFF2-40B4-BE49-F238E27FC236}">
                <a16:creationId xmlns:a16="http://schemas.microsoft.com/office/drawing/2014/main" id="{315458EA-AD58-41E4-9DD2-C56940B38414}"/>
              </a:ext>
            </a:extLst>
          </p:cNvPr>
          <p:cNvSpPr/>
          <p:nvPr/>
        </p:nvSpPr>
        <p:spPr bwMode="auto">
          <a:xfrm>
            <a:off x="9766569" y="4599066"/>
            <a:ext cx="2072043" cy="353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Capability components</a:t>
            </a:r>
          </a:p>
        </p:txBody>
      </p:sp>
      <p:sp>
        <p:nvSpPr>
          <p:cNvPr id="78" name="Rectangle 77">
            <a:extLst>
              <a:ext uri="{FF2B5EF4-FFF2-40B4-BE49-F238E27FC236}">
                <a16:creationId xmlns:a16="http://schemas.microsoft.com/office/drawing/2014/main" id="{3851CA2B-2108-4BFB-AE9E-A3C0B8C3B96F}"/>
              </a:ext>
            </a:extLst>
          </p:cNvPr>
          <p:cNvSpPr/>
          <p:nvPr/>
        </p:nvSpPr>
        <p:spPr bwMode="auto">
          <a:xfrm>
            <a:off x="9766569" y="5136796"/>
            <a:ext cx="2072043" cy="35394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Bank environment</a:t>
            </a:r>
          </a:p>
        </p:txBody>
      </p:sp>
      <p:sp>
        <p:nvSpPr>
          <p:cNvPr id="89" name="Rectangle 88">
            <a:extLst>
              <a:ext uri="{FF2B5EF4-FFF2-40B4-BE49-F238E27FC236}">
                <a16:creationId xmlns:a16="http://schemas.microsoft.com/office/drawing/2014/main" id="{3BC1C584-D7E3-460E-83F6-B952ACB5D80B}"/>
              </a:ext>
            </a:extLst>
          </p:cNvPr>
          <p:cNvSpPr/>
          <p:nvPr/>
        </p:nvSpPr>
        <p:spPr bwMode="auto">
          <a:xfrm>
            <a:off x="5893955" y="2198110"/>
            <a:ext cx="3408609" cy="989666"/>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Power </a:t>
            </a:r>
            <a:b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Apps</a:t>
            </a:r>
          </a:p>
        </p:txBody>
      </p:sp>
      <p:sp>
        <p:nvSpPr>
          <p:cNvPr id="92" name="Transform">
            <a:extLst>
              <a:ext uri="{FF2B5EF4-FFF2-40B4-BE49-F238E27FC236}">
                <a16:creationId xmlns:a16="http://schemas.microsoft.com/office/drawing/2014/main" id="{6C325EFC-83F7-4416-A265-ED341F165552}"/>
              </a:ext>
            </a:extLst>
          </p:cNvPr>
          <p:cNvSpPr txBox="1">
            <a:spLocks/>
          </p:cNvSpPr>
          <p:nvPr/>
        </p:nvSpPr>
        <p:spPr>
          <a:xfrm>
            <a:off x="6667047" y="2294818"/>
            <a:ext cx="2524577" cy="777939"/>
          </a:xfrm>
          <a:prstGeom prst="rect">
            <a:avLst/>
          </a:prstGeom>
          <a:solidFill>
            <a:schemeClr val="accent1"/>
          </a:solidFill>
          <a:ln w="25400" cap="rnd">
            <a:noFill/>
          </a:ln>
          <a:effectLst/>
        </p:spPr>
        <p:txBody>
          <a:bodyPr wrap="square" lIns="91440" tIns="45720" rIns="4572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Core Retail Banking Controls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snapshot</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Life events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holdings</a:t>
            </a:r>
          </a:p>
        </p:txBody>
      </p:sp>
      <p:sp>
        <p:nvSpPr>
          <p:cNvPr id="81" name="Rectangle 80">
            <a:extLst>
              <a:ext uri="{FF2B5EF4-FFF2-40B4-BE49-F238E27FC236}">
                <a16:creationId xmlns:a16="http://schemas.microsoft.com/office/drawing/2014/main" id="{540F84E3-6611-4574-82F6-932A0317C40A}"/>
              </a:ext>
            </a:extLst>
          </p:cNvPr>
          <p:cNvSpPr/>
          <p:nvPr/>
        </p:nvSpPr>
        <p:spPr bwMode="auto">
          <a:xfrm>
            <a:off x="5893955" y="3277168"/>
            <a:ext cx="3408609" cy="1585872"/>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Dataverse</a:t>
            </a: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a:t>
            </a:r>
          </a:p>
        </p:txBody>
      </p:sp>
      <p:grpSp>
        <p:nvGrpSpPr>
          <p:cNvPr id="82" name="Group 81">
            <a:extLst>
              <a:ext uri="{FF2B5EF4-FFF2-40B4-BE49-F238E27FC236}">
                <a16:creationId xmlns:a16="http://schemas.microsoft.com/office/drawing/2014/main" id="{6A7DD9ED-58C8-4E8D-8AD8-FF6AA2A4BCCF}"/>
              </a:ext>
            </a:extLst>
          </p:cNvPr>
          <p:cNvGrpSpPr/>
          <p:nvPr/>
        </p:nvGrpSpPr>
        <p:grpSpPr>
          <a:xfrm>
            <a:off x="6667047" y="3392185"/>
            <a:ext cx="2534163" cy="1385159"/>
            <a:chOff x="6667047" y="3169012"/>
            <a:chExt cx="2534163" cy="1375236"/>
          </a:xfrm>
        </p:grpSpPr>
        <p:sp>
          <p:nvSpPr>
            <p:cNvPr id="84" name="Transform">
              <a:extLst>
                <a:ext uri="{FF2B5EF4-FFF2-40B4-BE49-F238E27FC236}">
                  <a16:creationId xmlns:a16="http://schemas.microsoft.com/office/drawing/2014/main" id="{DCCD41DD-E66E-40AD-8935-EDD0C9B64B6C}"/>
                </a:ext>
              </a:extLst>
            </p:cNvPr>
            <p:cNvSpPr txBox="1">
              <a:spLocks/>
            </p:cNvSpPr>
            <p:nvPr/>
          </p:nvSpPr>
          <p:spPr>
            <a:xfrm>
              <a:off x="6667047" y="3169012"/>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Core Retail Banking Plugins</a:t>
              </a:r>
            </a:p>
          </p:txBody>
        </p:sp>
        <p:sp>
          <p:nvSpPr>
            <p:cNvPr id="86" name="Transform">
              <a:extLst>
                <a:ext uri="{FF2B5EF4-FFF2-40B4-BE49-F238E27FC236}">
                  <a16:creationId xmlns:a16="http://schemas.microsoft.com/office/drawing/2014/main" id="{338CD9E7-B3B4-496F-BF4D-07DFA1737B32}"/>
                </a:ext>
              </a:extLst>
            </p:cNvPr>
            <p:cNvSpPr txBox="1">
              <a:spLocks/>
            </p:cNvSpPr>
            <p:nvPr/>
          </p:nvSpPr>
          <p:spPr>
            <a:xfrm>
              <a:off x="6667047" y="3529888"/>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Financial Services CI Entities</a:t>
              </a:r>
            </a:p>
          </p:txBody>
        </p:sp>
        <p:sp>
          <p:nvSpPr>
            <p:cNvPr id="87" name="Transform">
              <a:extLst>
                <a:ext uri="{FF2B5EF4-FFF2-40B4-BE49-F238E27FC236}">
                  <a16:creationId xmlns:a16="http://schemas.microsoft.com/office/drawing/2014/main" id="{1002AB28-272F-4F6F-8118-04B5A8F7E63D}"/>
                </a:ext>
              </a:extLst>
            </p:cNvPr>
            <p:cNvSpPr txBox="1">
              <a:spLocks/>
            </p:cNvSpPr>
            <p:nvPr/>
          </p:nvSpPr>
          <p:spPr>
            <a:xfrm>
              <a:off x="6667047" y="3890764"/>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Industry Data Model</a:t>
              </a:r>
            </a:p>
          </p:txBody>
        </p:sp>
        <p:sp>
          <p:nvSpPr>
            <p:cNvPr id="88" name="Transform">
              <a:extLst>
                <a:ext uri="{FF2B5EF4-FFF2-40B4-BE49-F238E27FC236}">
                  <a16:creationId xmlns:a16="http://schemas.microsoft.com/office/drawing/2014/main" id="{0AD58849-F83D-4D28-BB20-40DA1B93FB6E}"/>
                </a:ext>
              </a:extLst>
            </p:cNvPr>
            <p:cNvSpPr txBox="1">
              <a:spLocks/>
            </p:cNvSpPr>
            <p:nvPr/>
          </p:nvSpPr>
          <p:spPr>
            <a:xfrm>
              <a:off x="6667047" y="4251640"/>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Common Data Model</a:t>
              </a:r>
            </a:p>
          </p:txBody>
        </p:sp>
      </p:grpSp>
      <p:sp>
        <p:nvSpPr>
          <p:cNvPr id="96" name="Rectangle 95">
            <a:extLst>
              <a:ext uri="{FF2B5EF4-FFF2-40B4-BE49-F238E27FC236}">
                <a16:creationId xmlns:a16="http://schemas.microsoft.com/office/drawing/2014/main" id="{4FF7C2B6-521D-43ED-A366-9645EE1D3E90}"/>
              </a:ext>
            </a:extLst>
          </p:cNvPr>
          <p:cNvSpPr/>
          <p:nvPr/>
        </p:nvSpPr>
        <p:spPr bwMode="auto">
          <a:xfrm>
            <a:off x="2658750" y="6197692"/>
            <a:ext cx="1764090"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Additional Bank data sources</a:t>
            </a:r>
          </a:p>
        </p:txBody>
      </p:sp>
      <p:sp>
        <p:nvSpPr>
          <p:cNvPr id="98" name="Rectangle 12">
            <a:extLst>
              <a:ext uri="{FF2B5EF4-FFF2-40B4-BE49-F238E27FC236}">
                <a16:creationId xmlns:a16="http://schemas.microsoft.com/office/drawing/2014/main" id="{F7F215C4-57C0-47FE-8662-B07F8B71CB54}"/>
              </a:ext>
            </a:extLst>
          </p:cNvPr>
          <p:cNvSpPr/>
          <p:nvPr/>
        </p:nvSpPr>
        <p:spPr bwMode="auto">
          <a:xfrm>
            <a:off x="3545465" y="5618749"/>
            <a:ext cx="1790496" cy="578943"/>
          </a:xfrm>
          <a:custGeom>
            <a:avLst/>
            <a:gdLst>
              <a:gd name="connsiteX0" fmla="*/ 0 w 1790496"/>
              <a:gd name="connsiteY0" fmla="*/ 0 h 187417"/>
              <a:gd name="connsiteX1" fmla="*/ 1790496 w 1790496"/>
              <a:gd name="connsiteY1" fmla="*/ 0 h 187417"/>
              <a:gd name="connsiteX2" fmla="*/ 1790496 w 1790496"/>
              <a:gd name="connsiteY2" fmla="*/ 187417 h 187417"/>
              <a:gd name="connsiteX3" fmla="*/ 0 w 1790496"/>
              <a:gd name="connsiteY3" fmla="*/ 187417 h 187417"/>
              <a:gd name="connsiteX4" fmla="*/ 0 w 1790496"/>
              <a:gd name="connsiteY4" fmla="*/ 0 h 187417"/>
              <a:gd name="connsiteX0" fmla="*/ 0 w 1790496"/>
              <a:gd name="connsiteY0" fmla="*/ 0 h 188119"/>
              <a:gd name="connsiteX1" fmla="*/ 1790496 w 1790496"/>
              <a:gd name="connsiteY1" fmla="*/ 0 h 188119"/>
              <a:gd name="connsiteX2" fmla="*/ 1790496 w 1790496"/>
              <a:gd name="connsiteY2" fmla="*/ 187417 h 188119"/>
              <a:gd name="connsiteX3" fmla="*/ 897948 w 1790496"/>
              <a:gd name="connsiteY3" fmla="*/ 188119 h 188119"/>
              <a:gd name="connsiteX4" fmla="*/ 0 w 1790496"/>
              <a:gd name="connsiteY4" fmla="*/ 187417 h 188119"/>
              <a:gd name="connsiteX5" fmla="*/ 0 w 1790496"/>
              <a:gd name="connsiteY5" fmla="*/ 0 h 188119"/>
              <a:gd name="connsiteX0" fmla="*/ 897948 w 1790496"/>
              <a:gd name="connsiteY0" fmla="*/ 188119 h 279559"/>
              <a:gd name="connsiteX1" fmla="*/ 0 w 1790496"/>
              <a:gd name="connsiteY1" fmla="*/ 187417 h 279559"/>
              <a:gd name="connsiteX2" fmla="*/ 0 w 1790496"/>
              <a:gd name="connsiteY2" fmla="*/ 0 h 279559"/>
              <a:gd name="connsiteX3" fmla="*/ 1790496 w 1790496"/>
              <a:gd name="connsiteY3" fmla="*/ 0 h 279559"/>
              <a:gd name="connsiteX4" fmla="*/ 1790496 w 1790496"/>
              <a:gd name="connsiteY4" fmla="*/ 187417 h 279559"/>
              <a:gd name="connsiteX5" fmla="*/ 989388 w 1790496"/>
              <a:gd name="connsiteY5" fmla="*/ 279559 h 279559"/>
              <a:gd name="connsiteX0" fmla="*/ 897948 w 1790496"/>
              <a:gd name="connsiteY0" fmla="*/ 188119 h 188119"/>
              <a:gd name="connsiteX1" fmla="*/ 0 w 1790496"/>
              <a:gd name="connsiteY1" fmla="*/ 187417 h 188119"/>
              <a:gd name="connsiteX2" fmla="*/ 0 w 1790496"/>
              <a:gd name="connsiteY2" fmla="*/ 0 h 188119"/>
              <a:gd name="connsiteX3" fmla="*/ 1790496 w 1790496"/>
              <a:gd name="connsiteY3" fmla="*/ 0 h 188119"/>
              <a:gd name="connsiteX4" fmla="*/ 1790496 w 1790496"/>
              <a:gd name="connsiteY4" fmla="*/ 187417 h 188119"/>
              <a:gd name="connsiteX0" fmla="*/ 0 w 1790496"/>
              <a:gd name="connsiteY0" fmla="*/ 187417 h 187417"/>
              <a:gd name="connsiteX1" fmla="*/ 0 w 1790496"/>
              <a:gd name="connsiteY1" fmla="*/ 0 h 187417"/>
              <a:gd name="connsiteX2" fmla="*/ 1790496 w 1790496"/>
              <a:gd name="connsiteY2" fmla="*/ 0 h 187417"/>
              <a:gd name="connsiteX3" fmla="*/ 1790496 w 1790496"/>
              <a:gd name="connsiteY3" fmla="*/ 187417 h 187417"/>
            </a:gdLst>
            <a:ahLst/>
            <a:cxnLst>
              <a:cxn ang="0">
                <a:pos x="connsiteX0" y="connsiteY0"/>
              </a:cxn>
              <a:cxn ang="0">
                <a:pos x="connsiteX1" y="connsiteY1"/>
              </a:cxn>
              <a:cxn ang="0">
                <a:pos x="connsiteX2" y="connsiteY2"/>
              </a:cxn>
              <a:cxn ang="0">
                <a:pos x="connsiteX3" y="connsiteY3"/>
              </a:cxn>
            </a:cxnLst>
            <a:rect l="l" t="t" r="r" b="b"/>
            <a:pathLst>
              <a:path w="1790496" h="187417">
                <a:moveTo>
                  <a:pt x="0" y="187417"/>
                </a:moveTo>
                <a:lnTo>
                  <a:pt x="0" y="0"/>
                </a:lnTo>
                <a:lnTo>
                  <a:pt x="1790496" y="0"/>
                </a:lnTo>
                <a:lnTo>
                  <a:pt x="1790496" y="187417"/>
                </a:lnTo>
              </a:path>
            </a:pathLst>
          </a:custGeom>
          <a:ln w="19050">
            <a:solidFill>
              <a:schemeClr val="bg1">
                <a:lumMod val="50000"/>
              </a:schemeClr>
            </a:solidFill>
            <a:headEnd type="none" w="lg" len="med"/>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0" name="Straight Arrow Connector 99">
            <a:extLst>
              <a:ext uri="{FF2B5EF4-FFF2-40B4-BE49-F238E27FC236}">
                <a16:creationId xmlns:a16="http://schemas.microsoft.com/office/drawing/2014/main" id="{8C7BD868-E42F-4604-B0D0-05B35C00FAD9}"/>
              </a:ext>
            </a:extLst>
          </p:cNvPr>
          <p:cNvCxnSpPr>
            <a:cxnSpLocks/>
            <a:stCxn id="72" idx="0"/>
          </p:cNvCxnSpPr>
          <p:nvPr/>
        </p:nvCxnSpPr>
        <p:spPr>
          <a:xfrm flipV="1">
            <a:off x="7922748" y="4777344"/>
            <a:ext cx="0" cy="515649"/>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B199CD5-DA08-42C7-A6F1-1956C9790BFF}"/>
              </a:ext>
            </a:extLst>
          </p:cNvPr>
          <p:cNvSpPr/>
          <p:nvPr/>
        </p:nvSpPr>
        <p:spPr bwMode="auto">
          <a:xfrm>
            <a:off x="5893955" y="1601904"/>
            <a:ext cx="3408609" cy="50433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D365 Customer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Engagement</a:t>
            </a:r>
          </a:p>
        </p:txBody>
      </p:sp>
      <p:sp>
        <p:nvSpPr>
          <p:cNvPr id="104" name="Transform">
            <a:extLst>
              <a:ext uri="{FF2B5EF4-FFF2-40B4-BE49-F238E27FC236}">
                <a16:creationId xmlns:a16="http://schemas.microsoft.com/office/drawing/2014/main" id="{8042117D-06AF-461E-B226-829600D1A1E2}"/>
              </a:ext>
            </a:extLst>
          </p:cNvPr>
          <p:cNvSpPr txBox="1">
            <a:spLocks/>
          </p:cNvSpPr>
          <p:nvPr/>
        </p:nvSpPr>
        <p:spPr>
          <a:xfrm>
            <a:off x="7200899" y="1736657"/>
            <a:ext cx="1689101" cy="22549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800" b="0" i="0" u="none" strike="noStrike" cap="none" spc="0" normalizeH="0" baseline="0">
                <a:ln>
                  <a:noFill/>
                </a:ln>
                <a:solidFill>
                  <a:srgbClr val="FFFFFF"/>
                </a:solidFill>
                <a:effectLst/>
                <a:uLnTx/>
                <a:uFillTx/>
                <a:latin typeface="Segoe UI Semibold"/>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cs typeface="Segoe UI" pitchFamily="34" charset="0"/>
              </a:rPr>
              <a:t>Omnichannel</a:t>
            </a:r>
          </a:p>
        </p:txBody>
      </p:sp>
      <p:sp>
        <p:nvSpPr>
          <p:cNvPr id="106" name="Rectangle 105">
            <a:extLst>
              <a:ext uri="{FF2B5EF4-FFF2-40B4-BE49-F238E27FC236}">
                <a16:creationId xmlns:a16="http://schemas.microsoft.com/office/drawing/2014/main" id="{AA4031A8-C2C7-4ED8-A415-D6CB716359CC}"/>
              </a:ext>
            </a:extLst>
          </p:cNvPr>
          <p:cNvSpPr/>
          <p:nvPr/>
        </p:nvSpPr>
        <p:spPr bwMode="auto">
          <a:xfrm>
            <a:off x="3640320" y="5636062"/>
            <a:ext cx="1636530" cy="33875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Non-Customer Experience optional data</a:t>
            </a:r>
          </a:p>
        </p:txBody>
      </p:sp>
      <p:sp>
        <p:nvSpPr>
          <p:cNvPr id="36" name="Rectangle 35">
            <a:extLst>
              <a:ext uri="{FF2B5EF4-FFF2-40B4-BE49-F238E27FC236}">
                <a16:creationId xmlns:a16="http://schemas.microsoft.com/office/drawing/2014/main" id="{97B527B3-4DB8-43E9-9E7F-60AC3E084076}"/>
              </a:ext>
            </a:extLst>
          </p:cNvPr>
          <p:cNvSpPr/>
          <p:nvPr/>
        </p:nvSpPr>
        <p:spPr bwMode="auto">
          <a:xfrm>
            <a:off x="6642587" y="5866207"/>
            <a:ext cx="2560320" cy="208668"/>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spTree>
    <p:extLst>
      <p:ext uri="{BB962C8B-B14F-4D97-AF65-F5344CB8AC3E}">
        <p14:creationId xmlns:p14="http://schemas.microsoft.com/office/powerpoint/2010/main" val="42621512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10927-9F33-4463-9FF2-7B169854F6D0}"/>
              </a:ext>
            </a:extLst>
          </p:cNvPr>
          <p:cNvSpPr>
            <a:spLocks noGrp="1"/>
          </p:cNvSpPr>
          <p:nvPr>
            <p:ph type="title"/>
          </p:nvPr>
        </p:nvSpPr>
        <p:spPr/>
        <p:txBody>
          <a:bodyPr/>
          <a:lstStyle/>
          <a:p>
            <a:r>
              <a:rPr lang="en-US"/>
              <a:t>Banking customer engagement</a:t>
            </a:r>
          </a:p>
        </p:txBody>
      </p:sp>
      <p:sp>
        <p:nvSpPr>
          <p:cNvPr id="207" name="TextBox 206">
            <a:extLst>
              <a:ext uri="{FF2B5EF4-FFF2-40B4-BE49-F238E27FC236}">
                <a16:creationId xmlns:a16="http://schemas.microsoft.com/office/drawing/2014/main" id="{B2EE7227-4CBC-4388-8E9F-222770B0D513}"/>
              </a:ext>
            </a:extLst>
          </p:cNvPr>
          <p:cNvSpPr txBox="1"/>
          <p:nvPr/>
        </p:nvSpPr>
        <p:spPr>
          <a:xfrm>
            <a:off x="596832" y="1011249"/>
            <a:ext cx="3131209"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a:ea typeface="+mn-ea"/>
                <a:cs typeface="+mn-cs"/>
              </a:rPr>
              <a:t>Reference architecture</a:t>
            </a:r>
          </a:p>
        </p:txBody>
      </p:sp>
      <p:cxnSp>
        <p:nvCxnSpPr>
          <p:cNvPr id="56" name="Straight Arrow Connector 55">
            <a:extLst>
              <a:ext uri="{FF2B5EF4-FFF2-40B4-BE49-F238E27FC236}">
                <a16:creationId xmlns:a16="http://schemas.microsoft.com/office/drawing/2014/main" id="{81B0A141-E4CD-4107-AC57-D94F89A31AC3}"/>
              </a:ext>
            </a:extLst>
          </p:cNvPr>
          <p:cNvCxnSpPr>
            <a:cxnSpLocks/>
            <a:endCxn id="72" idx="2"/>
          </p:cNvCxnSpPr>
          <p:nvPr/>
        </p:nvCxnSpPr>
        <p:spPr>
          <a:xfrm flipV="1">
            <a:off x="7922748" y="5631751"/>
            <a:ext cx="0" cy="565941"/>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D134F71-BA01-4E0D-AC77-CF67665B3065}"/>
              </a:ext>
            </a:extLst>
          </p:cNvPr>
          <p:cNvSpPr/>
          <p:nvPr/>
        </p:nvSpPr>
        <p:spPr bwMode="auto">
          <a:xfrm>
            <a:off x="1804946" y="5201799"/>
            <a:ext cx="7618086" cy="1401146"/>
          </a:xfrm>
          <a:prstGeom prst="rect">
            <a:avLst/>
          </a:prstGeom>
          <a:noFill/>
          <a:ln w="19050">
            <a:solidFill>
              <a:srgbClr val="ADADAD"/>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243A5E"/>
                </a:solidFill>
                <a:effectLst/>
                <a:uLnTx/>
                <a:uFillTx/>
                <a:latin typeface="Segoe UI Semibold"/>
                <a:ea typeface="+mn-ea"/>
                <a:cs typeface="Segoe UI" pitchFamily="34" charset="0"/>
              </a:rPr>
              <a:t>Bank Environment</a:t>
            </a:r>
          </a:p>
        </p:txBody>
      </p:sp>
      <p:sp>
        <p:nvSpPr>
          <p:cNvPr id="60" name="Transform">
            <a:extLst>
              <a:ext uri="{FF2B5EF4-FFF2-40B4-BE49-F238E27FC236}">
                <a16:creationId xmlns:a16="http://schemas.microsoft.com/office/drawing/2014/main" id="{85AC8F51-5806-4A31-A9C8-E8602DC9629B}"/>
              </a:ext>
            </a:extLst>
          </p:cNvPr>
          <p:cNvSpPr txBox="1">
            <a:spLocks/>
          </p:cNvSpPr>
          <p:nvPr/>
        </p:nvSpPr>
        <p:spPr>
          <a:xfrm>
            <a:off x="1804945" y="1396274"/>
            <a:ext cx="7618086" cy="3632604"/>
          </a:xfrm>
          <a:prstGeom prst="rect">
            <a:avLst/>
          </a:prstGeom>
          <a:noFill/>
          <a:ln w="19050" cap="rnd">
            <a:solidFill>
              <a:srgbClr val="023762"/>
            </a:solidFill>
          </a:ln>
          <a:effectLst/>
        </p:spPr>
        <p:txBody>
          <a:bodyPr wrap="square" lIns="182880" tIns="9144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90000"/>
              </a:lnSpc>
              <a:spcBef>
                <a:spcPts val="2239"/>
              </a:spcBef>
              <a:spcAft>
                <a:spcPct val="0"/>
              </a:spcAft>
              <a:buClrTx/>
              <a:buSzPct val="90000"/>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Banking Customer</a:t>
            </a:r>
            <a:b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br>
            <a:r>
              <a:rPr kumimoji="0" lang="en-US" sz="1100" b="1"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rPr>
              <a:t>Engagement</a:t>
            </a:r>
          </a:p>
        </p:txBody>
      </p:sp>
      <p:sp>
        <p:nvSpPr>
          <p:cNvPr id="61" name="Transform">
            <a:extLst>
              <a:ext uri="{FF2B5EF4-FFF2-40B4-BE49-F238E27FC236}">
                <a16:creationId xmlns:a16="http://schemas.microsoft.com/office/drawing/2014/main" id="{262BB4FC-EC70-466F-9812-F278A1BED155}"/>
              </a:ext>
            </a:extLst>
          </p:cNvPr>
          <p:cNvSpPr txBox="1">
            <a:spLocks/>
          </p:cNvSpPr>
          <p:nvPr/>
        </p:nvSpPr>
        <p:spPr>
          <a:xfrm>
            <a:off x="3410006" y="1601904"/>
            <a:ext cx="2097156" cy="3263255"/>
          </a:xfrm>
          <a:prstGeom prst="rect">
            <a:avLst/>
          </a:prstGeom>
          <a:solidFill>
            <a:srgbClr val="023762"/>
          </a:solidFill>
          <a:ln w="25400" cap="rnd">
            <a:noFill/>
          </a:ln>
          <a:effectLst>
            <a:outerShdw blurRad="203200" dist="76200" dir="5400000" algn="tr" rotWithShape="0">
              <a:prstClr val="black">
                <a:alpha val="28000"/>
              </a:prstClr>
            </a:outerShdw>
          </a:effectLst>
        </p:spPr>
        <p:txBody>
          <a:bodyPr wrap="square" lIns="0" tIns="91440" rIns="0" bIns="0" rtlCol="0" anchor="t"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D365 Customer Insights</a:t>
            </a:r>
          </a:p>
        </p:txBody>
      </p:sp>
      <p:grpSp>
        <p:nvGrpSpPr>
          <p:cNvPr id="62" name="Group 61">
            <a:extLst>
              <a:ext uri="{FF2B5EF4-FFF2-40B4-BE49-F238E27FC236}">
                <a16:creationId xmlns:a16="http://schemas.microsoft.com/office/drawing/2014/main" id="{50B23F4E-D7EE-4251-B5ED-FE00FDBCAA3C}"/>
              </a:ext>
            </a:extLst>
          </p:cNvPr>
          <p:cNvGrpSpPr/>
          <p:nvPr/>
        </p:nvGrpSpPr>
        <p:grpSpPr>
          <a:xfrm>
            <a:off x="3796801" y="4041120"/>
            <a:ext cx="1411356" cy="677763"/>
            <a:chOff x="2062620" y="4567795"/>
            <a:chExt cx="1411356" cy="677763"/>
          </a:xfrm>
        </p:grpSpPr>
        <p:sp>
          <p:nvSpPr>
            <p:cNvPr id="63" name="Rectangle 62">
              <a:extLst>
                <a:ext uri="{FF2B5EF4-FFF2-40B4-BE49-F238E27FC236}">
                  <a16:creationId xmlns:a16="http://schemas.microsoft.com/office/drawing/2014/main" id="{FFDD7EAB-32AB-46C8-94C8-77D1A3CB161F}"/>
                </a:ext>
              </a:extLst>
            </p:cNvPr>
            <p:cNvSpPr/>
            <p:nvPr/>
          </p:nvSpPr>
          <p:spPr bwMode="auto">
            <a:xfrm>
              <a:off x="2062620" y="4567795"/>
              <a:ext cx="1411356" cy="67776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CI Data Store</a:t>
              </a:r>
            </a:p>
          </p:txBody>
        </p:sp>
        <p:sp>
          <p:nvSpPr>
            <p:cNvPr id="64" name="Transform">
              <a:extLst>
                <a:ext uri="{FF2B5EF4-FFF2-40B4-BE49-F238E27FC236}">
                  <a16:creationId xmlns:a16="http://schemas.microsoft.com/office/drawing/2014/main" id="{5CA74F32-5684-49AE-8469-F16AD3F1908A}"/>
                </a:ext>
              </a:extLst>
            </p:cNvPr>
            <p:cNvSpPr txBox="1">
              <a:spLocks/>
            </p:cNvSpPr>
            <p:nvPr/>
          </p:nvSpPr>
          <p:spPr>
            <a:xfrm>
              <a:off x="2107350" y="4878494"/>
              <a:ext cx="1321896" cy="294997"/>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Retail Banking Entities</a:t>
              </a:r>
            </a:p>
          </p:txBody>
        </p:sp>
      </p:grpSp>
      <p:sp>
        <p:nvSpPr>
          <p:cNvPr id="65" name="Transform">
            <a:extLst>
              <a:ext uri="{FF2B5EF4-FFF2-40B4-BE49-F238E27FC236}">
                <a16:creationId xmlns:a16="http://schemas.microsoft.com/office/drawing/2014/main" id="{EC428918-2A13-416E-AB77-54403FA9AA91}"/>
              </a:ext>
            </a:extLst>
          </p:cNvPr>
          <p:cNvSpPr txBox="1">
            <a:spLocks/>
          </p:cNvSpPr>
          <p:nvPr/>
        </p:nvSpPr>
        <p:spPr>
          <a:xfrm>
            <a:off x="3479837" y="2017427"/>
            <a:ext cx="1957494" cy="1123827"/>
          </a:xfrm>
          <a:prstGeom prst="rect">
            <a:avLst/>
          </a:prstGeom>
          <a:solidFill>
            <a:schemeClr val="accent1"/>
          </a:solidFill>
          <a:ln w="25400" cap="rnd">
            <a:noFill/>
          </a:ln>
          <a:effectLst/>
        </p:spPr>
        <p:txBody>
          <a:bodyPr wrap="square" lIns="91440" tIns="91440" rIns="9144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intelligence</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Segments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Models (Financial Services Churn)</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Measures</a:t>
            </a:r>
          </a:p>
        </p:txBody>
      </p:sp>
      <p:sp>
        <p:nvSpPr>
          <p:cNvPr id="66" name="Transform">
            <a:extLst>
              <a:ext uri="{FF2B5EF4-FFF2-40B4-BE49-F238E27FC236}">
                <a16:creationId xmlns:a16="http://schemas.microsoft.com/office/drawing/2014/main" id="{D820F33D-944D-49ED-95D1-D4A95994AD1D}"/>
              </a:ext>
            </a:extLst>
          </p:cNvPr>
          <p:cNvSpPr txBox="1">
            <a:spLocks/>
          </p:cNvSpPr>
          <p:nvPr/>
        </p:nvSpPr>
        <p:spPr>
          <a:xfrm>
            <a:off x="6644283" y="4161254"/>
            <a:ext cx="2556929" cy="292608"/>
          </a:xfrm>
          <a:prstGeom prst="rect">
            <a:avLst/>
          </a:prstGeom>
          <a:solidFill>
            <a:schemeClr val="accent1"/>
          </a:solidFill>
          <a:ln w="25400" cap="rnd">
            <a:noFill/>
          </a:ln>
          <a:effectLst/>
        </p:spPr>
        <p:txBody>
          <a:bodyPr wrap="square" lIns="0" tIns="0" rIns="0" bIns="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services common DM</a:t>
            </a:r>
          </a:p>
        </p:txBody>
      </p:sp>
      <p:sp>
        <p:nvSpPr>
          <p:cNvPr id="68" name="Rectangle 67">
            <a:extLst>
              <a:ext uri="{FF2B5EF4-FFF2-40B4-BE49-F238E27FC236}">
                <a16:creationId xmlns:a16="http://schemas.microsoft.com/office/drawing/2014/main" id="{0F1B5BC4-9FE1-4645-8F6F-23A6CEFAE19F}"/>
              </a:ext>
            </a:extLst>
          </p:cNvPr>
          <p:cNvSpPr/>
          <p:nvPr/>
        </p:nvSpPr>
        <p:spPr bwMode="auto">
          <a:xfrm>
            <a:off x="4458585" y="6197692"/>
            <a:ext cx="47426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Banking Core Compute</a:t>
            </a:r>
          </a:p>
        </p:txBody>
      </p:sp>
      <p:cxnSp>
        <p:nvCxnSpPr>
          <p:cNvPr id="70" name="Elbow Connector 217">
            <a:extLst>
              <a:ext uri="{FF2B5EF4-FFF2-40B4-BE49-F238E27FC236}">
                <a16:creationId xmlns:a16="http://schemas.microsoft.com/office/drawing/2014/main" id="{C965F536-C2B6-4D18-960B-E14125FF1E1C}"/>
              </a:ext>
            </a:extLst>
          </p:cNvPr>
          <p:cNvCxnSpPr>
            <a:cxnSpLocks/>
          </p:cNvCxnSpPr>
          <p:nvPr/>
        </p:nvCxnSpPr>
        <p:spPr>
          <a:xfrm flipV="1">
            <a:off x="4458585" y="4872542"/>
            <a:ext cx="0" cy="746207"/>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907E2AC7-C150-4431-B6DF-04D2D6BD6B66}"/>
              </a:ext>
            </a:extLst>
          </p:cNvPr>
          <p:cNvSpPr/>
          <p:nvPr/>
        </p:nvSpPr>
        <p:spPr bwMode="auto">
          <a:xfrm>
            <a:off x="6644285" y="5292993"/>
            <a:ext cx="2556925"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de-DE" sz="9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Bank Schema 2 Financial Services CDM</a:t>
            </a:r>
          </a:p>
        </p:txBody>
      </p:sp>
      <p:cxnSp>
        <p:nvCxnSpPr>
          <p:cNvPr id="73" name="Straight Arrow Connector 72">
            <a:extLst>
              <a:ext uri="{FF2B5EF4-FFF2-40B4-BE49-F238E27FC236}">
                <a16:creationId xmlns:a16="http://schemas.microsoft.com/office/drawing/2014/main" id="{D5539DC4-61FF-4F0C-8C9A-BFE8B61804B7}"/>
              </a:ext>
            </a:extLst>
          </p:cNvPr>
          <p:cNvCxnSpPr>
            <a:cxnSpLocks/>
          </p:cNvCxnSpPr>
          <p:nvPr/>
        </p:nvCxnSpPr>
        <p:spPr>
          <a:xfrm flipH="1">
            <a:off x="5502975" y="4471264"/>
            <a:ext cx="383475" cy="0"/>
          </a:xfrm>
          <a:prstGeom prst="straightConnector1">
            <a:avLst/>
          </a:prstGeom>
          <a:ln w="19050">
            <a:solidFill>
              <a:schemeClr val="bg1">
                <a:lumMod val="50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0BFFA4D-68C6-4C5B-8CA0-89DBDFBBC575}"/>
              </a:ext>
            </a:extLst>
          </p:cNvPr>
          <p:cNvSpPr/>
          <p:nvPr/>
        </p:nvSpPr>
        <p:spPr bwMode="auto">
          <a:xfrm>
            <a:off x="9766570" y="3630450"/>
            <a:ext cx="640080" cy="40011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Key</a:t>
            </a:r>
          </a:p>
        </p:txBody>
      </p:sp>
      <p:sp>
        <p:nvSpPr>
          <p:cNvPr id="75" name="Rectangle 74">
            <a:extLst>
              <a:ext uri="{FF2B5EF4-FFF2-40B4-BE49-F238E27FC236}">
                <a16:creationId xmlns:a16="http://schemas.microsoft.com/office/drawing/2014/main" id="{33489C19-A28D-4997-91FE-23A8B73E53A2}"/>
              </a:ext>
            </a:extLst>
          </p:cNvPr>
          <p:cNvSpPr/>
          <p:nvPr/>
        </p:nvSpPr>
        <p:spPr bwMode="auto">
          <a:xfrm>
            <a:off x="9766569" y="4061337"/>
            <a:ext cx="2072043" cy="353943"/>
          </a:xfrm>
          <a:prstGeom prst="rect">
            <a:avLst/>
          </a:prstGeom>
          <a:solidFill>
            <a:srgbClr val="02376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Microsoft products</a:t>
            </a:r>
          </a:p>
        </p:txBody>
      </p:sp>
      <p:sp>
        <p:nvSpPr>
          <p:cNvPr id="76" name="Rectangle 75">
            <a:extLst>
              <a:ext uri="{FF2B5EF4-FFF2-40B4-BE49-F238E27FC236}">
                <a16:creationId xmlns:a16="http://schemas.microsoft.com/office/drawing/2014/main" id="{315458EA-AD58-41E4-9DD2-C56940B38414}"/>
              </a:ext>
            </a:extLst>
          </p:cNvPr>
          <p:cNvSpPr/>
          <p:nvPr/>
        </p:nvSpPr>
        <p:spPr bwMode="auto">
          <a:xfrm>
            <a:off x="9766569" y="4599066"/>
            <a:ext cx="2072043" cy="3539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Capability components</a:t>
            </a:r>
          </a:p>
        </p:txBody>
      </p:sp>
      <p:sp>
        <p:nvSpPr>
          <p:cNvPr id="78" name="Rectangle 77">
            <a:extLst>
              <a:ext uri="{FF2B5EF4-FFF2-40B4-BE49-F238E27FC236}">
                <a16:creationId xmlns:a16="http://schemas.microsoft.com/office/drawing/2014/main" id="{3851CA2B-2108-4BFB-AE9E-A3C0B8C3B96F}"/>
              </a:ext>
            </a:extLst>
          </p:cNvPr>
          <p:cNvSpPr/>
          <p:nvPr/>
        </p:nvSpPr>
        <p:spPr bwMode="auto">
          <a:xfrm>
            <a:off x="9766569" y="5136796"/>
            <a:ext cx="2072043" cy="35394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Bank environment</a:t>
            </a:r>
          </a:p>
        </p:txBody>
      </p:sp>
      <p:sp>
        <p:nvSpPr>
          <p:cNvPr id="89" name="Rectangle 88">
            <a:extLst>
              <a:ext uri="{FF2B5EF4-FFF2-40B4-BE49-F238E27FC236}">
                <a16:creationId xmlns:a16="http://schemas.microsoft.com/office/drawing/2014/main" id="{3BC1C584-D7E3-460E-83F6-B952ACB5D80B}"/>
              </a:ext>
            </a:extLst>
          </p:cNvPr>
          <p:cNvSpPr/>
          <p:nvPr/>
        </p:nvSpPr>
        <p:spPr bwMode="auto">
          <a:xfrm>
            <a:off x="5893955" y="2198110"/>
            <a:ext cx="3408609" cy="989666"/>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Power </a:t>
            </a:r>
            <a:b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Apps</a:t>
            </a:r>
          </a:p>
        </p:txBody>
      </p:sp>
      <p:sp>
        <p:nvSpPr>
          <p:cNvPr id="92" name="Transform">
            <a:extLst>
              <a:ext uri="{FF2B5EF4-FFF2-40B4-BE49-F238E27FC236}">
                <a16:creationId xmlns:a16="http://schemas.microsoft.com/office/drawing/2014/main" id="{6C325EFC-83F7-4416-A265-ED341F165552}"/>
              </a:ext>
            </a:extLst>
          </p:cNvPr>
          <p:cNvSpPr txBox="1">
            <a:spLocks/>
          </p:cNvSpPr>
          <p:nvPr/>
        </p:nvSpPr>
        <p:spPr>
          <a:xfrm>
            <a:off x="6667047" y="2294818"/>
            <a:ext cx="2524577" cy="777939"/>
          </a:xfrm>
          <a:prstGeom prst="rect">
            <a:avLst/>
          </a:prstGeom>
          <a:solidFill>
            <a:schemeClr val="accent1"/>
          </a:solidFill>
          <a:ln w="25400" cap="rnd">
            <a:noFill/>
          </a:ln>
          <a:effectLst/>
        </p:spPr>
        <p:txBody>
          <a:bodyPr wrap="square" lIns="91440" tIns="45720" rIns="45720" bIns="9144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Core Retail Banking Controls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Customer snapshot</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Life events</a:t>
            </a:r>
          </a:p>
          <a:p>
            <a:pPr marL="171450" marR="0" lvl="0" indent="-114300" algn="l" defTabSz="914102" rtl="0" eaLnBrk="1" fontAlgn="base" latinLnBrk="0" hangingPunct="1">
              <a:lnSpc>
                <a:spcPct val="100000"/>
              </a:lnSpc>
              <a:spcBef>
                <a:spcPts val="0"/>
              </a:spcBef>
              <a:spcAft>
                <a:spcPct val="0"/>
              </a:spcAft>
              <a:buClrTx/>
              <a:buSzPct val="90000"/>
              <a:buFont typeface="Arial" panose="020B0604020202020204" pitchFamily="34" charset="0"/>
              <a:buChar char="•"/>
              <a:tabLst/>
              <a:defRPr/>
            </a:pPr>
            <a:r>
              <a:rPr kumimoji="0" lang="en-US" sz="1000" b="0" i="0" u="none" strike="noStrike" kern="0" cap="none" spc="0" normalizeH="0" baseline="0" noProof="0">
                <a:ln>
                  <a:noFill/>
                </a:ln>
                <a:solidFill>
                  <a:srgbClr val="FFFFFF"/>
                </a:solidFill>
                <a:effectLst/>
                <a:uLnTx/>
                <a:uFillTx/>
                <a:latin typeface="Segoe UI Semibold"/>
                <a:ea typeface="+mn-ea"/>
                <a:cs typeface="Segoe UI"/>
              </a:rPr>
              <a:t>Financial holdings</a:t>
            </a:r>
          </a:p>
        </p:txBody>
      </p:sp>
      <p:sp>
        <p:nvSpPr>
          <p:cNvPr id="81" name="Rectangle 80">
            <a:extLst>
              <a:ext uri="{FF2B5EF4-FFF2-40B4-BE49-F238E27FC236}">
                <a16:creationId xmlns:a16="http://schemas.microsoft.com/office/drawing/2014/main" id="{540F84E3-6611-4574-82F6-932A0317C40A}"/>
              </a:ext>
            </a:extLst>
          </p:cNvPr>
          <p:cNvSpPr/>
          <p:nvPr/>
        </p:nvSpPr>
        <p:spPr bwMode="auto">
          <a:xfrm>
            <a:off x="5893955" y="3277168"/>
            <a:ext cx="3408609" cy="1585872"/>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err="1">
                <a:ln>
                  <a:noFill/>
                </a:ln>
                <a:solidFill>
                  <a:srgbClr val="FFFFFF"/>
                </a:solidFill>
                <a:effectLst/>
                <a:uLnTx/>
                <a:uFillTx/>
                <a:latin typeface="Segoe UI Semibold"/>
                <a:ea typeface="Segoe UI" pitchFamily="34" charset="0"/>
                <a:cs typeface="Segoe UI" pitchFamily="34" charset="0"/>
              </a:rPr>
              <a:t>Dataverse</a:t>
            </a: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 </a:t>
            </a:r>
          </a:p>
        </p:txBody>
      </p:sp>
      <p:grpSp>
        <p:nvGrpSpPr>
          <p:cNvPr id="82" name="Group 81">
            <a:extLst>
              <a:ext uri="{FF2B5EF4-FFF2-40B4-BE49-F238E27FC236}">
                <a16:creationId xmlns:a16="http://schemas.microsoft.com/office/drawing/2014/main" id="{6A7DD9ED-58C8-4E8D-8AD8-FF6AA2A4BCCF}"/>
              </a:ext>
            </a:extLst>
          </p:cNvPr>
          <p:cNvGrpSpPr/>
          <p:nvPr/>
        </p:nvGrpSpPr>
        <p:grpSpPr>
          <a:xfrm>
            <a:off x="6667047" y="3392185"/>
            <a:ext cx="2534163" cy="1385159"/>
            <a:chOff x="6667047" y="3169012"/>
            <a:chExt cx="2534163" cy="1375236"/>
          </a:xfrm>
        </p:grpSpPr>
        <p:sp>
          <p:nvSpPr>
            <p:cNvPr id="84" name="Transform">
              <a:extLst>
                <a:ext uri="{FF2B5EF4-FFF2-40B4-BE49-F238E27FC236}">
                  <a16:creationId xmlns:a16="http://schemas.microsoft.com/office/drawing/2014/main" id="{DCCD41DD-E66E-40AD-8935-EDD0C9B64B6C}"/>
                </a:ext>
              </a:extLst>
            </p:cNvPr>
            <p:cNvSpPr txBox="1">
              <a:spLocks/>
            </p:cNvSpPr>
            <p:nvPr/>
          </p:nvSpPr>
          <p:spPr>
            <a:xfrm>
              <a:off x="6667047" y="3169012"/>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a:rPr>
                <a:t>Financial Services Core Retail Banking Plugins</a:t>
              </a:r>
            </a:p>
          </p:txBody>
        </p:sp>
        <p:sp>
          <p:nvSpPr>
            <p:cNvPr id="86" name="Transform">
              <a:extLst>
                <a:ext uri="{FF2B5EF4-FFF2-40B4-BE49-F238E27FC236}">
                  <a16:creationId xmlns:a16="http://schemas.microsoft.com/office/drawing/2014/main" id="{338CD9E7-B3B4-496F-BF4D-07DFA1737B32}"/>
                </a:ext>
              </a:extLst>
            </p:cNvPr>
            <p:cNvSpPr txBox="1">
              <a:spLocks/>
            </p:cNvSpPr>
            <p:nvPr/>
          </p:nvSpPr>
          <p:spPr>
            <a:xfrm>
              <a:off x="6667047" y="3529888"/>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Financial Services CI Entities</a:t>
              </a:r>
            </a:p>
          </p:txBody>
        </p:sp>
        <p:sp>
          <p:nvSpPr>
            <p:cNvPr id="87" name="Transform">
              <a:extLst>
                <a:ext uri="{FF2B5EF4-FFF2-40B4-BE49-F238E27FC236}">
                  <a16:creationId xmlns:a16="http://schemas.microsoft.com/office/drawing/2014/main" id="{1002AB28-272F-4F6F-8118-04B5A8F7E63D}"/>
                </a:ext>
              </a:extLst>
            </p:cNvPr>
            <p:cNvSpPr txBox="1">
              <a:spLocks/>
            </p:cNvSpPr>
            <p:nvPr/>
          </p:nvSpPr>
          <p:spPr>
            <a:xfrm>
              <a:off x="6667047" y="3890764"/>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Industry Data Model</a:t>
              </a:r>
            </a:p>
          </p:txBody>
        </p:sp>
        <p:sp>
          <p:nvSpPr>
            <p:cNvPr id="88" name="Transform">
              <a:extLst>
                <a:ext uri="{FF2B5EF4-FFF2-40B4-BE49-F238E27FC236}">
                  <a16:creationId xmlns:a16="http://schemas.microsoft.com/office/drawing/2014/main" id="{0AD58849-F83D-4D28-BB20-40DA1B93FB6E}"/>
                </a:ext>
              </a:extLst>
            </p:cNvPr>
            <p:cNvSpPr txBox="1">
              <a:spLocks/>
            </p:cNvSpPr>
            <p:nvPr/>
          </p:nvSpPr>
          <p:spPr>
            <a:xfrm>
              <a:off x="6667047" y="4251640"/>
              <a:ext cx="2534163" cy="292608"/>
            </a:xfrm>
            <a:prstGeom prst="rect">
              <a:avLst/>
            </a:prstGeom>
            <a:solidFill>
              <a:schemeClr val="accent1"/>
            </a:solidFill>
            <a:ln w="25400" cap="rnd">
              <a:noFill/>
            </a:ln>
            <a:effectLst/>
          </p:spPr>
          <p:txBody>
            <a:bodyPr wrap="square" lIns="91440" tIns="45720" rIns="45720" bIns="45720" rtlCol="0" anchor="ctr" anchorCtr="0">
              <a:noAutofit/>
            </a:bodyPr>
            <a:lstStyle>
              <a:defPPr>
                <a:defRPr lang="en-US"/>
              </a:defPPr>
              <a:lvl1pPr algn="ctr" defTabSz="914102" fontAlgn="base">
                <a:lnSpc>
                  <a:spcPct val="90000"/>
                </a:lnSpc>
                <a:spcBef>
                  <a:spcPts val="2239"/>
                </a:spcBef>
                <a:spcAft>
                  <a:spcPct val="0"/>
                </a:spcAft>
                <a:buSzPct val="90000"/>
                <a:defRPr sz="1600" kern="0">
                  <a:gradFill>
                    <a:gsLst>
                      <a:gs pos="97895">
                        <a:schemeClr val="tx1"/>
                      </a:gs>
                      <a:gs pos="82000">
                        <a:schemeClr val="tx1"/>
                      </a:gs>
                    </a:gsLst>
                    <a:lin ang="18900000" scaled="0"/>
                  </a:gradFill>
                  <a:latin typeface="Segoe UI Semibold"/>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102" rtl="0" eaLnBrk="1" fontAlgn="base" latinLnBrk="0" hangingPunct="1">
                <a:lnSpc>
                  <a:spcPct val="100000"/>
                </a:lnSpc>
                <a:spcBef>
                  <a:spcPts val="0"/>
                </a:spcBef>
                <a:spcAft>
                  <a:spcPct val="0"/>
                </a:spcAft>
                <a:buClrTx/>
                <a:buSzPct val="90000"/>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Segoe UI"/>
                </a:rPr>
                <a:t>Common Data Model</a:t>
              </a:r>
            </a:p>
          </p:txBody>
        </p:sp>
      </p:grpSp>
      <p:sp>
        <p:nvSpPr>
          <p:cNvPr id="96" name="Rectangle 95">
            <a:extLst>
              <a:ext uri="{FF2B5EF4-FFF2-40B4-BE49-F238E27FC236}">
                <a16:creationId xmlns:a16="http://schemas.microsoft.com/office/drawing/2014/main" id="{4FF7C2B6-521D-43ED-A366-9645EE1D3E90}"/>
              </a:ext>
            </a:extLst>
          </p:cNvPr>
          <p:cNvSpPr/>
          <p:nvPr/>
        </p:nvSpPr>
        <p:spPr bwMode="auto">
          <a:xfrm>
            <a:off x="2658750" y="6197692"/>
            <a:ext cx="1764090" cy="338758"/>
          </a:xfrm>
          <a:prstGeom prst="rect">
            <a:avLst/>
          </a:prstGeom>
          <a:solidFill>
            <a:schemeClr val="bg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Additional Bank data sources</a:t>
            </a:r>
          </a:p>
        </p:txBody>
      </p:sp>
      <p:sp>
        <p:nvSpPr>
          <p:cNvPr id="98" name="Rectangle 12">
            <a:extLst>
              <a:ext uri="{FF2B5EF4-FFF2-40B4-BE49-F238E27FC236}">
                <a16:creationId xmlns:a16="http://schemas.microsoft.com/office/drawing/2014/main" id="{F7F215C4-57C0-47FE-8662-B07F8B71CB54}"/>
              </a:ext>
            </a:extLst>
          </p:cNvPr>
          <p:cNvSpPr/>
          <p:nvPr/>
        </p:nvSpPr>
        <p:spPr bwMode="auto">
          <a:xfrm>
            <a:off x="3545465" y="5618749"/>
            <a:ext cx="1790496" cy="578943"/>
          </a:xfrm>
          <a:custGeom>
            <a:avLst/>
            <a:gdLst>
              <a:gd name="connsiteX0" fmla="*/ 0 w 1790496"/>
              <a:gd name="connsiteY0" fmla="*/ 0 h 187417"/>
              <a:gd name="connsiteX1" fmla="*/ 1790496 w 1790496"/>
              <a:gd name="connsiteY1" fmla="*/ 0 h 187417"/>
              <a:gd name="connsiteX2" fmla="*/ 1790496 w 1790496"/>
              <a:gd name="connsiteY2" fmla="*/ 187417 h 187417"/>
              <a:gd name="connsiteX3" fmla="*/ 0 w 1790496"/>
              <a:gd name="connsiteY3" fmla="*/ 187417 h 187417"/>
              <a:gd name="connsiteX4" fmla="*/ 0 w 1790496"/>
              <a:gd name="connsiteY4" fmla="*/ 0 h 187417"/>
              <a:gd name="connsiteX0" fmla="*/ 0 w 1790496"/>
              <a:gd name="connsiteY0" fmla="*/ 0 h 188119"/>
              <a:gd name="connsiteX1" fmla="*/ 1790496 w 1790496"/>
              <a:gd name="connsiteY1" fmla="*/ 0 h 188119"/>
              <a:gd name="connsiteX2" fmla="*/ 1790496 w 1790496"/>
              <a:gd name="connsiteY2" fmla="*/ 187417 h 188119"/>
              <a:gd name="connsiteX3" fmla="*/ 897948 w 1790496"/>
              <a:gd name="connsiteY3" fmla="*/ 188119 h 188119"/>
              <a:gd name="connsiteX4" fmla="*/ 0 w 1790496"/>
              <a:gd name="connsiteY4" fmla="*/ 187417 h 188119"/>
              <a:gd name="connsiteX5" fmla="*/ 0 w 1790496"/>
              <a:gd name="connsiteY5" fmla="*/ 0 h 188119"/>
              <a:gd name="connsiteX0" fmla="*/ 897948 w 1790496"/>
              <a:gd name="connsiteY0" fmla="*/ 188119 h 279559"/>
              <a:gd name="connsiteX1" fmla="*/ 0 w 1790496"/>
              <a:gd name="connsiteY1" fmla="*/ 187417 h 279559"/>
              <a:gd name="connsiteX2" fmla="*/ 0 w 1790496"/>
              <a:gd name="connsiteY2" fmla="*/ 0 h 279559"/>
              <a:gd name="connsiteX3" fmla="*/ 1790496 w 1790496"/>
              <a:gd name="connsiteY3" fmla="*/ 0 h 279559"/>
              <a:gd name="connsiteX4" fmla="*/ 1790496 w 1790496"/>
              <a:gd name="connsiteY4" fmla="*/ 187417 h 279559"/>
              <a:gd name="connsiteX5" fmla="*/ 989388 w 1790496"/>
              <a:gd name="connsiteY5" fmla="*/ 279559 h 279559"/>
              <a:gd name="connsiteX0" fmla="*/ 897948 w 1790496"/>
              <a:gd name="connsiteY0" fmla="*/ 188119 h 188119"/>
              <a:gd name="connsiteX1" fmla="*/ 0 w 1790496"/>
              <a:gd name="connsiteY1" fmla="*/ 187417 h 188119"/>
              <a:gd name="connsiteX2" fmla="*/ 0 w 1790496"/>
              <a:gd name="connsiteY2" fmla="*/ 0 h 188119"/>
              <a:gd name="connsiteX3" fmla="*/ 1790496 w 1790496"/>
              <a:gd name="connsiteY3" fmla="*/ 0 h 188119"/>
              <a:gd name="connsiteX4" fmla="*/ 1790496 w 1790496"/>
              <a:gd name="connsiteY4" fmla="*/ 187417 h 188119"/>
              <a:gd name="connsiteX0" fmla="*/ 0 w 1790496"/>
              <a:gd name="connsiteY0" fmla="*/ 187417 h 187417"/>
              <a:gd name="connsiteX1" fmla="*/ 0 w 1790496"/>
              <a:gd name="connsiteY1" fmla="*/ 0 h 187417"/>
              <a:gd name="connsiteX2" fmla="*/ 1790496 w 1790496"/>
              <a:gd name="connsiteY2" fmla="*/ 0 h 187417"/>
              <a:gd name="connsiteX3" fmla="*/ 1790496 w 1790496"/>
              <a:gd name="connsiteY3" fmla="*/ 187417 h 187417"/>
            </a:gdLst>
            <a:ahLst/>
            <a:cxnLst>
              <a:cxn ang="0">
                <a:pos x="connsiteX0" y="connsiteY0"/>
              </a:cxn>
              <a:cxn ang="0">
                <a:pos x="connsiteX1" y="connsiteY1"/>
              </a:cxn>
              <a:cxn ang="0">
                <a:pos x="connsiteX2" y="connsiteY2"/>
              </a:cxn>
              <a:cxn ang="0">
                <a:pos x="connsiteX3" y="connsiteY3"/>
              </a:cxn>
            </a:cxnLst>
            <a:rect l="l" t="t" r="r" b="b"/>
            <a:pathLst>
              <a:path w="1790496" h="187417">
                <a:moveTo>
                  <a:pt x="0" y="187417"/>
                </a:moveTo>
                <a:lnTo>
                  <a:pt x="0" y="0"/>
                </a:lnTo>
                <a:lnTo>
                  <a:pt x="1790496" y="0"/>
                </a:lnTo>
                <a:lnTo>
                  <a:pt x="1790496" y="187417"/>
                </a:lnTo>
              </a:path>
            </a:pathLst>
          </a:custGeom>
          <a:ln w="19050">
            <a:solidFill>
              <a:schemeClr val="bg1">
                <a:lumMod val="50000"/>
              </a:schemeClr>
            </a:solidFill>
            <a:headEnd type="none" w="lg" len="med"/>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0" name="Straight Arrow Connector 99">
            <a:extLst>
              <a:ext uri="{FF2B5EF4-FFF2-40B4-BE49-F238E27FC236}">
                <a16:creationId xmlns:a16="http://schemas.microsoft.com/office/drawing/2014/main" id="{8C7BD868-E42F-4604-B0D0-05B35C00FAD9}"/>
              </a:ext>
            </a:extLst>
          </p:cNvPr>
          <p:cNvCxnSpPr>
            <a:cxnSpLocks/>
            <a:stCxn id="72" idx="0"/>
          </p:cNvCxnSpPr>
          <p:nvPr/>
        </p:nvCxnSpPr>
        <p:spPr>
          <a:xfrm flipV="1">
            <a:off x="7922748" y="4777344"/>
            <a:ext cx="0" cy="515649"/>
          </a:xfrm>
          <a:prstGeom prst="straightConnector1">
            <a:avLst/>
          </a:prstGeom>
          <a:ln w="1905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B199CD5-DA08-42C7-A6F1-1956C9790BFF}"/>
              </a:ext>
            </a:extLst>
          </p:cNvPr>
          <p:cNvSpPr/>
          <p:nvPr/>
        </p:nvSpPr>
        <p:spPr bwMode="auto">
          <a:xfrm>
            <a:off x="5893955" y="1601904"/>
            <a:ext cx="3408609" cy="504330"/>
          </a:xfrm>
          <a:prstGeom prst="rect">
            <a:avLst/>
          </a:prstGeom>
          <a:solidFill>
            <a:srgbClr val="023762"/>
          </a:solidFill>
          <a:ln w="12700">
            <a:noFill/>
            <a:headEnd type="none" w="med" len="med"/>
            <a:tailEnd type="none" w="med" len="med"/>
          </a:ln>
          <a:effectLst>
            <a:outerShdw blurRad="152400" dist="63500" dir="5400000" algn="t" rotWithShape="0">
              <a:srgbClr val="19242D">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D365 Customer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Engagement</a:t>
            </a:r>
          </a:p>
        </p:txBody>
      </p:sp>
      <p:sp>
        <p:nvSpPr>
          <p:cNvPr id="104" name="Transform">
            <a:extLst>
              <a:ext uri="{FF2B5EF4-FFF2-40B4-BE49-F238E27FC236}">
                <a16:creationId xmlns:a16="http://schemas.microsoft.com/office/drawing/2014/main" id="{8042117D-06AF-461E-B226-829600D1A1E2}"/>
              </a:ext>
            </a:extLst>
          </p:cNvPr>
          <p:cNvSpPr txBox="1">
            <a:spLocks/>
          </p:cNvSpPr>
          <p:nvPr/>
        </p:nvSpPr>
        <p:spPr>
          <a:xfrm>
            <a:off x="7200899" y="1736657"/>
            <a:ext cx="1689101" cy="22549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algn="ctr" defTabSz="932472" fontAlgn="base">
              <a:lnSpc>
                <a:spcPct val="100000"/>
              </a:lnSpc>
              <a:spcBef>
                <a:spcPct val="0"/>
              </a:spcBef>
              <a:spcAft>
                <a:spcPct val="0"/>
              </a:spcAft>
              <a:buClrTx/>
              <a:buSzTx/>
              <a:buFontTx/>
              <a:buNone/>
              <a:tabLst/>
              <a:defRPr kumimoji="0" sz="800" b="0" i="0" u="none" strike="noStrike" cap="none" spc="0" normalizeH="0" baseline="0">
                <a:ln>
                  <a:noFill/>
                </a:ln>
                <a:solidFill>
                  <a:srgbClr val="FFFFFF"/>
                </a:solidFill>
                <a:effectLst/>
                <a:uLnTx/>
                <a:uFillTx/>
                <a:latin typeface="Segoe UI Semibold"/>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cs typeface="Segoe UI" pitchFamily="34" charset="0"/>
              </a:rPr>
              <a:t>Omnichannel</a:t>
            </a:r>
          </a:p>
        </p:txBody>
      </p:sp>
      <p:sp>
        <p:nvSpPr>
          <p:cNvPr id="106" name="Rectangle 105">
            <a:extLst>
              <a:ext uri="{FF2B5EF4-FFF2-40B4-BE49-F238E27FC236}">
                <a16:creationId xmlns:a16="http://schemas.microsoft.com/office/drawing/2014/main" id="{AA4031A8-C2C7-4ED8-A415-D6CB716359CC}"/>
              </a:ext>
            </a:extLst>
          </p:cNvPr>
          <p:cNvSpPr/>
          <p:nvPr/>
        </p:nvSpPr>
        <p:spPr bwMode="auto">
          <a:xfrm>
            <a:off x="3640320" y="5636062"/>
            <a:ext cx="1636530" cy="338758"/>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Non-Customer Experience optional data</a:t>
            </a:r>
          </a:p>
        </p:txBody>
      </p:sp>
      <p:sp>
        <p:nvSpPr>
          <p:cNvPr id="36" name="Rectangle 35">
            <a:extLst>
              <a:ext uri="{FF2B5EF4-FFF2-40B4-BE49-F238E27FC236}">
                <a16:creationId xmlns:a16="http://schemas.microsoft.com/office/drawing/2014/main" id="{97B527B3-4DB8-43E9-9E7F-60AC3E084076}"/>
              </a:ext>
            </a:extLst>
          </p:cNvPr>
          <p:cNvSpPr/>
          <p:nvPr/>
        </p:nvSpPr>
        <p:spPr bwMode="auto">
          <a:xfrm>
            <a:off x="6642587" y="5866207"/>
            <a:ext cx="2560320" cy="208668"/>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10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spTree>
    <p:extLst>
      <p:ext uri="{BB962C8B-B14F-4D97-AF65-F5344CB8AC3E}">
        <p14:creationId xmlns:p14="http://schemas.microsoft.com/office/powerpoint/2010/main" val="41069717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0DB51F0B-9431-49BC-BBA0-D44124700B36}"/>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3938" name="think-cell Slide" r:id="rId5" imgW="425" imgH="426" progId="TCLayout.ActiveDocument.1">
                  <p:embed/>
                </p:oleObj>
              </mc:Choice>
              <mc:Fallback>
                <p:oleObj name="think-cell Slide" r:id="rId5" imgW="425" imgH="426" progId="TCLayout.ActiveDocument.1">
                  <p:embed/>
                  <p:pic>
                    <p:nvPicPr>
                      <p:cNvPr id="6" name="Object 5" hidden="1">
                        <a:extLst>
                          <a:ext uri="{FF2B5EF4-FFF2-40B4-BE49-F238E27FC236}">
                            <a16:creationId xmlns:a16="http://schemas.microsoft.com/office/drawing/2014/main" id="{0DB51F0B-9431-49BC-BBA0-D44124700B3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le 6">
            <a:extLst>
              <a:ext uri="{FF2B5EF4-FFF2-40B4-BE49-F238E27FC236}">
                <a16:creationId xmlns:a16="http://schemas.microsoft.com/office/drawing/2014/main" id="{D362B055-5689-4D2E-A1D4-300FD0BA88C0}"/>
              </a:ext>
            </a:extLst>
          </p:cNvPr>
          <p:cNvSpPr>
            <a:spLocks noGrp="1"/>
          </p:cNvSpPr>
          <p:nvPr>
            <p:ph type="title"/>
          </p:nvPr>
        </p:nvSpPr>
        <p:spPr/>
        <p:txBody>
          <a:bodyPr vert="horz"/>
          <a:lstStyle/>
          <a:p>
            <a:r>
              <a:rPr lang="en-US" noProof="0"/>
              <a:t>Financial services regulatory compliance </a:t>
            </a:r>
            <a:endParaRPr lang="en-US"/>
          </a:p>
        </p:txBody>
      </p:sp>
      <p:sp>
        <p:nvSpPr>
          <p:cNvPr id="112" name="Rectangle 111">
            <a:extLst>
              <a:ext uri="{FF2B5EF4-FFF2-40B4-BE49-F238E27FC236}">
                <a16:creationId xmlns:a16="http://schemas.microsoft.com/office/drawing/2014/main" id="{AE74FF04-2269-4355-AB6B-55D82F175E30}"/>
              </a:ext>
            </a:extLst>
          </p:cNvPr>
          <p:cNvSpPr/>
          <p:nvPr/>
        </p:nvSpPr>
        <p:spPr bwMode="auto">
          <a:xfrm>
            <a:off x="0" y="1259589"/>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8BFDF0F7-CE1E-4DB6-8240-E3B3039A5E3F}"/>
              </a:ext>
            </a:extLst>
          </p:cNvPr>
          <p:cNvSpPr/>
          <p:nvPr/>
        </p:nvSpPr>
        <p:spPr bwMode="auto">
          <a:xfrm>
            <a:off x="6148388" y="2017713"/>
            <a:ext cx="5472112" cy="1283764"/>
          </a:xfrm>
          <a:custGeom>
            <a:avLst/>
            <a:gdLst>
              <a:gd name="connsiteX0" fmla="*/ 0 w 5472112"/>
              <a:gd name="connsiteY0" fmla="*/ 0 h 1283764"/>
              <a:gd name="connsiteX1" fmla="*/ 5472112 w 5472112"/>
              <a:gd name="connsiteY1" fmla="*/ 0 h 1283764"/>
              <a:gd name="connsiteX2" fmla="*/ 5472112 w 5472112"/>
              <a:gd name="connsiteY2" fmla="*/ 1283764 h 1283764"/>
              <a:gd name="connsiteX3" fmla="*/ 1406794 w 5472112"/>
              <a:gd name="connsiteY3" fmla="*/ 1283764 h 1283764"/>
              <a:gd name="connsiteX4" fmla="*/ 1345608 w 5472112"/>
              <a:gd name="connsiteY4" fmla="*/ 1183049 h 1283764"/>
              <a:gd name="connsiteX5" fmla="*/ 119991 w 5472112"/>
              <a:gd name="connsiteY5" fmla="*/ 448446 h 1283764"/>
              <a:gd name="connsiteX6" fmla="*/ 0 w 5472112"/>
              <a:gd name="connsiteY6" fmla="*/ 442387 h 1283764"/>
              <a:gd name="connsiteX7" fmla="*/ 0 w 5472112"/>
              <a:gd name="connsiteY7" fmla="*/ 0 h 128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2112" h="1283764">
                <a:moveTo>
                  <a:pt x="0" y="0"/>
                </a:moveTo>
                <a:lnTo>
                  <a:pt x="5472112" y="0"/>
                </a:lnTo>
                <a:lnTo>
                  <a:pt x="5472112" y="1283764"/>
                </a:lnTo>
                <a:lnTo>
                  <a:pt x="1406794" y="1283764"/>
                </a:lnTo>
                <a:lnTo>
                  <a:pt x="1345608" y="1183049"/>
                </a:lnTo>
                <a:cubicBezTo>
                  <a:pt x="1072933" y="779437"/>
                  <a:pt x="630073" y="500248"/>
                  <a:pt x="119991" y="448446"/>
                </a:cubicBezTo>
                <a:lnTo>
                  <a:pt x="0" y="442387"/>
                </a:lnTo>
                <a:lnTo>
                  <a:pt x="0" y="0"/>
                </a:lnTo>
                <a:close/>
              </a:path>
            </a:pathLst>
          </a:custGeom>
          <a:solidFill>
            <a:schemeClr val="bg1">
              <a:lumMod val="95000"/>
            </a:schemeClr>
          </a:solidFill>
          <a:ln>
            <a:noFill/>
            <a:headEnd type="none" w="med" len="med"/>
            <a:tailEnd type="none" w="med" len="med"/>
          </a:ln>
          <a:effectLst>
            <a:outerShdw dist="38100" algn="l"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chemeClr val="tx1"/>
                </a:solidFill>
                <a:latin typeface="+mj-lt"/>
                <a:ea typeface="Segoe UI" pitchFamily="34" charset="0"/>
                <a:cs typeface="Segoe UI" pitchFamily="34" charset="0"/>
              </a:rPr>
              <a:t>In-region data storage and </a:t>
            </a:r>
            <a:br>
              <a:rPr lang="en-US" sz="1600">
                <a:solidFill>
                  <a:schemeClr val="tx1"/>
                </a:solidFill>
                <a:latin typeface="+mj-lt"/>
                <a:ea typeface="Segoe UI" pitchFamily="34" charset="0"/>
                <a:cs typeface="Segoe UI" pitchFamily="34" charset="0"/>
              </a:rPr>
            </a:br>
            <a:r>
              <a:rPr lang="en-US" sz="1600">
                <a:solidFill>
                  <a:schemeClr val="tx1"/>
                </a:solidFill>
                <a:latin typeface="+mj-lt"/>
                <a:ea typeface="Segoe UI" pitchFamily="34" charset="0"/>
                <a:cs typeface="Segoe UI" pitchFamily="34" charset="0"/>
              </a:rPr>
              <a:t>multi-geo capabilities</a:t>
            </a:r>
          </a:p>
        </p:txBody>
      </p:sp>
      <p:grpSp>
        <p:nvGrpSpPr>
          <p:cNvPr id="34" name="Group 33">
            <a:extLst>
              <a:ext uri="{FF2B5EF4-FFF2-40B4-BE49-F238E27FC236}">
                <a16:creationId xmlns:a16="http://schemas.microsoft.com/office/drawing/2014/main" id="{CAAA83A5-44B2-4FE6-9E36-882C599FF3BE}"/>
              </a:ext>
            </a:extLst>
          </p:cNvPr>
          <p:cNvGrpSpPr/>
          <p:nvPr/>
        </p:nvGrpSpPr>
        <p:grpSpPr>
          <a:xfrm>
            <a:off x="4523233" y="2564223"/>
            <a:ext cx="3162296" cy="3158306"/>
            <a:chOff x="4523233" y="2564223"/>
            <a:chExt cx="3162296" cy="3158306"/>
          </a:xfrm>
          <a:effectLst>
            <a:outerShdw blurRad="63500" sx="102000" sy="102000" algn="ctr" rotWithShape="0">
              <a:schemeClr val="bg1">
                <a:lumMod val="75000"/>
                <a:alpha val="40000"/>
              </a:schemeClr>
            </a:outerShdw>
          </a:effectLst>
        </p:grpSpPr>
        <p:sp>
          <p:nvSpPr>
            <p:cNvPr id="173" name="Freeform: Shape 172">
              <a:extLst>
                <a:ext uri="{FF2B5EF4-FFF2-40B4-BE49-F238E27FC236}">
                  <a16:creationId xmlns:a16="http://schemas.microsoft.com/office/drawing/2014/main" id="{331E184F-1538-478A-BFAD-95FC21C2B356}"/>
                </a:ext>
              </a:extLst>
            </p:cNvPr>
            <p:cNvSpPr/>
            <p:nvPr/>
          </p:nvSpPr>
          <p:spPr bwMode="auto">
            <a:xfrm>
              <a:off x="4756648" y="2564223"/>
              <a:ext cx="1308205" cy="1063283"/>
            </a:xfrm>
            <a:custGeom>
              <a:avLst/>
              <a:gdLst>
                <a:gd name="connsiteX0" fmla="*/ 756553 w 756553"/>
                <a:gd name="connsiteY0" fmla="*/ 0 h 614911"/>
                <a:gd name="connsiteX1" fmla="*/ 756553 w 756553"/>
                <a:gd name="connsiteY1" fmla="*/ 356754 h 614911"/>
                <a:gd name="connsiteX2" fmla="*/ 666797 w 756553"/>
                <a:gd name="connsiteY2" fmla="*/ 365802 h 614911"/>
                <a:gd name="connsiteX3" fmla="*/ 316049 w 756553"/>
                <a:gd name="connsiteY3" fmla="*/ 600818 h 614911"/>
                <a:gd name="connsiteX4" fmla="*/ 308400 w 756553"/>
                <a:gd name="connsiteY4" fmla="*/ 614911 h 614911"/>
                <a:gd name="connsiteX5" fmla="*/ 0 w 756553"/>
                <a:gd name="connsiteY5" fmla="*/ 436856 h 614911"/>
                <a:gd name="connsiteX6" fmla="*/ 21178 w 756553"/>
                <a:gd name="connsiteY6" fmla="*/ 401996 h 614911"/>
                <a:gd name="connsiteX7" fmla="*/ 685921 w 756553"/>
                <a:gd name="connsiteY7" fmla="*/ 3567 h 614911"/>
                <a:gd name="connsiteX8" fmla="*/ 756553 w 756553"/>
                <a:gd name="connsiteY8" fmla="*/ 0 h 614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553" h="614911">
                  <a:moveTo>
                    <a:pt x="756553" y="0"/>
                  </a:moveTo>
                  <a:lnTo>
                    <a:pt x="756553" y="356754"/>
                  </a:lnTo>
                  <a:lnTo>
                    <a:pt x="666797" y="365802"/>
                  </a:lnTo>
                  <a:cubicBezTo>
                    <a:pt x="521291" y="395577"/>
                    <a:pt x="396386" y="481905"/>
                    <a:pt x="316049" y="600818"/>
                  </a:cubicBezTo>
                  <a:lnTo>
                    <a:pt x="308400" y="614911"/>
                  </a:lnTo>
                  <a:lnTo>
                    <a:pt x="0" y="436856"/>
                  </a:lnTo>
                  <a:lnTo>
                    <a:pt x="21178" y="401996"/>
                  </a:lnTo>
                  <a:cubicBezTo>
                    <a:pt x="169070" y="183088"/>
                    <a:pt x="409266" y="31663"/>
                    <a:pt x="685921" y="3567"/>
                  </a:cubicBezTo>
                  <a:lnTo>
                    <a:pt x="756553"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2" name="Freeform: Shape 171">
              <a:extLst>
                <a:ext uri="{FF2B5EF4-FFF2-40B4-BE49-F238E27FC236}">
                  <a16:creationId xmlns:a16="http://schemas.microsoft.com/office/drawing/2014/main" id="{99D0F2F7-3A93-4E02-8529-08A353997FB5}"/>
                </a:ext>
              </a:extLst>
            </p:cNvPr>
            <p:cNvSpPr/>
            <p:nvPr/>
          </p:nvSpPr>
          <p:spPr bwMode="auto">
            <a:xfrm>
              <a:off x="6143906" y="2564223"/>
              <a:ext cx="1308206" cy="1063281"/>
            </a:xfrm>
            <a:custGeom>
              <a:avLst/>
              <a:gdLst>
                <a:gd name="connsiteX0" fmla="*/ 0 w 756554"/>
                <a:gd name="connsiteY0" fmla="*/ 0 h 614910"/>
                <a:gd name="connsiteX1" fmla="*/ 70632 w 756554"/>
                <a:gd name="connsiteY1" fmla="*/ 3567 h 614910"/>
                <a:gd name="connsiteX2" fmla="*/ 735375 w 756554"/>
                <a:gd name="connsiteY2" fmla="*/ 401996 h 614910"/>
                <a:gd name="connsiteX3" fmla="*/ 756554 w 756554"/>
                <a:gd name="connsiteY3" fmla="*/ 436857 h 614910"/>
                <a:gd name="connsiteX4" fmla="*/ 448157 w 756554"/>
                <a:gd name="connsiteY4" fmla="*/ 614910 h 614910"/>
                <a:gd name="connsiteX5" fmla="*/ 440507 w 756554"/>
                <a:gd name="connsiteY5" fmla="*/ 600817 h 614910"/>
                <a:gd name="connsiteX6" fmla="*/ 89759 w 756554"/>
                <a:gd name="connsiteY6" fmla="*/ 365801 h 614910"/>
                <a:gd name="connsiteX7" fmla="*/ 0 w 756554"/>
                <a:gd name="connsiteY7" fmla="*/ 356752 h 614910"/>
                <a:gd name="connsiteX8" fmla="*/ 0 w 756554"/>
                <a:gd name="connsiteY8" fmla="*/ 0 h 614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554" h="614910">
                  <a:moveTo>
                    <a:pt x="0" y="0"/>
                  </a:moveTo>
                  <a:lnTo>
                    <a:pt x="70632" y="3567"/>
                  </a:lnTo>
                  <a:cubicBezTo>
                    <a:pt x="347287" y="31663"/>
                    <a:pt x="587483" y="183088"/>
                    <a:pt x="735375" y="401996"/>
                  </a:cubicBezTo>
                  <a:lnTo>
                    <a:pt x="756554" y="436857"/>
                  </a:lnTo>
                  <a:lnTo>
                    <a:pt x="448157" y="614910"/>
                  </a:lnTo>
                  <a:lnTo>
                    <a:pt x="440507" y="600817"/>
                  </a:lnTo>
                  <a:cubicBezTo>
                    <a:pt x="360171" y="481904"/>
                    <a:pt x="235266" y="395576"/>
                    <a:pt x="89759" y="365801"/>
                  </a:cubicBezTo>
                  <a:lnTo>
                    <a:pt x="0" y="356752"/>
                  </a:lnTo>
                  <a:lnTo>
                    <a:pt x="0"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Shape 169">
              <a:extLst>
                <a:ext uri="{FF2B5EF4-FFF2-40B4-BE49-F238E27FC236}">
                  <a16:creationId xmlns:a16="http://schemas.microsoft.com/office/drawing/2014/main" id="{5EBD5288-09DB-4936-8A45-46923627966E}"/>
                </a:ext>
              </a:extLst>
            </p:cNvPr>
            <p:cNvSpPr/>
            <p:nvPr/>
          </p:nvSpPr>
          <p:spPr bwMode="auto">
            <a:xfrm>
              <a:off x="4523233" y="3387200"/>
              <a:ext cx="728962" cy="1512352"/>
            </a:xfrm>
            <a:custGeom>
              <a:avLst/>
              <a:gdLst>
                <a:gd name="connsiteX0" fmla="*/ 111243 w 421569"/>
                <a:gd name="connsiteY0" fmla="*/ 0 h 874614"/>
                <a:gd name="connsiteX1" fmla="*/ 421569 w 421569"/>
                <a:gd name="connsiteY1" fmla="*/ 179167 h 874614"/>
                <a:gd name="connsiteX2" fmla="*/ 399515 w 421569"/>
                <a:gd name="connsiteY2" fmla="*/ 219797 h 874614"/>
                <a:gd name="connsiteX3" fmla="*/ 355602 w 421569"/>
                <a:gd name="connsiteY3" fmla="*/ 437307 h 874614"/>
                <a:gd name="connsiteX4" fmla="*/ 399515 w 421569"/>
                <a:gd name="connsiteY4" fmla="*/ 654817 h 874614"/>
                <a:gd name="connsiteX5" fmla="*/ 421569 w 421569"/>
                <a:gd name="connsiteY5" fmla="*/ 695448 h 874614"/>
                <a:gd name="connsiteX6" fmla="*/ 111244 w 421569"/>
                <a:gd name="connsiteY6" fmla="*/ 874614 h 874614"/>
                <a:gd name="connsiteX7" fmla="*/ 110363 w 421569"/>
                <a:gd name="connsiteY7" fmla="*/ 873163 h 874614"/>
                <a:gd name="connsiteX8" fmla="*/ 0 w 421569"/>
                <a:gd name="connsiteY8" fmla="*/ 437306 h 874614"/>
                <a:gd name="connsiteX9" fmla="*/ 110363 w 421569"/>
                <a:gd name="connsiteY9" fmla="*/ 1449 h 874614"/>
                <a:gd name="connsiteX10" fmla="*/ 111243 w 421569"/>
                <a:gd name="connsiteY10" fmla="*/ 0 h 874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569" h="874614">
                  <a:moveTo>
                    <a:pt x="111243" y="0"/>
                  </a:moveTo>
                  <a:lnTo>
                    <a:pt x="421569" y="179167"/>
                  </a:lnTo>
                  <a:lnTo>
                    <a:pt x="399515" y="219797"/>
                  </a:lnTo>
                  <a:cubicBezTo>
                    <a:pt x="371239" y="286651"/>
                    <a:pt x="355602" y="360153"/>
                    <a:pt x="355602" y="437307"/>
                  </a:cubicBezTo>
                  <a:cubicBezTo>
                    <a:pt x="355602" y="514461"/>
                    <a:pt x="371239" y="587963"/>
                    <a:pt x="399515" y="654817"/>
                  </a:cubicBezTo>
                  <a:lnTo>
                    <a:pt x="421569" y="695448"/>
                  </a:lnTo>
                  <a:lnTo>
                    <a:pt x="111244" y="874614"/>
                  </a:lnTo>
                  <a:lnTo>
                    <a:pt x="110363" y="873163"/>
                  </a:lnTo>
                  <a:cubicBezTo>
                    <a:pt x="39980" y="743599"/>
                    <a:pt x="0" y="595122"/>
                    <a:pt x="0" y="437306"/>
                  </a:cubicBezTo>
                  <a:cubicBezTo>
                    <a:pt x="0" y="279491"/>
                    <a:pt x="39980" y="131013"/>
                    <a:pt x="110363" y="1449"/>
                  </a:cubicBezTo>
                  <a:lnTo>
                    <a:pt x="111243"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Shape 168">
              <a:extLst>
                <a:ext uri="{FF2B5EF4-FFF2-40B4-BE49-F238E27FC236}">
                  <a16:creationId xmlns:a16="http://schemas.microsoft.com/office/drawing/2014/main" id="{5ECA6678-B075-41B3-8055-CF300BB44E71}"/>
                </a:ext>
              </a:extLst>
            </p:cNvPr>
            <p:cNvSpPr/>
            <p:nvPr/>
          </p:nvSpPr>
          <p:spPr bwMode="auto">
            <a:xfrm>
              <a:off x="6956570" y="3387202"/>
              <a:ext cx="728959" cy="1512348"/>
            </a:xfrm>
            <a:custGeom>
              <a:avLst/>
              <a:gdLst>
                <a:gd name="connsiteX0" fmla="*/ 310324 w 421567"/>
                <a:gd name="connsiteY0" fmla="*/ 0 h 874612"/>
                <a:gd name="connsiteX1" fmla="*/ 311204 w 421567"/>
                <a:gd name="connsiteY1" fmla="*/ 1448 h 874612"/>
                <a:gd name="connsiteX2" fmla="*/ 421567 w 421567"/>
                <a:gd name="connsiteY2" fmla="*/ 437305 h 874612"/>
                <a:gd name="connsiteX3" fmla="*/ 311204 w 421567"/>
                <a:gd name="connsiteY3" fmla="*/ 873162 h 874612"/>
                <a:gd name="connsiteX4" fmla="*/ 310323 w 421567"/>
                <a:gd name="connsiteY4" fmla="*/ 874612 h 874612"/>
                <a:gd name="connsiteX5" fmla="*/ 0 w 421567"/>
                <a:gd name="connsiteY5" fmla="*/ 695447 h 874612"/>
                <a:gd name="connsiteX6" fmla="*/ 22054 w 421567"/>
                <a:gd name="connsiteY6" fmla="*/ 654816 h 874612"/>
                <a:gd name="connsiteX7" fmla="*/ 65967 w 421567"/>
                <a:gd name="connsiteY7" fmla="*/ 437306 h 874612"/>
                <a:gd name="connsiteX8" fmla="*/ 22054 w 421567"/>
                <a:gd name="connsiteY8" fmla="*/ 219796 h 874612"/>
                <a:gd name="connsiteX9" fmla="*/ 0 w 421567"/>
                <a:gd name="connsiteY9" fmla="*/ 179166 h 874612"/>
                <a:gd name="connsiteX10" fmla="*/ 310324 w 421567"/>
                <a:gd name="connsiteY10" fmla="*/ 0 h 87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1567" h="874612">
                  <a:moveTo>
                    <a:pt x="310324" y="0"/>
                  </a:moveTo>
                  <a:lnTo>
                    <a:pt x="311204" y="1448"/>
                  </a:lnTo>
                  <a:cubicBezTo>
                    <a:pt x="381588" y="131012"/>
                    <a:pt x="421567" y="279490"/>
                    <a:pt x="421567" y="437305"/>
                  </a:cubicBezTo>
                  <a:cubicBezTo>
                    <a:pt x="421567" y="595121"/>
                    <a:pt x="381588" y="743598"/>
                    <a:pt x="311204" y="873162"/>
                  </a:cubicBezTo>
                  <a:lnTo>
                    <a:pt x="310323" y="874612"/>
                  </a:lnTo>
                  <a:lnTo>
                    <a:pt x="0" y="695447"/>
                  </a:lnTo>
                  <a:lnTo>
                    <a:pt x="22054" y="654816"/>
                  </a:lnTo>
                  <a:cubicBezTo>
                    <a:pt x="50331" y="587962"/>
                    <a:pt x="65967" y="514460"/>
                    <a:pt x="65967" y="437306"/>
                  </a:cubicBezTo>
                  <a:cubicBezTo>
                    <a:pt x="65967" y="360152"/>
                    <a:pt x="50331" y="286650"/>
                    <a:pt x="22054" y="219796"/>
                  </a:cubicBezTo>
                  <a:lnTo>
                    <a:pt x="0" y="179166"/>
                  </a:lnTo>
                  <a:lnTo>
                    <a:pt x="310324"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8" name="Freeform: Shape 167">
              <a:extLst>
                <a:ext uri="{FF2B5EF4-FFF2-40B4-BE49-F238E27FC236}">
                  <a16:creationId xmlns:a16="http://schemas.microsoft.com/office/drawing/2014/main" id="{377322DE-0E68-44A6-BF20-0E77CB27767D}"/>
                </a:ext>
              </a:extLst>
            </p:cNvPr>
            <p:cNvSpPr/>
            <p:nvPr/>
          </p:nvSpPr>
          <p:spPr bwMode="auto">
            <a:xfrm>
              <a:off x="4756651" y="4659250"/>
              <a:ext cx="1308201" cy="1063277"/>
            </a:xfrm>
            <a:custGeom>
              <a:avLst/>
              <a:gdLst>
                <a:gd name="connsiteX0" fmla="*/ 308398 w 756551"/>
                <a:gd name="connsiteY0" fmla="*/ 0 h 614908"/>
                <a:gd name="connsiteX1" fmla="*/ 316047 w 756551"/>
                <a:gd name="connsiteY1" fmla="*/ 14092 h 614908"/>
                <a:gd name="connsiteX2" fmla="*/ 666795 w 756551"/>
                <a:gd name="connsiteY2" fmla="*/ 249108 h 614908"/>
                <a:gd name="connsiteX3" fmla="*/ 756551 w 756551"/>
                <a:gd name="connsiteY3" fmla="*/ 258157 h 614908"/>
                <a:gd name="connsiteX4" fmla="*/ 756551 w 756551"/>
                <a:gd name="connsiteY4" fmla="*/ 614908 h 614908"/>
                <a:gd name="connsiteX5" fmla="*/ 685919 w 756551"/>
                <a:gd name="connsiteY5" fmla="*/ 611341 h 614908"/>
                <a:gd name="connsiteX6" fmla="*/ 21176 w 756551"/>
                <a:gd name="connsiteY6" fmla="*/ 212912 h 614908"/>
                <a:gd name="connsiteX7" fmla="*/ 0 w 756551"/>
                <a:gd name="connsiteY7" fmla="*/ 178054 h 614908"/>
                <a:gd name="connsiteX8" fmla="*/ 308398 w 756551"/>
                <a:gd name="connsiteY8" fmla="*/ 0 h 61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551" h="614908">
                  <a:moveTo>
                    <a:pt x="308398" y="0"/>
                  </a:moveTo>
                  <a:lnTo>
                    <a:pt x="316047" y="14092"/>
                  </a:lnTo>
                  <a:cubicBezTo>
                    <a:pt x="396384" y="133006"/>
                    <a:pt x="521289" y="219334"/>
                    <a:pt x="666795" y="249108"/>
                  </a:cubicBezTo>
                  <a:lnTo>
                    <a:pt x="756551" y="258157"/>
                  </a:lnTo>
                  <a:lnTo>
                    <a:pt x="756551" y="614908"/>
                  </a:lnTo>
                  <a:lnTo>
                    <a:pt x="685919" y="611341"/>
                  </a:lnTo>
                  <a:cubicBezTo>
                    <a:pt x="409264" y="583245"/>
                    <a:pt x="169068" y="431821"/>
                    <a:pt x="21176" y="212912"/>
                  </a:cubicBezTo>
                  <a:lnTo>
                    <a:pt x="0" y="178054"/>
                  </a:lnTo>
                  <a:lnTo>
                    <a:pt x="308398"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7" name="Freeform: Shape 166">
              <a:extLst>
                <a:ext uri="{FF2B5EF4-FFF2-40B4-BE49-F238E27FC236}">
                  <a16:creationId xmlns:a16="http://schemas.microsoft.com/office/drawing/2014/main" id="{475EAC24-AD38-45E5-AA52-A1E2CE8D4229}"/>
                </a:ext>
              </a:extLst>
            </p:cNvPr>
            <p:cNvSpPr/>
            <p:nvPr/>
          </p:nvSpPr>
          <p:spPr bwMode="auto">
            <a:xfrm>
              <a:off x="6143906" y="4659253"/>
              <a:ext cx="1308203" cy="1063276"/>
            </a:xfrm>
            <a:custGeom>
              <a:avLst/>
              <a:gdLst>
                <a:gd name="connsiteX0" fmla="*/ 448156 w 756552"/>
                <a:gd name="connsiteY0" fmla="*/ 0 h 614907"/>
                <a:gd name="connsiteX1" fmla="*/ 756552 w 756552"/>
                <a:gd name="connsiteY1" fmla="*/ 178053 h 614907"/>
                <a:gd name="connsiteX2" fmla="*/ 735375 w 756552"/>
                <a:gd name="connsiteY2" fmla="*/ 212911 h 614907"/>
                <a:gd name="connsiteX3" fmla="*/ 70632 w 756552"/>
                <a:gd name="connsiteY3" fmla="*/ 611340 h 614907"/>
                <a:gd name="connsiteX4" fmla="*/ 0 w 756552"/>
                <a:gd name="connsiteY4" fmla="*/ 614907 h 614907"/>
                <a:gd name="connsiteX5" fmla="*/ 0 w 756552"/>
                <a:gd name="connsiteY5" fmla="*/ 258156 h 614907"/>
                <a:gd name="connsiteX6" fmla="*/ 89759 w 756552"/>
                <a:gd name="connsiteY6" fmla="*/ 249107 h 614907"/>
                <a:gd name="connsiteX7" fmla="*/ 440507 w 756552"/>
                <a:gd name="connsiteY7" fmla="*/ 14091 h 614907"/>
                <a:gd name="connsiteX8" fmla="*/ 448156 w 756552"/>
                <a:gd name="connsiteY8" fmla="*/ 0 h 614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552" h="614907">
                  <a:moveTo>
                    <a:pt x="448156" y="0"/>
                  </a:moveTo>
                  <a:lnTo>
                    <a:pt x="756552" y="178053"/>
                  </a:lnTo>
                  <a:lnTo>
                    <a:pt x="735375" y="212911"/>
                  </a:lnTo>
                  <a:cubicBezTo>
                    <a:pt x="587483" y="431820"/>
                    <a:pt x="347287" y="583244"/>
                    <a:pt x="70632" y="611340"/>
                  </a:cubicBezTo>
                  <a:lnTo>
                    <a:pt x="0" y="614907"/>
                  </a:lnTo>
                  <a:lnTo>
                    <a:pt x="0" y="258156"/>
                  </a:lnTo>
                  <a:lnTo>
                    <a:pt x="89759" y="249107"/>
                  </a:lnTo>
                  <a:cubicBezTo>
                    <a:pt x="235266" y="219333"/>
                    <a:pt x="360171" y="133005"/>
                    <a:pt x="440507" y="14091"/>
                  </a:cubicBezTo>
                  <a:lnTo>
                    <a:pt x="448156" y="0"/>
                  </a:lnTo>
                  <a:close/>
                </a:path>
              </a:pathLst>
            </a:cu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8" name="Oval 27">
            <a:extLst>
              <a:ext uri="{FF2B5EF4-FFF2-40B4-BE49-F238E27FC236}">
                <a16:creationId xmlns:a16="http://schemas.microsoft.com/office/drawing/2014/main" id="{1D08AABB-4272-421E-B1FE-A34278341FDD}"/>
              </a:ext>
            </a:extLst>
          </p:cNvPr>
          <p:cNvSpPr/>
          <p:nvPr/>
        </p:nvSpPr>
        <p:spPr bwMode="auto">
          <a:xfrm>
            <a:off x="5219689" y="3267063"/>
            <a:ext cx="1752628" cy="1752628"/>
          </a:xfrm>
          <a:prstGeom prst="ellipse">
            <a:avLst/>
          </a:prstGeom>
          <a:solidFill>
            <a:schemeClr val="accent2"/>
          </a:solidFill>
          <a:ln>
            <a:noFill/>
            <a:headEnd type="none" w="med" len="med"/>
            <a:tailEnd type="none" w="med" len="med"/>
          </a:ln>
          <a:effectLst>
            <a:outerShdw blurRad="63500" sx="102000" sy="102000" algn="ctr" rotWithShape="0">
              <a:schemeClr val="bg1">
                <a:lumMod val="75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90133" rtl="0" eaLnBrk="1" fontAlgn="auto" latinLnBrk="0" hangingPunct="1">
              <a:lnSpc>
                <a:spcPct val="93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endParaRPr kumimoji="0" lang="en-US" b="0" i="0" u="none" strike="noStrike" kern="1200" cap="none" spc="0" normalizeH="0" baseline="0" noProof="0">
              <a:ln>
                <a:noFill/>
              </a:ln>
              <a:solidFill>
                <a:schemeClr val="bg1"/>
              </a:solidFill>
              <a:effectLst/>
              <a:uLnTx/>
              <a:uFillTx/>
              <a:latin typeface="+mj-lt"/>
              <a:ea typeface="+mn-ea"/>
              <a:cs typeface="Segoe UI Semibold" panose="020B0702040204020203" pitchFamily="34" charset="0"/>
              <a:sym typeface="'Roboto-Bold'"/>
            </a:endParaRPr>
          </a:p>
        </p:txBody>
      </p:sp>
      <p:grpSp>
        <p:nvGrpSpPr>
          <p:cNvPr id="3" name="Group 2">
            <a:extLst>
              <a:ext uri="{FF2B5EF4-FFF2-40B4-BE49-F238E27FC236}">
                <a16:creationId xmlns:a16="http://schemas.microsoft.com/office/drawing/2014/main" id="{E3D2C89C-A825-49B7-BE4E-372805FC9CAA}"/>
              </a:ext>
            </a:extLst>
          </p:cNvPr>
          <p:cNvGrpSpPr/>
          <p:nvPr/>
        </p:nvGrpSpPr>
        <p:grpSpPr>
          <a:xfrm>
            <a:off x="6646578" y="2890802"/>
            <a:ext cx="302862" cy="410122"/>
            <a:chOff x="6791291" y="2814999"/>
            <a:chExt cx="206445" cy="279561"/>
          </a:xfrm>
        </p:grpSpPr>
        <p:sp>
          <p:nvSpPr>
            <p:cNvPr id="195" name="Freeform: Shape 194">
              <a:extLst>
                <a:ext uri="{FF2B5EF4-FFF2-40B4-BE49-F238E27FC236}">
                  <a16:creationId xmlns:a16="http://schemas.microsoft.com/office/drawing/2014/main" id="{26AE5CA1-37BA-4F3F-8AEC-14AA67E88BA6}"/>
                </a:ext>
              </a:extLst>
            </p:cNvPr>
            <p:cNvSpPr/>
            <p:nvPr/>
          </p:nvSpPr>
          <p:spPr>
            <a:xfrm>
              <a:off x="6791291" y="2814999"/>
              <a:ext cx="206445" cy="279561"/>
            </a:xfrm>
            <a:custGeom>
              <a:avLst/>
              <a:gdLst>
                <a:gd name="connsiteX0" fmla="*/ 53748 w 653142"/>
                <a:gd name="connsiteY0" fmla="*/ 506186 h 884464"/>
                <a:gd name="connsiteX1" fmla="*/ 320994 w 653142"/>
                <a:gd name="connsiteY1" fmla="*/ 881607 h 884464"/>
                <a:gd name="connsiteX2" fmla="*/ 326571 w 653142"/>
                <a:gd name="connsiteY2" fmla="*/ 884464 h 884464"/>
                <a:gd name="connsiteX3" fmla="*/ 332083 w 653142"/>
                <a:gd name="connsiteY3" fmla="*/ 881607 h 884464"/>
                <a:gd name="connsiteX4" fmla="*/ 597149 w 653142"/>
                <a:gd name="connsiteY4" fmla="*/ 509179 h 884464"/>
                <a:gd name="connsiteX5" fmla="*/ 598714 w 653142"/>
                <a:gd name="connsiteY5" fmla="*/ 507342 h 884464"/>
                <a:gd name="connsiteX6" fmla="*/ 600279 w 653142"/>
                <a:gd name="connsiteY6" fmla="*/ 504621 h 884464"/>
                <a:gd name="connsiteX7" fmla="*/ 653143 w 653142"/>
                <a:gd name="connsiteY7" fmla="*/ 326571 h 884464"/>
                <a:gd name="connsiteX8" fmla="*/ 326571 w 653142"/>
                <a:gd name="connsiteY8" fmla="*/ 0 h 884464"/>
                <a:gd name="connsiteX9" fmla="*/ 0 w 653142"/>
                <a:gd name="connsiteY9" fmla="*/ 326571 h 884464"/>
                <a:gd name="connsiteX10" fmla="*/ 53137 w 653142"/>
                <a:gd name="connsiteY10" fmla="*/ 505165 h 884464"/>
                <a:gd name="connsiteX11" fmla="*/ 53748 w 653142"/>
                <a:gd name="connsiteY11" fmla="*/ 506186 h 884464"/>
                <a:gd name="connsiteX12" fmla="*/ 326571 w 653142"/>
                <a:gd name="connsiteY12" fmla="*/ 75996 h 884464"/>
                <a:gd name="connsiteX13" fmla="*/ 578304 w 653142"/>
                <a:gd name="connsiteY13" fmla="*/ 327728 h 884464"/>
                <a:gd name="connsiteX14" fmla="*/ 326571 w 653142"/>
                <a:gd name="connsiteY14" fmla="*/ 579460 h 884464"/>
                <a:gd name="connsiteX15" fmla="*/ 74839 w 653142"/>
                <a:gd name="connsiteY15" fmla="*/ 327728 h 884464"/>
                <a:gd name="connsiteX16" fmla="*/ 326571 w 653142"/>
                <a:gd name="connsiteY16" fmla="*/ 75996 h 8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3142" h="884464">
                  <a:moveTo>
                    <a:pt x="53748" y="506186"/>
                  </a:moveTo>
                  <a:lnTo>
                    <a:pt x="320994" y="881607"/>
                  </a:lnTo>
                  <a:cubicBezTo>
                    <a:pt x="322286" y="883444"/>
                    <a:pt x="324326" y="884464"/>
                    <a:pt x="326571" y="884464"/>
                  </a:cubicBezTo>
                  <a:cubicBezTo>
                    <a:pt x="328749" y="884464"/>
                    <a:pt x="330790" y="883444"/>
                    <a:pt x="332083" y="881607"/>
                  </a:cubicBezTo>
                  <a:lnTo>
                    <a:pt x="597149" y="509179"/>
                  </a:lnTo>
                  <a:cubicBezTo>
                    <a:pt x="597694" y="508703"/>
                    <a:pt x="598170" y="508091"/>
                    <a:pt x="598714" y="507342"/>
                  </a:cubicBezTo>
                  <a:cubicBezTo>
                    <a:pt x="599395" y="506390"/>
                    <a:pt x="599939" y="505437"/>
                    <a:pt x="600279" y="504621"/>
                  </a:cubicBezTo>
                  <a:cubicBezTo>
                    <a:pt x="634841" y="451553"/>
                    <a:pt x="653143" y="390049"/>
                    <a:pt x="653143" y="326571"/>
                  </a:cubicBezTo>
                  <a:cubicBezTo>
                    <a:pt x="653143" y="146549"/>
                    <a:pt x="506594" y="0"/>
                    <a:pt x="326571" y="0"/>
                  </a:cubicBezTo>
                  <a:cubicBezTo>
                    <a:pt x="146481" y="0"/>
                    <a:pt x="0" y="146549"/>
                    <a:pt x="0" y="326571"/>
                  </a:cubicBezTo>
                  <a:cubicBezTo>
                    <a:pt x="0" y="390253"/>
                    <a:pt x="18370" y="452029"/>
                    <a:pt x="53137" y="505165"/>
                  </a:cubicBezTo>
                  <a:cubicBezTo>
                    <a:pt x="53341" y="505505"/>
                    <a:pt x="53545" y="505846"/>
                    <a:pt x="53748" y="506186"/>
                  </a:cubicBezTo>
                  <a:close/>
                  <a:moveTo>
                    <a:pt x="326571" y="75996"/>
                  </a:moveTo>
                  <a:cubicBezTo>
                    <a:pt x="465570" y="75996"/>
                    <a:pt x="578304" y="188731"/>
                    <a:pt x="578304" y="327728"/>
                  </a:cubicBezTo>
                  <a:cubicBezTo>
                    <a:pt x="578304" y="466793"/>
                    <a:pt x="465570" y="579460"/>
                    <a:pt x="326571" y="579460"/>
                  </a:cubicBezTo>
                  <a:cubicBezTo>
                    <a:pt x="187507" y="579460"/>
                    <a:pt x="74839" y="466793"/>
                    <a:pt x="74839" y="327728"/>
                  </a:cubicBezTo>
                  <a:cubicBezTo>
                    <a:pt x="74839" y="188731"/>
                    <a:pt x="187507" y="75996"/>
                    <a:pt x="326571" y="75996"/>
                  </a:cubicBezTo>
                  <a:close/>
                </a:path>
              </a:pathLst>
            </a:custGeom>
            <a:solidFill>
              <a:schemeClr val="accent1"/>
            </a:solidFill>
            <a:ln w="481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Oval 1">
              <a:extLst>
                <a:ext uri="{FF2B5EF4-FFF2-40B4-BE49-F238E27FC236}">
                  <a16:creationId xmlns:a16="http://schemas.microsoft.com/office/drawing/2014/main" id="{9938760B-EDE6-4CFE-8968-1015496342FC}"/>
                </a:ext>
              </a:extLst>
            </p:cNvPr>
            <p:cNvSpPr/>
            <p:nvPr/>
          </p:nvSpPr>
          <p:spPr bwMode="auto">
            <a:xfrm>
              <a:off x="6851719" y="2872447"/>
              <a:ext cx="90352" cy="90350"/>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6" name="Group 185">
            <a:extLst>
              <a:ext uri="{FF2B5EF4-FFF2-40B4-BE49-F238E27FC236}">
                <a16:creationId xmlns:a16="http://schemas.microsoft.com/office/drawing/2014/main" id="{F130DA59-505A-49F6-8891-7344A4403114}"/>
              </a:ext>
            </a:extLst>
          </p:cNvPr>
          <p:cNvGrpSpPr>
            <a:grpSpLocks noChangeAspect="1"/>
          </p:cNvGrpSpPr>
          <p:nvPr/>
        </p:nvGrpSpPr>
        <p:grpSpPr>
          <a:xfrm>
            <a:off x="5250925" y="2911127"/>
            <a:ext cx="319650" cy="369474"/>
            <a:chOff x="3646170" y="4415014"/>
            <a:chExt cx="558324" cy="645348"/>
          </a:xfrm>
        </p:grpSpPr>
        <p:sp>
          <p:nvSpPr>
            <p:cNvPr id="187" name="Freeform: Shape 186">
              <a:extLst>
                <a:ext uri="{FF2B5EF4-FFF2-40B4-BE49-F238E27FC236}">
                  <a16:creationId xmlns:a16="http://schemas.microsoft.com/office/drawing/2014/main" id="{15B4CAA9-C5FA-4826-8E16-40B2D206D324}"/>
                </a:ext>
              </a:extLst>
            </p:cNvPr>
            <p:cNvSpPr/>
            <p:nvPr/>
          </p:nvSpPr>
          <p:spPr>
            <a:xfrm>
              <a:off x="3748839" y="4415014"/>
              <a:ext cx="241126" cy="102277"/>
            </a:xfrm>
            <a:custGeom>
              <a:avLst/>
              <a:gdLst>
                <a:gd name="connsiteX0" fmla="*/ 0 w 117443"/>
                <a:gd name="connsiteY0" fmla="*/ 0 h 49815"/>
                <a:gd name="connsiteX1" fmla="*/ 0 w 117443"/>
                <a:gd name="connsiteY1" fmla="*/ 49816 h 49815"/>
                <a:gd name="connsiteX2" fmla="*/ 117443 w 117443"/>
                <a:gd name="connsiteY2" fmla="*/ 49816 h 49815"/>
                <a:gd name="connsiteX3" fmla="*/ 117443 w 117443"/>
                <a:gd name="connsiteY3" fmla="*/ 0 h 49815"/>
                <a:gd name="connsiteX4" fmla="*/ 0 w 117443"/>
                <a:gd name="connsiteY4" fmla="*/ 0 h 49815"/>
                <a:gd name="connsiteX5" fmla="*/ 83820 w 117443"/>
                <a:gd name="connsiteY5" fmla="*/ 30194 h 49815"/>
                <a:gd name="connsiteX6" fmla="*/ 33719 w 117443"/>
                <a:gd name="connsiteY6" fmla="*/ 30194 h 49815"/>
                <a:gd name="connsiteX7" fmla="*/ 33719 w 117443"/>
                <a:gd name="connsiteY7" fmla="*/ 19717 h 49815"/>
                <a:gd name="connsiteX8" fmla="*/ 83820 w 117443"/>
                <a:gd name="connsiteY8" fmla="*/ 19717 h 49815"/>
                <a:gd name="connsiteX9" fmla="*/ 83820 w 117443"/>
                <a:gd name="connsiteY9" fmla="*/ 30194 h 49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43" h="49815">
                  <a:moveTo>
                    <a:pt x="0" y="0"/>
                  </a:moveTo>
                  <a:lnTo>
                    <a:pt x="0" y="49816"/>
                  </a:lnTo>
                  <a:lnTo>
                    <a:pt x="117443" y="49816"/>
                  </a:lnTo>
                  <a:lnTo>
                    <a:pt x="117443" y="0"/>
                  </a:lnTo>
                  <a:lnTo>
                    <a:pt x="0" y="0"/>
                  </a:lnTo>
                  <a:close/>
                  <a:moveTo>
                    <a:pt x="83820" y="30194"/>
                  </a:moveTo>
                  <a:lnTo>
                    <a:pt x="33719" y="30194"/>
                  </a:lnTo>
                  <a:lnTo>
                    <a:pt x="33719" y="19717"/>
                  </a:lnTo>
                  <a:lnTo>
                    <a:pt x="83820" y="19717"/>
                  </a:lnTo>
                  <a:lnTo>
                    <a:pt x="83820" y="30194"/>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52C367B4-9F65-4771-9A80-4E23CBD64BD9}"/>
                </a:ext>
              </a:extLst>
            </p:cNvPr>
            <p:cNvSpPr/>
            <p:nvPr/>
          </p:nvSpPr>
          <p:spPr>
            <a:xfrm>
              <a:off x="3958870" y="4765261"/>
              <a:ext cx="245624" cy="245427"/>
            </a:xfrm>
            <a:custGeom>
              <a:avLst/>
              <a:gdLst>
                <a:gd name="connsiteX0" fmla="*/ 116015 w 119634"/>
                <a:gd name="connsiteY0" fmla="*/ 46958 h 119538"/>
                <a:gd name="connsiteX1" fmla="*/ 102775 w 119634"/>
                <a:gd name="connsiteY1" fmla="*/ 42577 h 119538"/>
                <a:gd name="connsiteX2" fmla="*/ 102394 w 119634"/>
                <a:gd name="connsiteY2" fmla="*/ 41624 h 119538"/>
                <a:gd name="connsiteX3" fmla="*/ 108585 w 119634"/>
                <a:gd name="connsiteY3" fmla="*/ 29147 h 119538"/>
                <a:gd name="connsiteX4" fmla="*/ 107632 w 119634"/>
                <a:gd name="connsiteY4" fmla="*/ 23051 h 119538"/>
                <a:gd name="connsiteX5" fmla="*/ 96584 w 119634"/>
                <a:gd name="connsiteY5" fmla="*/ 12002 h 119538"/>
                <a:gd name="connsiteX6" fmla="*/ 90488 w 119634"/>
                <a:gd name="connsiteY6" fmla="*/ 11049 h 119538"/>
                <a:gd name="connsiteX7" fmla="*/ 78010 w 119634"/>
                <a:gd name="connsiteY7" fmla="*/ 17240 h 119538"/>
                <a:gd name="connsiteX8" fmla="*/ 77057 w 119634"/>
                <a:gd name="connsiteY8" fmla="*/ 16859 h 119538"/>
                <a:gd name="connsiteX9" fmla="*/ 72676 w 119634"/>
                <a:gd name="connsiteY9" fmla="*/ 3620 h 119538"/>
                <a:gd name="connsiteX10" fmla="*/ 67723 w 119634"/>
                <a:gd name="connsiteY10" fmla="*/ 0 h 119538"/>
                <a:gd name="connsiteX11" fmla="*/ 52007 w 119634"/>
                <a:gd name="connsiteY11" fmla="*/ 0 h 119538"/>
                <a:gd name="connsiteX12" fmla="*/ 47054 w 119634"/>
                <a:gd name="connsiteY12" fmla="*/ 3620 h 119538"/>
                <a:gd name="connsiteX13" fmla="*/ 42577 w 119634"/>
                <a:gd name="connsiteY13" fmla="*/ 16859 h 119538"/>
                <a:gd name="connsiteX14" fmla="*/ 41624 w 119634"/>
                <a:gd name="connsiteY14" fmla="*/ 17240 h 119538"/>
                <a:gd name="connsiteX15" fmla="*/ 29147 w 119634"/>
                <a:gd name="connsiteY15" fmla="*/ 11049 h 119538"/>
                <a:gd name="connsiteX16" fmla="*/ 23051 w 119634"/>
                <a:gd name="connsiteY16" fmla="*/ 12002 h 119538"/>
                <a:gd name="connsiteX17" fmla="*/ 12002 w 119634"/>
                <a:gd name="connsiteY17" fmla="*/ 23051 h 119538"/>
                <a:gd name="connsiteX18" fmla="*/ 11049 w 119634"/>
                <a:gd name="connsiteY18" fmla="*/ 29147 h 119538"/>
                <a:gd name="connsiteX19" fmla="*/ 17240 w 119634"/>
                <a:gd name="connsiteY19" fmla="*/ 41624 h 119538"/>
                <a:gd name="connsiteX20" fmla="*/ 16859 w 119634"/>
                <a:gd name="connsiteY20" fmla="*/ 42577 h 119538"/>
                <a:gd name="connsiteX21" fmla="*/ 3620 w 119634"/>
                <a:gd name="connsiteY21" fmla="*/ 46958 h 119538"/>
                <a:gd name="connsiteX22" fmla="*/ 0 w 119634"/>
                <a:gd name="connsiteY22" fmla="*/ 51911 h 119538"/>
                <a:gd name="connsiteX23" fmla="*/ 0 w 119634"/>
                <a:gd name="connsiteY23" fmla="*/ 67628 h 119538"/>
                <a:gd name="connsiteX24" fmla="*/ 3620 w 119634"/>
                <a:gd name="connsiteY24" fmla="*/ 72581 h 119538"/>
                <a:gd name="connsiteX25" fmla="*/ 16859 w 119634"/>
                <a:gd name="connsiteY25" fmla="*/ 76962 h 119538"/>
                <a:gd name="connsiteX26" fmla="*/ 17240 w 119634"/>
                <a:gd name="connsiteY26" fmla="*/ 77915 h 119538"/>
                <a:gd name="connsiteX27" fmla="*/ 11049 w 119634"/>
                <a:gd name="connsiteY27" fmla="*/ 90392 h 119538"/>
                <a:gd name="connsiteX28" fmla="*/ 12002 w 119634"/>
                <a:gd name="connsiteY28" fmla="*/ 96488 h 119538"/>
                <a:gd name="connsiteX29" fmla="*/ 23051 w 119634"/>
                <a:gd name="connsiteY29" fmla="*/ 107537 h 119538"/>
                <a:gd name="connsiteX30" fmla="*/ 29147 w 119634"/>
                <a:gd name="connsiteY30" fmla="*/ 108490 h 119538"/>
                <a:gd name="connsiteX31" fmla="*/ 41624 w 119634"/>
                <a:gd name="connsiteY31" fmla="*/ 102299 h 119538"/>
                <a:gd name="connsiteX32" fmla="*/ 42577 w 119634"/>
                <a:gd name="connsiteY32" fmla="*/ 102680 h 119538"/>
                <a:gd name="connsiteX33" fmla="*/ 47054 w 119634"/>
                <a:gd name="connsiteY33" fmla="*/ 115919 h 119538"/>
                <a:gd name="connsiteX34" fmla="*/ 52007 w 119634"/>
                <a:gd name="connsiteY34" fmla="*/ 119539 h 119538"/>
                <a:gd name="connsiteX35" fmla="*/ 67723 w 119634"/>
                <a:gd name="connsiteY35" fmla="*/ 119539 h 119538"/>
                <a:gd name="connsiteX36" fmla="*/ 72676 w 119634"/>
                <a:gd name="connsiteY36" fmla="*/ 115919 h 119538"/>
                <a:gd name="connsiteX37" fmla="*/ 77057 w 119634"/>
                <a:gd name="connsiteY37" fmla="*/ 102680 h 119538"/>
                <a:gd name="connsiteX38" fmla="*/ 78010 w 119634"/>
                <a:gd name="connsiteY38" fmla="*/ 102299 h 119538"/>
                <a:gd name="connsiteX39" fmla="*/ 90488 w 119634"/>
                <a:gd name="connsiteY39" fmla="*/ 108490 h 119538"/>
                <a:gd name="connsiteX40" fmla="*/ 96584 w 119634"/>
                <a:gd name="connsiteY40" fmla="*/ 107537 h 119538"/>
                <a:gd name="connsiteX41" fmla="*/ 107632 w 119634"/>
                <a:gd name="connsiteY41" fmla="*/ 96488 h 119538"/>
                <a:gd name="connsiteX42" fmla="*/ 108585 w 119634"/>
                <a:gd name="connsiteY42" fmla="*/ 90392 h 119538"/>
                <a:gd name="connsiteX43" fmla="*/ 102394 w 119634"/>
                <a:gd name="connsiteY43" fmla="*/ 77915 h 119538"/>
                <a:gd name="connsiteX44" fmla="*/ 102775 w 119634"/>
                <a:gd name="connsiteY44" fmla="*/ 76962 h 119538"/>
                <a:gd name="connsiteX45" fmla="*/ 116015 w 119634"/>
                <a:gd name="connsiteY45" fmla="*/ 72581 h 119538"/>
                <a:gd name="connsiteX46" fmla="*/ 119634 w 119634"/>
                <a:gd name="connsiteY46" fmla="*/ 67628 h 119538"/>
                <a:gd name="connsiteX47" fmla="*/ 119634 w 119634"/>
                <a:gd name="connsiteY47" fmla="*/ 51911 h 119538"/>
                <a:gd name="connsiteX48" fmla="*/ 116015 w 119634"/>
                <a:gd name="connsiteY48" fmla="*/ 46958 h 119538"/>
                <a:gd name="connsiteX49" fmla="*/ 59912 w 119634"/>
                <a:gd name="connsiteY49" fmla="*/ 83439 h 119538"/>
                <a:gd name="connsiteX50" fmla="*/ 36290 w 119634"/>
                <a:gd name="connsiteY50" fmla="*/ 59817 h 119538"/>
                <a:gd name="connsiteX51" fmla="*/ 59912 w 119634"/>
                <a:gd name="connsiteY51" fmla="*/ 36195 h 119538"/>
                <a:gd name="connsiteX52" fmla="*/ 83534 w 119634"/>
                <a:gd name="connsiteY52" fmla="*/ 59817 h 119538"/>
                <a:gd name="connsiteX53" fmla="*/ 59912 w 119634"/>
                <a:gd name="connsiteY53" fmla="*/ 83439 h 119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19634" h="119538">
                  <a:moveTo>
                    <a:pt x="116015" y="46958"/>
                  </a:moveTo>
                  <a:lnTo>
                    <a:pt x="102775" y="42577"/>
                  </a:lnTo>
                  <a:lnTo>
                    <a:pt x="102394" y="41624"/>
                  </a:lnTo>
                  <a:lnTo>
                    <a:pt x="108585" y="29147"/>
                  </a:lnTo>
                  <a:cubicBezTo>
                    <a:pt x="109633" y="27146"/>
                    <a:pt x="109156" y="24670"/>
                    <a:pt x="107632" y="23051"/>
                  </a:cubicBezTo>
                  <a:lnTo>
                    <a:pt x="96584" y="12002"/>
                  </a:lnTo>
                  <a:cubicBezTo>
                    <a:pt x="94964" y="10382"/>
                    <a:pt x="92488" y="10001"/>
                    <a:pt x="90488" y="11049"/>
                  </a:cubicBezTo>
                  <a:lnTo>
                    <a:pt x="78010" y="17240"/>
                  </a:lnTo>
                  <a:lnTo>
                    <a:pt x="77057" y="16859"/>
                  </a:lnTo>
                  <a:lnTo>
                    <a:pt x="72676" y="3620"/>
                  </a:lnTo>
                  <a:cubicBezTo>
                    <a:pt x="71914" y="1429"/>
                    <a:pt x="69914" y="0"/>
                    <a:pt x="67723" y="0"/>
                  </a:cubicBezTo>
                  <a:lnTo>
                    <a:pt x="52007" y="0"/>
                  </a:lnTo>
                  <a:cubicBezTo>
                    <a:pt x="49721" y="0"/>
                    <a:pt x="47720" y="1429"/>
                    <a:pt x="47054" y="3620"/>
                  </a:cubicBezTo>
                  <a:lnTo>
                    <a:pt x="42577" y="16859"/>
                  </a:lnTo>
                  <a:lnTo>
                    <a:pt x="41624" y="17240"/>
                  </a:lnTo>
                  <a:lnTo>
                    <a:pt x="29147" y="11049"/>
                  </a:lnTo>
                  <a:cubicBezTo>
                    <a:pt x="27146" y="10097"/>
                    <a:pt x="24670" y="10478"/>
                    <a:pt x="23051" y="12002"/>
                  </a:cubicBezTo>
                  <a:lnTo>
                    <a:pt x="12002" y="23051"/>
                  </a:lnTo>
                  <a:cubicBezTo>
                    <a:pt x="10382" y="24670"/>
                    <a:pt x="10001" y="27051"/>
                    <a:pt x="11049" y="29147"/>
                  </a:cubicBezTo>
                  <a:lnTo>
                    <a:pt x="17240" y="41624"/>
                  </a:lnTo>
                  <a:lnTo>
                    <a:pt x="16859" y="42577"/>
                  </a:lnTo>
                  <a:lnTo>
                    <a:pt x="3620" y="46958"/>
                  </a:lnTo>
                  <a:cubicBezTo>
                    <a:pt x="1429" y="47720"/>
                    <a:pt x="0" y="49721"/>
                    <a:pt x="0" y="51911"/>
                  </a:cubicBezTo>
                  <a:lnTo>
                    <a:pt x="0" y="67628"/>
                  </a:lnTo>
                  <a:cubicBezTo>
                    <a:pt x="0" y="69914"/>
                    <a:pt x="1429" y="71914"/>
                    <a:pt x="3620" y="72581"/>
                  </a:cubicBezTo>
                  <a:lnTo>
                    <a:pt x="16859" y="76962"/>
                  </a:lnTo>
                  <a:lnTo>
                    <a:pt x="17240" y="77915"/>
                  </a:lnTo>
                  <a:lnTo>
                    <a:pt x="11049" y="90392"/>
                  </a:lnTo>
                  <a:cubicBezTo>
                    <a:pt x="10001" y="92393"/>
                    <a:pt x="10478" y="94869"/>
                    <a:pt x="12002" y="96488"/>
                  </a:cubicBezTo>
                  <a:lnTo>
                    <a:pt x="23051" y="107537"/>
                  </a:lnTo>
                  <a:cubicBezTo>
                    <a:pt x="24670" y="109157"/>
                    <a:pt x="27146" y="109538"/>
                    <a:pt x="29147" y="108490"/>
                  </a:cubicBezTo>
                  <a:lnTo>
                    <a:pt x="41624" y="102299"/>
                  </a:lnTo>
                  <a:lnTo>
                    <a:pt x="42577" y="102680"/>
                  </a:lnTo>
                  <a:lnTo>
                    <a:pt x="47054" y="115919"/>
                  </a:lnTo>
                  <a:cubicBezTo>
                    <a:pt x="47720" y="118015"/>
                    <a:pt x="49816" y="119539"/>
                    <a:pt x="52007" y="119539"/>
                  </a:cubicBezTo>
                  <a:lnTo>
                    <a:pt x="67723" y="119539"/>
                  </a:lnTo>
                  <a:cubicBezTo>
                    <a:pt x="70009" y="119539"/>
                    <a:pt x="72009" y="118110"/>
                    <a:pt x="72676" y="115919"/>
                  </a:cubicBezTo>
                  <a:lnTo>
                    <a:pt x="77057" y="102680"/>
                  </a:lnTo>
                  <a:lnTo>
                    <a:pt x="78010" y="102299"/>
                  </a:lnTo>
                  <a:lnTo>
                    <a:pt x="90488" y="108490"/>
                  </a:lnTo>
                  <a:cubicBezTo>
                    <a:pt x="92488" y="109442"/>
                    <a:pt x="94964" y="109061"/>
                    <a:pt x="96584" y="107537"/>
                  </a:cubicBezTo>
                  <a:lnTo>
                    <a:pt x="107632" y="96488"/>
                  </a:lnTo>
                  <a:cubicBezTo>
                    <a:pt x="109252" y="94869"/>
                    <a:pt x="109633" y="92488"/>
                    <a:pt x="108585" y="90392"/>
                  </a:cubicBezTo>
                  <a:lnTo>
                    <a:pt x="102394" y="77915"/>
                  </a:lnTo>
                  <a:lnTo>
                    <a:pt x="102775" y="76962"/>
                  </a:lnTo>
                  <a:lnTo>
                    <a:pt x="116015" y="72581"/>
                  </a:lnTo>
                  <a:cubicBezTo>
                    <a:pt x="118110" y="71819"/>
                    <a:pt x="119634" y="69818"/>
                    <a:pt x="119634" y="67628"/>
                  </a:cubicBezTo>
                  <a:lnTo>
                    <a:pt x="119634" y="51911"/>
                  </a:lnTo>
                  <a:cubicBezTo>
                    <a:pt x="119634" y="49721"/>
                    <a:pt x="118205" y="47720"/>
                    <a:pt x="116015" y="46958"/>
                  </a:cubicBezTo>
                  <a:close/>
                  <a:moveTo>
                    <a:pt x="59912" y="83439"/>
                  </a:moveTo>
                  <a:cubicBezTo>
                    <a:pt x="46863" y="83439"/>
                    <a:pt x="36290" y="72866"/>
                    <a:pt x="36290" y="59817"/>
                  </a:cubicBezTo>
                  <a:cubicBezTo>
                    <a:pt x="36290" y="46768"/>
                    <a:pt x="46863" y="36195"/>
                    <a:pt x="59912" y="36195"/>
                  </a:cubicBezTo>
                  <a:cubicBezTo>
                    <a:pt x="72962" y="36195"/>
                    <a:pt x="83534" y="46768"/>
                    <a:pt x="83534" y="59817"/>
                  </a:cubicBezTo>
                  <a:cubicBezTo>
                    <a:pt x="83534" y="72866"/>
                    <a:pt x="72866" y="83439"/>
                    <a:pt x="59912" y="83439"/>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B8ACF202-8D33-4319-83D9-542A9A0EF56B}"/>
                </a:ext>
              </a:extLst>
            </p:cNvPr>
            <p:cNvSpPr/>
            <p:nvPr/>
          </p:nvSpPr>
          <p:spPr>
            <a:xfrm>
              <a:off x="3646170" y="4455298"/>
              <a:ext cx="446463" cy="605064"/>
            </a:xfrm>
            <a:custGeom>
              <a:avLst/>
              <a:gdLst>
                <a:gd name="connsiteX0" fmla="*/ 168021 w 217455"/>
                <a:gd name="connsiteY0" fmla="*/ 155543 h 294703"/>
                <a:gd name="connsiteX1" fmla="*/ 186214 w 217455"/>
                <a:gd name="connsiteY1" fmla="*/ 152591 h 294703"/>
                <a:gd name="connsiteX2" fmla="*/ 188500 w 217455"/>
                <a:gd name="connsiteY2" fmla="*/ 153734 h 294703"/>
                <a:gd name="connsiteX3" fmla="*/ 189357 w 217455"/>
                <a:gd name="connsiteY3" fmla="*/ 151257 h 294703"/>
                <a:gd name="connsiteX4" fmla="*/ 204311 w 217455"/>
                <a:gd name="connsiteY4" fmla="*/ 140494 h 294703"/>
                <a:gd name="connsiteX5" fmla="*/ 217456 w 217455"/>
                <a:gd name="connsiteY5" fmla="*/ 140494 h 294703"/>
                <a:gd name="connsiteX6" fmla="*/ 217456 w 217455"/>
                <a:gd name="connsiteY6" fmla="*/ 0 h 294703"/>
                <a:gd name="connsiteX7" fmla="*/ 177927 w 217455"/>
                <a:gd name="connsiteY7" fmla="*/ 0 h 294703"/>
                <a:gd name="connsiteX8" fmla="*/ 177927 w 217455"/>
                <a:gd name="connsiteY8" fmla="*/ 40672 h 294703"/>
                <a:gd name="connsiteX9" fmla="*/ 39624 w 217455"/>
                <a:gd name="connsiteY9" fmla="*/ 40672 h 294703"/>
                <a:gd name="connsiteX10" fmla="*/ 39624 w 217455"/>
                <a:gd name="connsiteY10" fmla="*/ 0 h 294703"/>
                <a:gd name="connsiteX11" fmla="*/ 0 w 217455"/>
                <a:gd name="connsiteY11" fmla="*/ 0 h 294703"/>
                <a:gd name="connsiteX12" fmla="*/ 0 w 217455"/>
                <a:gd name="connsiteY12" fmla="*/ 294704 h 294703"/>
                <a:gd name="connsiteX13" fmla="*/ 217456 w 217455"/>
                <a:gd name="connsiteY13" fmla="*/ 294704 h 294703"/>
                <a:gd name="connsiteX14" fmla="*/ 217456 w 217455"/>
                <a:gd name="connsiteY14" fmla="*/ 280988 h 294703"/>
                <a:gd name="connsiteX15" fmla="*/ 204311 w 217455"/>
                <a:gd name="connsiteY15" fmla="*/ 280988 h 294703"/>
                <a:gd name="connsiteX16" fmla="*/ 189357 w 217455"/>
                <a:gd name="connsiteY16" fmla="*/ 270224 h 294703"/>
                <a:gd name="connsiteX17" fmla="*/ 188500 w 217455"/>
                <a:gd name="connsiteY17" fmla="*/ 267748 h 294703"/>
                <a:gd name="connsiteX18" fmla="*/ 186214 w 217455"/>
                <a:gd name="connsiteY18" fmla="*/ 268891 h 294703"/>
                <a:gd name="connsiteX19" fmla="*/ 168021 w 217455"/>
                <a:gd name="connsiteY19" fmla="*/ 265938 h 294703"/>
                <a:gd name="connsiteX20" fmla="*/ 156972 w 217455"/>
                <a:gd name="connsiteY20" fmla="*/ 254889 h 294703"/>
                <a:gd name="connsiteX21" fmla="*/ 154019 w 217455"/>
                <a:gd name="connsiteY21" fmla="*/ 236696 h 294703"/>
                <a:gd name="connsiteX22" fmla="*/ 155162 w 217455"/>
                <a:gd name="connsiteY22" fmla="*/ 234410 h 294703"/>
                <a:gd name="connsiteX23" fmla="*/ 152686 w 217455"/>
                <a:gd name="connsiteY23" fmla="*/ 233553 h 294703"/>
                <a:gd name="connsiteX24" fmla="*/ 141922 w 217455"/>
                <a:gd name="connsiteY24" fmla="*/ 218599 h 294703"/>
                <a:gd name="connsiteX25" fmla="*/ 141922 w 217455"/>
                <a:gd name="connsiteY25" fmla="*/ 202883 h 294703"/>
                <a:gd name="connsiteX26" fmla="*/ 152686 w 217455"/>
                <a:gd name="connsiteY26" fmla="*/ 187928 h 294703"/>
                <a:gd name="connsiteX27" fmla="*/ 155162 w 217455"/>
                <a:gd name="connsiteY27" fmla="*/ 187071 h 294703"/>
                <a:gd name="connsiteX28" fmla="*/ 154019 w 217455"/>
                <a:gd name="connsiteY28" fmla="*/ 184785 h 294703"/>
                <a:gd name="connsiteX29" fmla="*/ 156972 w 217455"/>
                <a:gd name="connsiteY29" fmla="*/ 166592 h 294703"/>
                <a:gd name="connsiteX30" fmla="*/ 168021 w 217455"/>
                <a:gd name="connsiteY30" fmla="*/ 155543 h 294703"/>
                <a:gd name="connsiteX31" fmla="*/ 95726 w 217455"/>
                <a:gd name="connsiteY31" fmla="*/ 72962 h 294703"/>
                <a:gd name="connsiteX32" fmla="*/ 179927 w 217455"/>
                <a:gd name="connsiteY32" fmla="*/ 72962 h 294703"/>
                <a:gd name="connsiteX33" fmla="*/ 179927 w 217455"/>
                <a:gd name="connsiteY33" fmla="*/ 83439 h 294703"/>
                <a:gd name="connsiteX34" fmla="*/ 95726 w 217455"/>
                <a:gd name="connsiteY34" fmla="*/ 83439 h 294703"/>
                <a:gd name="connsiteX35" fmla="*/ 95726 w 217455"/>
                <a:gd name="connsiteY35" fmla="*/ 72962 h 294703"/>
                <a:gd name="connsiteX36" fmla="*/ 45149 w 217455"/>
                <a:gd name="connsiteY36" fmla="*/ 255079 h 294703"/>
                <a:gd name="connsiteX37" fmla="*/ 28575 w 217455"/>
                <a:gd name="connsiteY37" fmla="*/ 238506 h 294703"/>
                <a:gd name="connsiteX38" fmla="*/ 36005 w 217455"/>
                <a:gd name="connsiteY38" fmla="*/ 231076 h 294703"/>
                <a:gd name="connsiteX39" fmla="*/ 45149 w 217455"/>
                <a:gd name="connsiteY39" fmla="*/ 240221 h 294703"/>
                <a:gd name="connsiteX40" fmla="*/ 64294 w 217455"/>
                <a:gd name="connsiteY40" fmla="*/ 221075 h 294703"/>
                <a:gd name="connsiteX41" fmla="*/ 71723 w 217455"/>
                <a:gd name="connsiteY41" fmla="*/ 228505 h 294703"/>
                <a:gd name="connsiteX42" fmla="*/ 45149 w 217455"/>
                <a:gd name="connsiteY42" fmla="*/ 255079 h 294703"/>
                <a:gd name="connsiteX43" fmla="*/ 45149 w 217455"/>
                <a:gd name="connsiteY43" fmla="*/ 202406 h 294703"/>
                <a:gd name="connsiteX44" fmla="*/ 28575 w 217455"/>
                <a:gd name="connsiteY44" fmla="*/ 185833 h 294703"/>
                <a:gd name="connsiteX45" fmla="*/ 36005 w 217455"/>
                <a:gd name="connsiteY45" fmla="*/ 178403 h 294703"/>
                <a:gd name="connsiteX46" fmla="*/ 45149 w 217455"/>
                <a:gd name="connsiteY46" fmla="*/ 187452 h 294703"/>
                <a:gd name="connsiteX47" fmla="*/ 64294 w 217455"/>
                <a:gd name="connsiteY47" fmla="*/ 168307 h 294703"/>
                <a:gd name="connsiteX48" fmla="*/ 71723 w 217455"/>
                <a:gd name="connsiteY48" fmla="*/ 175736 h 294703"/>
                <a:gd name="connsiteX49" fmla="*/ 45149 w 217455"/>
                <a:gd name="connsiteY49" fmla="*/ 202406 h 294703"/>
                <a:gd name="connsiteX50" fmla="*/ 45149 w 217455"/>
                <a:gd name="connsiteY50" fmla="*/ 149733 h 294703"/>
                <a:gd name="connsiteX51" fmla="*/ 28575 w 217455"/>
                <a:gd name="connsiteY51" fmla="*/ 133159 h 294703"/>
                <a:gd name="connsiteX52" fmla="*/ 36005 w 217455"/>
                <a:gd name="connsiteY52" fmla="*/ 125730 h 294703"/>
                <a:gd name="connsiteX53" fmla="*/ 45149 w 217455"/>
                <a:gd name="connsiteY53" fmla="*/ 134874 h 294703"/>
                <a:gd name="connsiteX54" fmla="*/ 64294 w 217455"/>
                <a:gd name="connsiteY54" fmla="*/ 115729 h 294703"/>
                <a:gd name="connsiteX55" fmla="*/ 71723 w 217455"/>
                <a:gd name="connsiteY55" fmla="*/ 123158 h 294703"/>
                <a:gd name="connsiteX56" fmla="*/ 45149 w 217455"/>
                <a:gd name="connsiteY56" fmla="*/ 149733 h 294703"/>
                <a:gd name="connsiteX57" fmla="*/ 45149 w 217455"/>
                <a:gd name="connsiteY57" fmla="*/ 97060 h 294703"/>
                <a:gd name="connsiteX58" fmla="*/ 28575 w 217455"/>
                <a:gd name="connsiteY58" fmla="*/ 80486 h 294703"/>
                <a:gd name="connsiteX59" fmla="*/ 36005 w 217455"/>
                <a:gd name="connsiteY59" fmla="*/ 73057 h 294703"/>
                <a:gd name="connsiteX60" fmla="*/ 45149 w 217455"/>
                <a:gd name="connsiteY60" fmla="*/ 82201 h 294703"/>
                <a:gd name="connsiteX61" fmla="*/ 64294 w 217455"/>
                <a:gd name="connsiteY61" fmla="*/ 63055 h 294703"/>
                <a:gd name="connsiteX62" fmla="*/ 71723 w 217455"/>
                <a:gd name="connsiteY62" fmla="*/ 70485 h 294703"/>
                <a:gd name="connsiteX63" fmla="*/ 45149 w 217455"/>
                <a:gd name="connsiteY63" fmla="*/ 97060 h 294703"/>
                <a:gd name="connsiteX64" fmla="*/ 137351 w 217455"/>
                <a:gd name="connsiteY64" fmla="*/ 241459 h 294703"/>
                <a:gd name="connsiteX65" fmla="*/ 95631 w 217455"/>
                <a:gd name="connsiteY65" fmla="*/ 241459 h 294703"/>
                <a:gd name="connsiteX66" fmla="*/ 95631 w 217455"/>
                <a:gd name="connsiteY66" fmla="*/ 230981 h 294703"/>
                <a:gd name="connsiteX67" fmla="*/ 137351 w 217455"/>
                <a:gd name="connsiteY67" fmla="*/ 230981 h 294703"/>
                <a:gd name="connsiteX68" fmla="*/ 137351 w 217455"/>
                <a:gd name="connsiteY68" fmla="*/ 241459 h 294703"/>
                <a:gd name="connsiteX69" fmla="*/ 137732 w 217455"/>
                <a:gd name="connsiteY69" fmla="*/ 188785 h 294703"/>
                <a:gd name="connsiteX70" fmla="*/ 95631 w 217455"/>
                <a:gd name="connsiteY70" fmla="*/ 188785 h 294703"/>
                <a:gd name="connsiteX71" fmla="*/ 95631 w 217455"/>
                <a:gd name="connsiteY71" fmla="*/ 178308 h 294703"/>
                <a:gd name="connsiteX72" fmla="*/ 137732 w 217455"/>
                <a:gd name="connsiteY72" fmla="*/ 178308 h 294703"/>
                <a:gd name="connsiteX73" fmla="*/ 137732 w 217455"/>
                <a:gd name="connsiteY73" fmla="*/ 188785 h 294703"/>
                <a:gd name="connsiteX74" fmla="*/ 95726 w 217455"/>
                <a:gd name="connsiteY74" fmla="*/ 136112 h 294703"/>
                <a:gd name="connsiteX75" fmla="*/ 95726 w 217455"/>
                <a:gd name="connsiteY75" fmla="*/ 125635 h 294703"/>
                <a:gd name="connsiteX76" fmla="*/ 179927 w 217455"/>
                <a:gd name="connsiteY76" fmla="*/ 125635 h 294703"/>
                <a:gd name="connsiteX77" fmla="*/ 179927 w 217455"/>
                <a:gd name="connsiteY77" fmla="*/ 136112 h 294703"/>
                <a:gd name="connsiteX78" fmla="*/ 95726 w 217455"/>
                <a:gd name="connsiteY78" fmla="*/ 136112 h 29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217455" h="294703">
                  <a:moveTo>
                    <a:pt x="168021" y="155543"/>
                  </a:moveTo>
                  <a:cubicBezTo>
                    <a:pt x="172784" y="150781"/>
                    <a:pt x="180118" y="149542"/>
                    <a:pt x="186214" y="152591"/>
                  </a:cubicBezTo>
                  <a:lnTo>
                    <a:pt x="188500" y="153734"/>
                  </a:lnTo>
                  <a:lnTo>
                    <a:pt x="189357" y="151257"/>
                  </a:lnTo>
                  <a:cubicBezTo>
                    <a:pt x="191548" y="144780"/>
                    <a:pt x="197549" y="140494"/>
                    <a:pt x="204311" y="140494"/>
                  </a:cubicBezTo>
                  <a:lnTo>
                    <a:pt x="217456" y="140494"/>
                  </a:lnTo>
                  <a:lnTo>
                    <a:pt x="217456" y="0"/>
                  </a:lnTo>
                  <a:lnTo>
                    <a:pt x="177927" y="0"/>
                  </a:lnTo>
                  <a:lnTo>
                    <a:pt x="177927" y="40672"/>
                  </a:lnTo>
                  <a:lnTo>
                    <a:pt x="39624" y="40672"/>
                  </a:lnTo>
                  <a:lnTo>
                    <a:pt x="39624" y="0"/>
                  </a:lnTo>
                  <a:lnTo>
                    <a:pt x="0" y="0"/>
                  </a:lnTo>
                  <a:lnTo>
                    <a:pt x="0" y="294704"/>
                  </a:lnTo>
                  <a:lnTo>
                    <a:pt x="217456" y="294704"/>
                  </a:lnTo>
                  <a:lnTo>
                    <a:pt x="217456" y="280988"/>
                  </a:lnTo>
                  <a:lnTo>
                    <a:pt x="204311" y="280988"/>
                  </a:lnTo>
                  <a:cubicBezTo>
                    <a:pt x="197549" y="280988"/>
                    <a:pt x="191453" y="276606"/>
                    <a:pt x="189357" y="270224"/>
                  </a:cubicBezTo>
                  <a:lnTo>
                    <a:pt x="188500" y="267748"/>
                  </a:lnTo>
                  <a:lnTo>
                    <a:pt x="186214" y="268891"/>
                  </a:lnTo>
                  <a:cubicBezTo>
                    <a:pt x="180118" y="271843"/>
                    <a:pt x="172784" y="270700"/>
                    <a:pt x="168021" y="265938"/>
                  </a:cubicBezTo>
                  <a:lnTo>
                    <a:pt x="156972" y="254889"/>
                  </a:lnTo>
                  <a:cubicBezTo>
                    <a:pt x="152209" y="250126"/>
                    <a:pt x="150971" y="242792"/>
                    <a:pt x="154019" y="236696"/>
                  </a:cubicBezTo>
                  <a:lnTo>
                    <a:pt x="155162" y="234410"/>
                  </a:lnTo>
                  <a:lnTo>
                    <a:pt x="152686" y="233553"/>
                  </a:lnTo>
                  <a:cubicBezTo>
                    <a:pt x="146209" y="231362"/>
                    <a:pt x="141922" y="225362"/>
                    <a:pt x="141922" y="218599"/>
                  </a:cubicBezTo>
                  <a:lnTo>
                    <a:pt x="141922" y="202883"/>
                  </a:lnTo>
                  <a:cubicBezTo>
                    <a:pt x="141922" y="196120"/>
                    <a:pt x="146304" y="190024"/>
                    <a:pt x="152686" y="187928"/>
                  </a:cubicBezTo>
                  <a:lnTo>
                    <a:pt x="155162" y="187071"/>
                  </a:lnTo>
                  <a:lnTo>
                    <a:pt x="154019" y="184785"/>
                  </a:lnTo>
                  <a:cubicBezTo>
                    <a:pt x="150971" y="178689"/>
                    <a:pt x="152209" y="171355"/>
                    <a:pt x="156972" y="166592"/>
                  </a:cubicBezTo>
                  <a:lnTo>
                    <a:pt x="168021" y="155543"/>
                  </a:lnTo>
                  <a:close/>
                  <a:moveTo>
                    <a:pt x="95726" y="72962"/>
                  </a:moveTo>
                  <a:lnTo>
                    <a:pt x="179927" y="72962"/>
                  </a:lnTo>
                  <a:lnTo>
                    <a:pt x="179927" y="83439"/>
                  </a:lnTo>
                  <a:lnTo>
                    <a:pt x="95726" y="83439"/>
                  </a:lnTo>
                  <a:lnTo>
                    <a:pt x="95726" y="72962"/>
                  </a:lnTo>
                  <a:close/>
                  <a:moveTo>
                    <a:pt x="45149" y="255079"/>
                  </a:moveTo>
                  <a:lnTo>
                    <a:pt x="28575" y="238506"/>
                  </a:lnTo>
                  <a:lnTo>
                    <a:pt x="36005" y="231076"/>
                  </a:lnTo>
                  <a:lnTo>
                    <a:pt x="45149" y="240221"/>
                  </a:lnTo>
                  <a:lnTo>
                    <a:pt x="64294" y="221075"/>
                  </a:lnTo>
                  <a:lnTo>
                    <a:pt x="71723" y="228505"/>
                  </a:lnTo>
                  <a:lnTo>
                    <a:pt x="45149" y="255079"/>
                  </a:lnTo>
                  <a:close/>
                  <a:moveTo>
                    <a:pt x="45149" y="202406"/>
                  </a:moveTo>
                  <a:lnTo>
                    <a:pt x="28575" y="185833"/>
                  </a:lnTo>
                  <a:lnTo>
                    <a:pt x="36005" y="178403"/>
                  </a:lnTo>
                  <a:lnTo>
                    <a:pt x="45149" y="187452"/>
                  </a:lnTo>
                  <a:lnTo>
                    <a:pt x="64294" y="168307"/>
                  </a:lnTo>
                  <a:lnTo>
                    <a:pt x="71723" y="175736"/>
                  </a:lnTo>
                  <a:lnTo>
                    <a:pt x="45149" y="202406"/>
                  </a:lnTo>
                  <a:close/>
                  <a:moveTo>
                    <a:pt x="45149" y="149733"/>
                  </a:moveTo>
                  <a:lnTo>
                    <a:pt x="28575" y="133159"/>
                  </a:lnTo>
                  <a:lnTo>
                    <a:pt x="36005" y="125730"/>
                  </a:lnTo>
                  <a:lnTo>
                    <a:pt x="45149" y="134874"/>
                  </a:lnTo>
                  <a:lnTo>
                    <a:pt x="64294" y="115729"/>
                  </a:lnTo>
                  <a:lnTo>
                    <a:pt x="71723" y="123158"/>
                  </a:lnTo>
                  <a:lnTo>
                    <a:pt x="45149" y="149733"/>
                  </a:lnTo>
                  <a:close/>
                  <a:moveTo>
                    <a:pt x="45149" y="97060"/>
                  </a:moveTo>
                  <a:lnTo>
                    <a:pt x="28575" y="80486"/>
                  </a:lnTo>
                  <a:lnTo>
                    <a:pt x="36005" y="73057"/>
                  </a:lnTo>
                  <a:lnTo>
                    <a:pt x="45149" y="82201"/>
                  </a:lnTo>
                  <a:lnTo>
                    <a:pt x="64294" y="63055"/>
                  </a:lnTo>
                  <a:lnTo>
                    <a:pt x="71723" y="70485"/>
                  </a:lnTo>
                  <a:lnTo>
                    <a:pt x="45149" y="97060"/>
                  </a:lnTo>
                  <a:close/>
                  <a:moveTo>
                    <a:pt x="137351" y="241459"/>
                  </a:moveTo>
                  <a:lnTo>
                    <a:pt x="95631" y="241459"/>
                  </a:lnTo>
                  <a:lnTo>
                    <a:pt x="95631" y="230981"/>
                  </a:lnTo>
                  <a:lnTo>
                    <a:pt x="137351" y="230981"/>
                  </a:lnTo>
                  <a:lnTo>
                    <a:pt x="137351" y="241459"/>
                  </a:lnTo>
                  <a:close/>
                  <a:moveTo>
                    <a:pt x="137732" y="188785"/>
                  </a:moveTo>
                  <a:lnTo>
                    <a:pt x="95631" y="188785"/>
                  </a:lnTo>
                  <a:lnTo>
                    <a:pt x="95631" y="178308"/>
                  </a:lnTo>
                  <a:lnTo>
                    <a:pt x="137732" y="178308"/>
                  </a:lnTo>
                  <a:lnTo>
                    <a:pt x="137732" y="188785"/>
                  </a:lnTo>
                  <a:close/>
                  <a:moveTo>
                    <a:pt x="95726" y="136112"/>
                  </a:moveTo>
                  <a:lnTo>
                    <a:pt x="95726" y="125635"/>
                  </a:lnTo>
                  <a:lnTo>
                    <a:pt x="179927" y="125635"/>
                  </a:lnTo>
                  <a:lnTo>
                    <a:pt x="179927" y="136112"/>
                  </a:lnTo>
                  <a:lnTo>
                    <a:pt x="95726" y="136112"/>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AB87C3A8-F806-4579-9E72-DBE105BC97FC}"/>
              </a:ext>
            </a:extLst>
          </p:cNvPr>
          <p:cNvGrpSpPr/>
          <p:nvPr/>
        </p:nvGrpSpPr>
        <p:grpSpPr>
          <a:xfrm>
            <a:off x="4687575" y="3956444"/>
            <a:ext cx="278358" cy="373864"/>
            <a:chOff x="11010346" y="1346468"/>
            <a:chExt cx="287770" cy="386512"/>
          </a:xfrm>
        </p:grpSpPr>
        <p:sp>
          <p:nvSpPr>
            <p:cNvPr id="123" name="Freeform 5">
              <a:extLst>
                <a:ext uri="{FF2B5EF4-FFF2-40B4-BE49-F238E27FC236}">
                  <a16:creationId xmlns:a16="http://schemas.microsoft.com/office/drawing/2014/main" id="{EFB6A680-3B24-4872-8EB3-9F3556B0A50D}"/>
                </a:ext>
              </a:extLst>
            </p:cNvPr>
            <p:cNvSpPr>
              <a:spLocks/>
            </p:cNvSpPr>
            <p:nvPr/>
          </p:nvSpPr>
          <p:spPr bwMode="auto">
            <a:xfrm>
              <a:off x="11010346" y="1569348"/>
              <a:ext cx="287770" cy="163632"/>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5"/>
                    <a:pt x="23" y="57"/>
                    <a:pt x="50" y="57"/>
                  </a:cubicBezTo>
                  <a:cubicBezTo>
                    <a:pt x="78" y="57"/>
                    <a:pt x="101" y="45"/>
                    <a:pt x="101" y="32"/>
                  </a:cubicBezTo>
                  <a:cubicBezTo>
                    <a:pt x="101" y="31"/>
                    <a:pt x="101" y="0"/>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 name="Freeform 6">
              <a:extLst>
                <a:ext uri="{FF2B5EF4-FFF2-40B4-BE49-F238E27FC236}">
                  <a16:creationId xmlns:a16="http://schemas.microsoft.com/office/drawing/2014/main" id="{AF545105-73B3-4720-9E94-9DD390183CE6}"/>
                </a:ext>
              </a:extLst>
            </p:cNvPr>
            <p:cNvSpPr>
              <a:spLocks/>
            </p:cNvSpPr>
            <p:nvPr/>
          </p:nvSpPr>
          <p:spPr bwMode="auto">
            <a:xfrm>
              <a:off x="11010346" y="1552419"/>
              <a:ext cx="287770" cy="152349"/>
            </a:xfrm>
            <a:custGeom>
              <a:avLst/>
              <a:gdLst>
                <a:gd name="T0" fmla="*/ 101 w 101"/>
                <a:gd name="T1" fmla="*/ 0 h 53"/>
                <a:gd name="T2" fmla="*/ 101 w 101"/>
                <a:gd name="T3" fmla="*/ 28 h 53"/>
                <a:gd name="T4" fmla="*/ 50 w 101"/>
                <a:gd name="T5" fmla="*/ 53 h 53"/>
                <a:gd name="T6" fmla="*/ 0 w 101"/>
                <a:gd name="T7" fmla="*/ 28 h 53"/>
                <a:gd name="T8" fmla="*/ 0 w 101"/>
                <a:gd name="T9" fmla="*/ 0 h 53"/>
                <a:gd name="T10" fmla="*/ 101 w 101"/>
                <a:gd name="T11" fmla="*/ 0 h 53"/>
              </a:gdLst>
              <a:ahLst/>
              <a:cxnLst>
                <a:cxn ang="0">
                  <a:pos x="T0" y="T1"/>
                </a:cxn>
                <a:cxn ang="0">
                  <a:pos x="T2" y="T3"/>
                </a:cxn>
                <a:cxn ang="0">
                  <a:pos x="T4" y="T5"/>
                </a:cxn>
                <a:cxn ang="0">
                  <a:pos x="T6" y="T7"/>
                </a:cxn>
                <a:cxn ang="0">
                  <a:pos x="T8" y="T9"/>
                </a:cxn>
                <a:cxn ang="0">
                  <a:pos x="T10" y="T11"/>
                </a:cxn>
              </a:cxnLst>
              <a:rect l="0" t="0" r="r" b="b"/>
              <a:pathLst>
                <a:path w="101" h="53">
                  <a:moveTo>
                    <a:pt x="101" y="0"/>
                  </a:moveTo>
                  <a:cubicBezTo>
                    <a:pt x="101" y="28"/>
                    <a:pt x="101" y="28"/>
                    <a:pt x="101" y="28"/>
                  </a:cubicBezTo>
                  <a:cubicBezTo>
                    <a:pt x="101" y="42"/>
                    <a:pt x="78" y="53"/>
                    <a:pt x="50" y="53"/>
                  </a:cubicBezTo>
                  <a:cubicBezTo>
                    <a:pt x="23" y="53"/>
                    <a:pt x="0" y="42"/>
                    <a:pt x="0" y="28"/>
                  </a:cubicBezTo>
                  <a:cubicBezTo>
                    <a:pt x="0" y="0"/>
                    <a:pt x="0" y="0"/>
                    <a:pt x="0" y="0"/>
                  </a:cubicBezTo>
                  <a:lnTo>
                    <a:pt x="10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9" name="Freeform 7">
              <a:extLst>
                <a:ext uri="{FF2B5EF4-FFF2-40B4-BE49-F238E27FC236}">
                  <a16:creationId xmlns:a16="http://schemas.microsoft.com/office/drawing/2014/main" id="{A958CCED-470B-4CFC-A5A6-1F32A038F465}"/>
                </a:ext>
              </a:extLst>
            </p:cNvPr>
            <p:cNvSpPr>
              <a:spLocks/>
            </p:cNvSpPr>
            <p:nvPr/>
          </p:nvSpPr>
          <p:spPr bwMode="auto">
            <a:xfrm>
              <a:off x="11010346" y="1470603"/>
              <a:ext cx="287770" cy="160811"/>
            </a:xfrm>
            <a:custGeom>
              <a:avLst/>
              <a:gdLst>
                <a:gd name="T0" fmla="*/ 100 w 101"/>
                <a:gd name="T1" fmla="*/ 0 h 57"/>
                <a:gd name="T2" fmla="*/ 0 w 101"/>
                <a:gd name="T3" fmla="*/ 0 h 57"/>
                <a:gd name="T4" fmla="*/ 0 w 101"/>
                <a:gd name="T5" fmla="*/ 32 h 57"/>
                <a:gd name="T6" fmla="*/ 50 w 101"/>
                <a:gd name="T7" fmla="*/ 57 h 57"/>
                <a:gd name="T8" fmla="*/ 101 w 101"/>
                <a:gd name="T9" fmla="*/ 32 h 57"/>
                <a:gd name="T10" fmla="*/ 100 w 101"/>
                <a:gd name="T11" fmla="*/ 0 h 57"/>
              </a:gdLst>
              <a:ahLst/>
              <a:cxnLst>
                <a:cxn ang="0">
                  <a:pos x="T0" y="T1"/>
                </a:cxn>
                <a:cxn ang="0">
                  <a:pos x="T2" y="T3"/>
                </a:cxn>
                <a:cxn ang="0">
                  <a:pos x="T4" y="T5"/>
                </a:cxn>
                <a:cxn ang="0">
                  <a:pos x="T6" y="T7"/>
                </a:cxn>
                <a:cxn ang="0">
                  <a:pos x="T8" y="T9"/>
                </a:cxn>
                <a:cxn ang="0">
                  <a:pos x="T10" y="T11"/>
                </a:cxn>
              </a:cxnLst>
              <a:rect l="0" t="0" r="r" b="b"/>
              <a:pathLst>
                <a:path w="101" h="57">
                  <a:moveTo>
                    <a:pt x="100" y="0"/>
                  </a:moveTo>
                  <a:cubicBezTo>
                    <a:pt x="0" y="0"/>
                    <a:pt x="0" y="0"/>
                    <a:pt x="0" y="0"/>
                  </a:cubicBezTo>
                  <a:cubicBezTo>
                    <a:pt x="0" y="32"/>
                    <a:pt x="0" y="32"/>
                    <a:pt x="0" y="32"/>
                  </a:cubicBezTo>
                  <a:cubicBezTo>
                    <a:pt x="0" y="46"/>
                    <a:pt x="23" y="57"/>
                    <a:pt x="50" y="57"/>
                  </a:cubicBezTo>
                  <a:cubicBezTo>
                    <a:pt x="78" y="57"/>
                    <a:pt x="101" y="46"/>
                    <a:pt x="101" y="32"/>
                  </a:cubicBezTo>
                  <a:cubicBezTo>
                    <a:pt x="101" y="32"/>
                    <a:pt x="101" y="1"/>
                    <a:pt x="10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8">
              <a:extLst>
                <a:ext uri="{FF2B5EF4-FFF2-40B4-BE49-F238E27FC236}">
                  <a16:creationId xmlns:a16="http://schemas.microsoft.com/office/drawing/2014/main" id="{95AE64AE-4CD0-4F75-96ED-D7E2542D9838}"/>
                </a:ext>
              </a:extLst>
            </p:cNvPr>
            <p:cNvSpPr>
              <a:spLocks/>
            </p:cNvSpPr>
            <p:nvPr/>
          </p:nvSpPr>
          <p:spPr bwMode="auto">
            <a:xfrm>
              <a:off x="11010346" y="1414179"/>
              <a:ext cx="287770" cy="146706"/>
            </a:xfrm>
            <a:custGeom>
              <a:avLst/>
              <a:gdLst>
                <a:gd name="T0" fmla="*/ 101 w 101"/>
                <a:gd name="T1" fmla="*/ 0 h 51"/>
                <a:gd name="T2" fmla="*/ 0 w 101"/>
                <a:gd name="T3" fmla="*/ 0 h 51"/>
                <a:gd name="T4" fmla="*/ 0 w 101"/>
                <a:gd name="T5" fmla="*/ 26 h 51"/>
                <a:gd name="T6" fmla="*/ 50 w 101"/>
                <a:gd name="T7" fmla="*/ 51 h 51"/>
                <a:gd name="T8" fmla="*/ 101 w 101"/>
                <a:gd name="T9" fmla="*/ 26 h 51"/>
                <a:gd name="T10" fmla="*/ 101 w 101"/>
                <a:gd name="T11" fmla="*/ 0 h 51"/>
              </a:gdLst>
              <a:ahLst/>
              <a:cxnLst>
                <a:cxn ang="0">
                  <a:pos x="T0" y="T1"/>
                </a:cxn>
                <a:cxn ang="0">
                  <a:pos x="T2" y="T3"/>
                </a:cxn>
                <a:cxn ang="0">
                  <a:pos x="T4" y="T5"/>
                </a:cxn>
                <a:cxn ang="0">
                  <a:pos x="T6" y="T7"/>
                </a:cxn>
                <a:cxn ang="0">
                  <a:pos x="T8" y="T9"/>
                </a:cxn>
                <a:cxn ang="0">
                  <a:pos x="T10" y="T11"/>
                </a:cxn>
              </a:cxnLst>
              <a:rect l="0" t="0" r="r" b="b"/>
              <a:pathLst>
                <a:path w="101" h="51">
                  <a:moveTo>
                    <a:pt x="101" y="0"/>
                  </a:moveTo>
                  <a:cubicBezTo>
                    <a:pt x="0" y="0"/>
                    <a:pt x="0" y="0"/>
                    <a:pt x="0" y="0"/>
                  </a:cubicBezTo>
                  <a:cubicBezTo>
                    <a:pt x="0" y="26"/>
                    <a:pt x="0" y="26"/>
                    <a:pt x="0" y="26"/>
                  </a:cubicBezTo>
                  <a:cubicBezTo>
                    <a:pt x="0" y="40"/>
                    <a:pt x="23" y="51"/>
                    <a:pt x="50" y="51"/>
                  </a:cubicBezTo>
                  <a:cubicBezTo>
                    <a:pt x="78" y="51"/>
                    <a:pt x="101" y="40"/>
                    <a:pt x="101" y="26"/>
                  </a:cubicBezTo>
                  <a:cubicBezTo>
                    <a:pt x="101" y="26"/>
                    <a:pt x="101" y="0"/>
                    <a:pt x="101"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4" name="Oval 9">
              <a:extLst>
                <a:ext uri="{FF2B5EF4-FFF2-40B4-BE49-F238E27FC236}">
                  <a16:creationId xmlns:a16="http://schemas.microsoft.com/office/drawing/2014/main" id="{91F7639F-3E3C-461C-9C3A-1B9C775CF22F}"/>
                </a:ext>
              </a:extLst>
            </p:cNvPr>
            <p:cNvSpPr>
              <a:spLocks noChangeArrowheads="1"/>
            </p:cNvSpPr>
            <p:nvPr/>
          </p:nvSpPr>
          <p:spPr bwMode="auto">
            <a:xfrm>
              <a:off x="11010346" y="1346468"/>
              <a:ext cx="287770" cy="14388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9204B2A0-D9A7-4D58-AA7B-A6010095EA45}"/>
              </a:ext>
            </a:extLst>
          </p:cNvPr>
          <p:cNvGrpSpPr/>
          <p:nvPr/>
        </p:nvGrpSpPr>
        <p:grpSpPr>
          <a:xfrm>
            <a:off x="7164830" y="3954780"/>
            <a:ext cx="383196" cy="404670"/>
            <a:chOff x="3037979" y="4039198"/>
            <a:chExt cx="442962" cy="467788"/>
          </a:xfrm>
        </p:grpSpPr>
        <p:pic>
          <p:nvPicPr>
            <p:cNvPr id="121" name="Graphic 120">
              <a:extLst>
                <a:ext uri="{FF2B5EF4-FFF2-40B4-BE49-F238E27FC236}">
                  <a16:creationId xmlns:a16="http://schemas.microsoft.com/office/drawing/2014/main" id="{F3B467A0-1CBE-4B8B-99C3-3F7883963C5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50138" y="4039198"/>
              <a:ext cx="430803" cy="430803"/>
            </a:xfrm>
            <a:prstGeom prst="rect">
              <a:avLst/>
            </a:prstGeom>
          </p:spPr>
        </p:pic>
        <p:sp>
          <p:nvSpPr>
            <p:cNvPr id="122" name="Freeform: Shape 121">
              <a:extLst>
                <a:ext uri="{FF2B5EF4-FFF2-40B4-BE49-F238E27FC236}">
                  <a16:creationId xmlns:a16="http://schemas.microsoft.com/office/drawing/2014/main" id="{914CB296-6B99-4C43-99CF-1E829800A336}"/>
                </a:ext>
              </a:extLst>
            </p:cNvPr>
            <p:cNvSpPr/>
            <p:nvPr/>
          </p:nvSpPr>
          <p:spPr>
            <a:xfrm>
              <a:off x="3037979" y="4355464"/>
              <a:ext cx="427493" cy="151522"/>
            </a:xfrm>
            <a:custGeom>
              <a:avLst/>
              <a:gdLst>
                <a:gd name="connsiteX0" fmla="*/ 530076 w 762184"/>
                <a:gd name="connsiteY0" fmla="*/ 33369 h 270151"/>
                <a:gd name="connsiteX1" fmla="*/ 476212 w 762184"/>
                <a:gd name="connsiteY1" fmla="*/ 24654 h 270151"/>
                <a:gd name="connsiteX2" fmla="*/ 251631 w 762184"/>
                <a:gd name="connsiteY2" fmla="*/ 1927 h 270151"/>
                <a:gd name="connsiteX3" fmla="*/ 185737 w 762184"/>
                <a:gd name="connsiteY3" fmla="*/ 6642 h 270151"/>
                <a:gd name="connsiteX4" fmla="*/ 0 w 762184"/>
                <a:gd name="connsiteY4" fmla="*/ 113046 h 270151"/>
                <a:gd name="connsiteX5" fmla="*/ 121234 w 762184"/>
                <a:gd name="connsiteY5" fmla="*/ 270151 h 270151"/>
                <a:gd name="connsiteX6" fmla="*/ 243878 w 762184"/>
                <a:gd name="connsiteY6" fmla="*/ 245072 h 270151"/>
                <a:gd name="connsiteX7" fmla="*/ 526637 w 762184"/>
                <a:gd name="connsiteY7" fmla="*/ 246825 h 270151"/>
                <a:gd name="connsiteX8" fmla="*/ 633127 w 762184"/>
                <a:gd name="connsiteY8" fmla="*/ 210353 h 270151"/>
                <a:gd name="connsiteX9" fmla="*/ 741264 w 762184"/>
                <a:gd name="connsiteY9" fmla="*/ 120314 h 270151"/>
                <a:gd name="connsiteX10" fmla="*/ 760295 w 762184"/>
                <a:gd name="connsiteY10" fmla="*/ 89957 h 270151"/>
                <a:gd name="connsiteX11" fmla="*/ 753866 w 762184"/>
                <a:gd name="connsiteY11" fmla="*/ 49267 h 270151"/>
                <a:gd name="connsiteX12" fmla="*/ 686457 w 762184"/>
                <a:gd name="connsiteY12" fmla="*/ 45228 h 270151"/>
                <a:gd name="connsiteX13" fmla="*/ 646147 w 762184"/>
                <a:gd name="connsiteY13" fmla="*/ 82423 h 270151"/>
                <a:gd name="connsiteX14" fmla="*/ 645890 w 762184"/>
                <a:gd name="connsiteY14" fmla="*/ 82671 h 270151"/>
                <a:gd name="connsiteX15" fmla="*/ 645871 w 762184"/>
                <a:gd name="connsiteY15" fmla="*/ 82671 h 270151"/>
                <a:gd name="connsiteX16" fmla="*/ 645871 w 762184"/>
                <a:gd name="connsiteY16" fmla="*/ 82690 h 270151"/>
                <a:gd name="connsiteX17" fmla="*/ 477622 w 762184"/>
                <a:gd name="connsiteY17" fmla="*/ 147841 h 270151"/>
                <a:gd name="connsiteX18" fmla="*/ 437740 w 762184"/>
                <a:gd name="connsiteY18" fmla="*/ 142078 h 270151"/>
                <a:gd name="connsiteX19" fmla="*/ 373732 w 762184"/>
                <a:gd name="connsiteY19" fmla="*/ 123771 h 270151"/>
                <a:gd name="connsiteX20" fmla="*/ 375237 w 762184"/>
                <a:gd name="connsiteY20" fmla="*/ 108979 h 270151"/>
                <a:gd name="connsiteX21" fmla="*/ 375256 w 762184"/>
                <a:gd name="connsiteY21" fmla="*/ 108988 h 270151"/>
                <a:gd name="connsiteX22" fmla="*/ 375256 w 762184"/>
                <a:gd name="connsiteY22" fmla="*/ 108960 h 270151"/>
                <a:gd name="connsiteX23" fmla="*/ 471145 w 762184"/>
                <a:gd name="connsiteY23" fmla="*/ 119304 h 270151"/>
                <a:gd name="connsiteX24" fmla="*/ 519865 w 762184"/>
                <a:gd name="connsiteY24" fmla="*/ 122028 h 270151"/>
                <a:gd name="connsiteX25" fmla="*/ 557603 w 762184"/>
                <a:gd name="connsiteY25" fmla="*/ 97339 h 270151"/>
                <a:gd name="connsiteX26" fmla="*/ 563709 w 762184"/>
                <a:gd name="connsiteY26" fmla="*/ 77794 h 270151"/>
                <a:gd name="connsiteX27" fmla="*/ 530076 w 762184"/>
                <a:gd name="connsiteY27" fmla="*/ 33369 h 27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62184" h="270151">
                  <a:moveTo>
                    <a:pt x="530076" y="33369"/>
                  </a:moveTo>
                  <a:cubicBezTo>
                    <a:pt x="512540" y="28750"/>
                    <a:pt x="494252" y="26569"/>
                    <a:pt x="476212" y="24654"/>
                  </a:cubicBezTo>
                  <a:cubicBezTo>
                    <a:pt x="401403" y="16605"/>
                    <a:pt x="326584" y="8319"/>
                    <a:pt x="251631" y="1927"/>
                  </a:cubicBezTo>
                  <a:cubicBezTo>
                    <a:pt x="229724" y="22"/>
                    <a:pt x="203673" y="-2797"/>
                    <a:pt x="185737" y="6642"/>
                  </a:cubicBezTo>
                  <a:cubicBezTo>
                    <a:pt x="122634" y="39837"/>
                    <a:pt x="61379" y="76565"/>
                    <a:pt x="0" y="113046"/>
                  </a:cubicBezTo>
                  <a:cubicBezTo>
                    <a:pt x="29508" y="173349"/>
                    <a:pt x="70933" y="226746"/>
                    <a:pt x="121234" y="270151"/>
                  </a:cubicBezTo>
                  <a:cubicBezTo>
                    <a:pt x="158858" y="252302"/>
                    <a:pt x="198606" y="242815"/>
                    <a:pt x="243878" y="245072"/>
                  </a:cubicBezTo>
                  <a:cubicBezTo>
                    <a:pt x="337909" y="249730"/>
                    <a:pt x="432378" y="245139"/>
                    <a:pt x="526637" y="246825"/>
                  </a:cubicBezTo>
                  <a:cubicBezTo>
                    <a:pt x="567585" y="247606"/>
                    <a:pt x="602161" y="239481"/>
                    <a:pt x="633127" y="210353"/>
                  </a:cubicBezTo>
                  <a:cubicBezTo>
                    <a:pt x="667236" y="178283"/>
                    <a:pt x="705279" y="150451"/>
                    <a:pt x="741264" y="120314"/>
                  </a:cubicBezTo>
                  <a:cubicBezTo>
                    <a:pt x="750856" y="112275"/>
                    <a:pt x="757314" y="101321"/>
                    <a:pt x="760295" y="89957"/>
                  </a:cubicBezTo>
                  <a:cubicBezTo>
                    <a:pt x="764124" y="75346"/>
                    <a:pt x="762210" y="60039"/>
                    <a:pt x="753866" y="49267"/>
                  </a:cubicBezTo>
                  <a:cubicBezTo>
                    <a:pt x="740997" y="32693"/>
                    <a:pt x="707936" y="29598"/>
                    <a:pt x="686457" y="45228"/>
                  </a:cubicBezTo>
                  <a:cubicBezTo>
                    <a:pt x="671770" y="55896"/>
                    <a:pt x="659063" y="69479"/>
                    <a:pt x="646147" y="82423"/>
                  </a:cubicBezTo>
                  <a:cubicBezTo>
                    <a:pt x="646052" y="82509"/>
                    <a:pt x="645976" y="82585"/>
                    <a:pt x="645890" y="82671"/>
                  </a:cubicBezTo>
                  <a:cubicBezTo>
                    <a:pt x="645890" y="82671"/>
                    <a:pt x="645890" y="82671"/>
                    <a:pt x="645871" y="82671"/>
                  </a:cubicBezTo>
                  <a:cubicBezTo>
                    <a:pt x="645871" y="82680"/>
                    <a:pt x="645871" y="82680"/>
                    <a:pt x="645871" y="82690"/>
                  </a:cubicBezTo>
                  <a:cubicBezTo>
                    <a:pt x="599361" y="129286"/>
                    <a:pt x="547964" y="158938"/>
                    <a:pt x="477622" y="147841"/>
                  </a:cubicBezTo>
                  <a:cubicBezTo>
                    <a:pt x="464258" y="145755"/>
                    <a:pt x="450914" y="144136"/>
                    <a:pt x="437740" y="142078"/>
                  </a:cubicBezTo>
                  <a:cubicBezTo>
                    <a:pt x="415661" y="138649"/>
                    <a:pt x="394068" y="133992"/>
                    <a:pt x="373732" y="123771"/>
                  </a:cubicBezTo>
                  <a:cubicBezTo>
                    <a:pt x="374247" y="118837"/>
                    <a:pt x="374714" y="113903"/>
                    <a:pt x="375237" y="108979"/>
                  </a:cubicBezTo>
                  <a:cubicBezTo>
                    <a:pt x="375237" y="108979"/>
                    <a:pt x="375247" y="108979"/>
                    <a:pt x="375256" y="108988"/>
                  </a:cubicBezTo>
                  <a:cubicBezTo>
                    <a:pt x="375256" y="108979"/>
                    <a:pt x="375256" y="108969"/>
                    <a:pt x="375256" y="108960"/>
                  </a:cubicBezTo>
                  <a:cubicBezTo>
                    <a:pt x="407251" y="112427"/>
                    <a:pt x="439150" y="116199"/>
                    <a:pt x="471145" y="119304"/>
                  </a:cubicBezTo>
                  <a:cubicBezTo>
                    <a:pt x="487328" y="120961"/>
                    <a:pt x="503920" y="123724"/>
                    <a:pt x="519865" y="122028"/>
                  </a:cubicBezTo>
                  <a:cubicBezTo>
                    <a:pt x="536572" y="120256"/>
                    <a:pt x="550126" y="110465"/>
                    <a:pt x="557603" y="97339"/>
                  </a:cubicBezTo>
                  <a:cubicBezTo>
                    <a:pt x="560975" y="91358"/>
                    <a:pt x="563118" y="84700"/>
                    <a:pt x="563709" y="77794"/>
                  </a:cubicBezTo>
                  <a:cubicBezTo>
                    <a:pt x="565814" y="53039"/>
                    <a:pt x="551974" y="39075"/>
                    <a:pt x="530076" y="33369"/>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4" name="calendar 3" descr="calendar, fast-tracked supported project">
            <a:extLst>
              <a:ext uri="{FF2B5EF4-FFF2-40B4-BE49-F238E27FC236}">
                <a16:creationId xmlns:a16="http://schemas.microsoft.com/office/drawing/2014/main" id="{DAA488B1-C2EE-42B8-8A99-4D95DFBC7E21}"/>
              </a:ext>
            </a:extLst>
          </p:cNvPr>
          <p:cNvGrpSpPr/>
          <p:nvPr/>
        </p:nvGrpSpPr>
        <p:grpSpPr>
          <a:xfrm>
            <a:off x="5242078" y="5022215"/>
            <a:ext cx="337346" cy="337346"/>
            <a:chOff x="4474722" y="3961407"/>
            <a:chExt cx="393474" cy="393474"/>
          </a:xfrm>
        </p:grpSpPr>
        <p:sp>
          <p:nvSpPr>
            <p:cNvPr id="194" name="Freeform: Shape 193">
              <a:extLst>
                <a:ext uri="{FF2B5EF4-FFF2-40B4-BE49-F238E27FC236}">
                  <a16:creationId xmlns:a16="http://schemas.microsoft.com/office/drawing/2014/main" id="{9570BD3A-8450-469B-9900-36017E7CCF13}"/>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664D10BF-6F98-4829-A62D-D09353192CFE}"/>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CCFA0393-8A42-4FCC-8D04-2B87E0F0252D}"/>
                </a:ext>
              </a:extLst>
            </p:cNvPr>
            <p:cNvSpPr/>
            <p:nvPr/>
          </p:nvSpPr>
          <p:spPr>
            <a:xfrm>
              <a:off x="45161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B63D1E40-2141-4A07-930E-07870A25A95E}"/>
                </a:ext>
              </a:extLst>
            </p:cNvPr>
            <p:cNvSpPr/>
            <p:nvPr/>
          </p:nvSpPr>
          <p:spPr>
            <a:xfrm>
              <a:off x="4743943"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7210450E-93F5-4F27-8325-BDB137B2891E}"/>
                </a:ext>
              </a:extLst>
            </p:cNvPr>
            <p:cNvSpPr/>
            <p:nvPr/>
          </p:nvSpPr>
          <p:spPr>
            <a:xfrm>
              <a:off x="4630114" y="4106366"/>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10437EEE-2065-404A-81D5-A260F1A5D8CC}"/>
                </a:ext>
              </a:extLst>
            </p:cNvPr>
            <p:cNvSpPr/>
            <p:nvPr/>
          </p:nvSpPr>
          <p:spPr>
            <a:xfrm>
              <a:off x="45161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585C48CE-2D9E-42B8-8712-13B674A66DBF}"/>
                </a:ext>
              </a:extLst>
            </p:cNvPr>
            <p:cNvSpPr/>
            <p:nvPr/>
          </p:nvSpPr>
          <p:spPr>
            <a:xfrm>
              <a:off x="4743943"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16B075C8-41FD-43C7-A2B5-B77763D84CDC}"/>
                </a:ext>
              </a:extLst>
            </p:cNvPr>
            <p:cNvSpPr/>
            <p:nvPr/>
          </p:nvSpPr>
          <p:spPr>
            <a:xfrm>
              <a:off x="4630114" y="4230624"/>
              <a:ext cx="81974" cy="81974"/>
            </a:xfrm>
            <a:custGeom>
              <a:avLst/>
              <a:gdLst>
                <a:gd name="connsiteX0" fmla="*/ 84149 w 81973"/>
                <a:gd name="connsiteY0" fmla="*/ 1313 h 81973"/>
                <a:gd name="connsiteX1" fmla="*/ 1313 w 81973"/>
                <a:gd name="connsiteY1" fmla="*/ 1313 h 81973"/>
                <a:gd name="connsiteX2" fmla="*/ 1313 w 81973"/>
                <a:gd name="connsiteY2" fmla="*/ 84149 h 81973"/>
                <a:gd name="connsiteX3" fmla="*/ 84149 w 81973"/>
                <a:gd name="connsiteY3" fmla="*/ 84149 h 81973"/>
                <a:gd name="connsiteX4" fmla="*/ 84149 w 81973"/>
                <a:gd name="connsiteY4" fmla="*/ 1313 h 819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73" h="81973">
                  <a:moveTo>
                    <a:pt x="84149" y="1313"/>
                  </a:moveTo>
                  <a:lnTo>
                    <a:pt x="1313" y="1313"/>
                  </a:lnTo>
                  <a:lnTo>
                    <a:pt x="1313" y="84149"/>
                  </a:lnTo>
                  <a:lnTo>
                    <a:pt x="84149" y="84149"/>
                  </a:lnTo>
                  <a:lnTo>
                    <a:pt x="84149" y="1313"/>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3" name="Graphic 247" descr="engineer, assistance">
            <a:extLst>
              <a:ext uri="{FF2B5EF4-FFF2-40B4-BE49-F238E27FC236}">
                <a16:creationId xmlns:a16="http://schemas.microsoft.com/office/drawing/2014/main" id="{D65312AB-75D1-4C94-8213-998BD1F6FD28}"/>
              </a:ext>
            </a:extLst>
          </p:cNvPr>
          <p:cNvGrpSpPr/>
          <p:nvPr/>
        </p:nvGrpSpPr>
        <p:grpSpPr>
          <a:xfrm>
            <a:off x="6598284" y="4991168"/>
            <a:ext cx="399446" cy="399446"/>
            <a:chOff x="6337562" y="5744951"/>
            <a:chExt cx="435026" cy="435024"/>
          </a:xfrm>
        </p:grpSpPr>
        <p:sp>
          <p:nvSpPr>
            <p:cNvPr id="114" name="Freeform: Shape 113">
              <a:extLst>
                <a:ext uri="{FF2B5EF4-FFF2-40B4-BE49-F238E27FC236}">
                  <a16:creationId xmlns:a16="http://schemas.microsoft.com/office/drawing/2014/main" id="{F77561F7-FEAB-48C4-A4A6-B9AC10091C09}"/>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A8297180-1F7A-41B9-BB59-3EBAF55F01A2}"/>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272" name="Freeform: Shape 271">
            <a:extLst>
              <a:ext uri="{FF2B5EF4-FFF2-40B4-BE49-F238E27FC236}">
                <a16:creationId xmlns:a16="http://schemas.microsoft.com/office/drawing/2014/main" id="{7F3E7EE0-3FF0-494F-9C79-C599BFFC2114}"/>
              </a:ext>
            </a:extLst>
          </p:cNvPr>
          <p:cNvSpPr/>
          <p:nvPr/>
        </p:nvSpPr>
        <p:spPr bwMode="auto">
          <a:xfrm>
            <a:off x="588263" y="2017713"/>
            <a:ext cx="5474400" cy="1283765"/>
          </a:xfrm>
          <a:custGeom>
            <a:avLst/>
            <a:gdLst>
              <a:gd name="connsiteX0" fmla="*/ 0 w 5474400"/>
              <a:gd name="connsiteY0" fmla="*/ 0 h 1283765"/>
              <a:gd name="connsiteX1" fmla="*/ 5474400 w 5474400"/>
              <a:gd name="connsiteY1" fmla="*/ 0 h 1283765"/>
              <a:gd name="connsiteX2" fmla="*/ 5474400 w 5474400"/>
              <a:gd name="connsiteY2" fmla="*/ 441426 h 1283765"/>
              <a:gd name="connsiteX3" fmla="*/ 5335364 w 5474400"/>
              <a:gd name="connsiteY3" fmla="*/ 448446 h 1283765"/>
              <a:gd name="connsiteX4" fmla="*/ 4109747 w 5474400"/>
              <a:gd name="connsiteY4" fmla="*/ 1183049 h 1283765"/>
              <a:gd name="connsiteX5" fmla="*/ 4048560 w 5474400"/>
              <a:gd name="connsiteY5" fmla="*/ 1283765 h 1283765"/>
              <a:gd name="connsiteX6" fmla="*/ 0 w 5474400"/>
              <a:gd name="connsiteY6" fmla="*/ 1283765 h 1283765"/>
              <a:gd name="connsiteX7" fmla="*/ 0 w 5474400"/>
              <a:gd name="connsiteY7" fmla="*/ 0 h 12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4400" h="1283765">
                <a:moveTo>
                  <a:pt x="0" y="0"/>
                </a:moveTo>
                <a:lnTo>
                  <a:pt x="5474400" y="0"/>
                </a:lnTo>
                <a:lnTo>
                  <a:pt x="5474400" y="441426"/>
                </a:lnTo>
                <a:lnTo>
                  <a:pt x="5335364" y="448446"/>
                </a:lnTo>
                <a:cubicBezTo>
                  <a:pt x="4825282" y="500248"/>
                  <a:pt x="4382422" y="779437"/>
                  <a:pt x="4109747" y="1183049"/>
                </a:cubicBezTo>
                <a:lnTo>
                  <a:pt x="4048560" y="1283765"/>
                </a:lnTo>
                <a:lnTo>
                  <a:pt x="0" y="1283765"/>
                </a:lnTo>
                <a:lnTo>
                  <a:pt x="0" y="0"/>
                </a:lnTo>
                <a:close/>
              </a:path>
            </a:pathLst>
          </a:custGeom>
          <a:solidFill>
            <a:schemeClr val="bg1">
              <a:lumMod val="95000"/>
            </a:schemeClr>
          </a:solidFill>
          <a:ln>
            <a:noFill/>
            <a:headEnd type="none" w="med" len="med"/>
            <a:tailEnd type="none" w="med" len="med"/>
          </a:ln>
          <a:effectLst>
            <a:outerShdw dist="38100" dir="10800000" algn="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82296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Regulatory compliance checklists for </a:t>
            </a:r>
            <a:br>
              <a:rPr lang="en-US" sz="1600">
                <a:solidFill>
                  <a:schemeClr val="tx1"/>
                </a:solidFill>
                <a:latin typeface="+mj-lt"/>
                <a:cs typeface="Segoe UI" pitchFamily="34" charset="0"/>
              </a:rPr>
            </a:br>
            <a:r>
              <a:rPr lang="en-US" sz="1600">
                <a:solidFill>
                  <a:schemeClr val="tx1"/>
                </a:solidFill>
                <a:latin typeface="+mj-lt"/>
                <a:cs typeface="Segoe UI" pitchFamily="34" charset="0"/>
              </a:rPr>
              <a:t>key markets</a:t>
            </a:r>
          </a:p>
        </p:txBody>
      </p:sp>
      <p:sp>
        <p:nvSpPr>
          <p:cNvPr id="265" name="Freeform: Shape 264">
            <a:extLst>
              <a:ext uri="{FF2B5EF4-FFF2-40B4-BE49-F238E27FC236}">
                <a16:creationId xmlns:a16="http://schemas.microsoft.com/office/drawing/2014/main" id="{849D965B-BDA8-47AF-9DAB-7310F7CA9F82}"/>
              </a:ext>
            </a:extLst>
          </p:cNvPr>
          <p:cNvSpPr/>
          <p:nvPr/>
        </p:nvSpPr>
        <p:spPr bwMode="auto">
          <a:xfrm>
            <a:off x="588265" y="3387203"/>
            <a:ext cx="4004127" cy="1515836"/>
          </a:xfrm>
          <a:custGeom>
            <a:avLst/>
            <a:gdLst>
              <a:gd name="connsiteX0" fmla="*/ 0 w 4004127"/>
              <a:gd name="connsiteY0" fmla="*/ 0 h 1515836"/>
              <a:gd name="connsiteX1" fmla="*/ 4002447 w 4004127"/>
              <a:gd name="connsiteY1" fmla="*/ 0 h 1515836"/>
              <a:gd name="connsiteX2" fmla="*/ 3954305 w 4004127"/>
              <a:gd name="connsiteY2" fmla="*/ 99937 h 1515836"/>
              <a:gd name="connsiteX3" fmla="*/ 3821817 w 4004127"/>
              <a:gd name="connsiteY3" fmla="*/ 756174 h 1515836"/>
              <a:gd name="connsiteX4" fmla="*/ 3954305 w 4004127"/>
              <a:gd name="connsiteY4" fmla="*/ 1412411 h 1515836"/>
              <a:gd name="connsiteX5" fmla="*/ 4004127 w 4004127"/>
              <a:gd name="connsiteY5" fmla="*/ 1515836 h 1515836"/>
              <a:gd name="connsiteX6" fmla="*/ 0 w 4004127"/>
              <a:gd name="connsiteY6" fmla="*/ 1515836 h 1515836"/>
              <a:gd name="connsiteX7" fmla="*/ 0 w 4004127"/>
              <a:gd name="connsiteY7" fmla="*/ 0 h 151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4127" h="1515836">
                <a:moveTo>
                  <a:pt x="0" y="0"/>
                </a:moveTo>
                <a:lnTo>
                  <a:pt x="4002447" y="0"/>
                </a:lnTo>
                <a:lnTo>
                  <a:pt x="3954305" y="99937"/>
                </a:lnTo>
                <a:cubicBezTo>
                  <a:pt x="3868993" y="301638"/>
                  <a:pt x="3821817" y="523397"/>
                  <a:pt x="3821817" y="756174"/>
                </a:cubicBezTo>
                <a:cubicBezTo>
                  <a:pt x="3821817" y="988951"/>
                  <a:pt x="3868993" y="1210710"/>
                  <a:pt x="3954305" y="1412411"/>
                </a:cubicBezTo>
                <a:lnTo>
                  <a:pt x="4004127" y="1515836"/>
                </a:lnTo>
                <a:lnTo>
                  <a:pt x="0" y="1515836"/>
                </a:lnTo>
                <a:lnTo>
                  <a:pt x="0" y="0"/>
                </a:lnTo>
                <a:close/>
              </a:path>
            </a:pathLst>
          </a:custGeom>
          <a:solidFill>
            <a:schemeClr val="bg1">
              <a:lumMod val="95000"/>
            </a:schemeClr>
          </a:solidFill>
          <a:ln>
            <a:noFill/>
            <a:headEnd type="none" w="med" len="med"/>
            <a:tailEnd type="none" w="med" len="med"/>
          </a:ln>
          <a:effectLst>
            <a:outerShdw dist="38100" dir="10800000" algn="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82296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Information barriers</a:t>
            </a:r>
          </a:p>
        </p:txBody>
      </p:sp>
      <p:sp>
        <p:nvSpPr>
          <p:cNvPr id="266" name="Freeform: Shape 265">
            <a:extLst>
              <a:ext uri="{FF2B5EF4-FFF2-40B4-BE49-F238E27FC236}">
                <a16:creationId xmlns:a16="http://schemas.microsoft.com/office/drawing/2014/main" id="{D0B2354A-CA77-48F9-8F38-13F4C140842F}"/>
              </a:ext>
            </a:extLst>
          </p:cNvPr>
          <p:cNvSpPr/>
          <p:nvPr/>
        </p:nvSpPr>
        <p:spPr bwMode="auto">
          <a:xfrm>
            <a:off x="7599615" y="3387202"/>
            <a:ext cx="4020886" cy="1515836"/>
          </a:xfrm>
          <a:custGeom>
            <a:avLst/>
            <a:gdLst>
              <a:gd name="connsiteX0" fmla="*/ 1679 w 4020886"/>
              <a:gd name="connsiteY0" fmla="*/ 0 h 1515836"/>
              <a:gd name="connsiteX1" fmla="*/ 4020886 w 4020886"/>
              <a:gd name="connsiteY1" fmla="*/ 0 h 1515836"/>
              <a:gd name="connsiteX2" fmla="*/ 4020886 w 4020886"/>
              <a:gd name="connsiteY2" fmla="*/ 1515836 h 1515836"/>
              <a:gd name="connsiteX3" fmla="*/ 0 w 4020886"/>
              <a:gd name="connsiteY3" fmla="*/ 1515836 h 1515836"/>
              <a:gd name="connsiteX4" fmla="*/ 49822 w 4020886"/>
              <a:gd name="connsiteY4" fmla="*/ 1412412 h 1515836"/>
              <a:gd name="connsiteX5" fmla="*/ 182310 w 4020886"/>
              <a:gd name="connsiteY5" fmla="*/ 756175 h 1515836"/>
              <a:gd name="connsiteX6" fmla="*/ 49822 w 4020886"/>
              <a:gd name="connsiteY6" fmla="*/ 99938 h 1515836"/>
              <a:gd name="connsiteX7" fmla="*/ 1679 w 4020886"/>
              <a:gd name="connsiteY7" fmla="*/ 0 h 1515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20886" h="1515836">
                <a:moveTo>
                  <a:pt x="1679" y="0"/>
                </a:moveTo>
                <a:lnTo>
                  <a:pt x="4020886" y="0"/>
                </a:lnTo>
                <a:lnTo>
                  <a:pt x="4020886" y="1515836"/>
                </a:lnTo>
                <a:lnTo>
                  <a:pt x="0" y="1515836"/>
                </a:lnTo>
                <a:lnTo>
                  <a:pt x="49822" y="1412412"/>
                </a:lnTo>
                <a:cubicBezTo>
                  <a:pt x="135134" y="1210711"/>
                  <a:pt x="182310" y="988952"/>
                  <a:pt x="182310" y="756175"/>
                </a:cubicBezTo>
                <a:cubicBezTo>
                  <a:pt x="182310" y="523398"/>
                  <a:pt x="135134" y="301639"/>
                  <a:pt x="49822" y="99938"/>
                </a:cubicBezTo>
                <a:lnTo>
                  <a:pt x="1679" y="0"/>
                </a:lnTo>
                <a:close/>
              </a:path>
            </a:pathLst>
          </a:custGeom>
          <a:solidFill>
            <a:schemeClr val="bg1">
              <a:lumMod val="95000"/>
            </a:schemeClr>
          </a:solidFill>
          <a:ln>
            <a:noFill/>
            <a:headEnd type="none" w="med" len="med"/>
            <a:tailEnd type="none" w="med" len="med"/>
          </a:ln>
          <a:effectLst>
            <a:outerShdw dist="38100" algn="l"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chemeClr val="tx1"/>
                </a:solidFill>
                <a:latin typeface="+mj-lt"/>
                <a:ea typeface="Segoe UI" pitchFamily="34" charset="0"/>
                <a:cs typeface="Segoe UI" pitchFamily="34" charset="0"/>
              </a:rPr>
              <a:t>WORM storage, surveillance, and SEC 17a-4 compliance</a:t>
            </a:r>
          </a:p>
        </p:txBody>
      </p:sp>
      <p:sp>
        <p:nvSpPr>
          <p:cNvPr id="263" name="Freeform: Shape 262">
            <a:extLst>
              <a:ext uri="{FF2B5EF4-FFF2-40B4-BE49-F238E27FC236}">
                <a16:creationId xmlns:a16="http://schemas.microsoft.com/office/drawing/2014/main" id="{7FC9D8CA-1460-4713-ACAA-D67C62A07E40}"/>
              </a:ext>
            </a:extLst>
          </p:cNvPr>
          <p:cNvSpPr/>
          <p:nvPr/>
        </p:nvSpPr>
        <p:spPr bwMode="auto">
          <a:xfrm>
            <a:off x="588263" y="4988764"/>
            <a:ext cx="5474400" cy="1290612"/>
          </a:xfrm>
          <a:custGeom>
            <a:avLst/>
            <a:gdLst>
              <a:gd name="connsiteX0" fmla="*/ 0 w 5474400"/>
              <a:gd name="connsiteY0" fmla="*/ 0 h 1290612"/>
              <a:gd name="connsiteX1" fmla="*/ 4050679 w 5474400"/>
              <a:gd name="connsiteY1" fmla="*/ 0 h 1290612"/>
              <a:gd name="connsiteX2" fmla="*/ 4109747 w 5474400"/>
              <a:gd name="connsiteY2" fmla="*/ 97228 h 1290612"/>
              <a:gd name="connsiteX3" fmla="*/ 5335364 w 5474400"/>
              <a:gd name="connsiteY3" fmla="*/ 831831 h 1290612"/>
              <a:gd name="connsiteX4" fmla="*/ 5474400 w 5474400"/>
              <a:gd name="connsiteY4" fmla="*/ 838852 h 1290612"/>
              <a:gd name="connsiteX5" fmla="*/ 5474400 w 5474400"/>
              <a:gd name="connsiteY5" fmla="*/ 1290612 h 1290612"/>
              <a:gd name="connsiteX6" fmla="*/ 0 w 5474400"/>
              <a:gd name="connsiteY6" fmla="*/ 1290612 h 1290612"/>
              <a:gd name="connsiteX7" fmla="*/ 0 w 5474400"/>
              <a:gd name="connsiteY7" fmla="*/ 0 h 1290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4400" h="1290612">
                <a:moveTo>
                  <a:pt x="0" y="0"/>
                </a:moveTo>
                <a:lnTo>
                  <a:pt x="4050679" y="0"/>
                </a:lnTo>
                <a:lnTo>
                  <a:pt x="4109747" y="97228"/>
                </a:lnTo>
                <a:cubicBezTo>
                  <a:pt x="4382422" y="500841"/>
                  <a:pt x="4825282" y="780029"/>
                  <a:pt x="5335364" y="831831"/>
                </a:cubicBezTo>
                <a:lnTo>
                  <a:pt x="5474400" y="838852"/>
                </a:lnTo>
                <a:lnTo>
                  <a:pt x="5474400" y="1290612"/>
                </a:lnTo>
                <a:lnTo>
                  <a:pt x="0" y="1290612"/>
                </a:lnTo>
                <a:lnTo>
                  <a:pt x="0" y="0"/>
                </a:lnTo>
                <a:close/>
              </a:path>
            </a:pathLst>
          </a:custGeom>
          <a:solidFill>
            <a:schemeClr val="bg1">
              <a:lumMod val="95000"/>
            </a:schemeClr>
          </a:solidFill>
          <a:ln>
            <a:noFill/>
            <a:headEnd type="none" w="med" len="med"/>
            <a:tailEnd type="none" w="med" len="med"/>
          </a:ln>
          <a:effectLst>
            <a:outerShdw dist="38100" dir="10800000" algn="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82296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a:solidFill>
                  <a:schemeClr val="tx1"/>
                </a:solidFill>
                <a:latin typeface="+mj-lt"/>
                <a:cs typeface="Segoe UI" pitchFamily="34" charset="0"/>
              </a:rPr>
              <a:t>Payment Card Industry compliance </a:t>
            </a:r>
            <a:br>
              <a:rPr lang="en-US" sz="1600">
                <a:solidFill>
                  <a:schemeClr val="tx1"/>
                </a:solidFill>
                <a:latin typeface="+mj-lt"/>
                <a:cs typeface="Segoe UI" pitchFamily="34" charset="0"/>
              </a:rPr>
            </a:br>
            <a:r>
              <a:rPr lang="en-US" sz="1600">
                <a:solidFill>
                  <a:schemeClr val="tx1"/>
                </a:solidFill>
                <a:latin typeface="+mj-lt"/>
                <a:cs typeface="Segoe UI" pitchFamily="34" charset="0"/>
              </a:rPr>
              <a:t>(PCI DSS)</a:t>
            </a:r>
          </a:p>
        </p:txBody>
      </p:sp>
      <p:sp>
        <p:nvSpPr>
          <p:cNvPr id="264" name="Freeform: Shape 263">
            <a:extLst>
              <a:ext uri="{FF2B5EF4-FFF2-40B4-BE49-F238E27FC236}">
                <a16:creationId xmlns:a16="http://schemas.microsoft.com/office/drawing/2014/main" id="{88AEB33F-7ADF-4119-9268-866CC29A627B}"/>
              </a:ext>
            </a:extLst>
          </p:cNvPr>
          <p:cNvSpPr/>
          <p:nvPr/>
        </p:nvSpPr>
        <p:spPr bwMode="auto">
          <a:xfrm>
            <a:off x="6148388" y="4988763"/>
            <a:ext cx="5472112" cy="1290613"/>
          </a:xfrm>
          <a:custGeom>
            <a:avLst/>
            <a:gdLst>
              <a:gd name="connsiteX0" fmla="*/ 1404676 w 5472112"/>
              <a:gd name="connsiteY0" fmla="*/ 0 h 1290613"/>
              <a:gd name="connsiteX1" fmla="*/ 5472112 w 5472112"/>
              <a:gd name="connsiteY1" fmla="*/ 0 h 1290613"/>
              <a:gd name="connsiteX2" fmla="*/ 5472112 w 5472112"/>
              <a:gd name="connsiteY2" fmla="*/ 1290613 h 1290613"/>
              <a:gd name="connsiteX3" fmla="*/ 0 w 5472112"/>
              <a:gd name="connsiteY3" fmla="*/ 1290613 h 1290613"/>
              <a:gd name="connsiteX4" fmla="*/ 0 w 5472112"/>
              <a:gd name="connsiteY4" fmla="*/ 837891 h 1290613"/>
              <a:gd name="connsiteX5" fmla="*/ 119991 w 5472112"/>
              <a:gd name="connsiteY5" fmla="*/ 831832 h 1290613"/>
              <a:gd name="connsiteX6" fmla="*/ 1345608 w 5472112"/>
              <a:gd name="connsiteY6" fmla="*/ 97229 h 1290613"/>
              <a:gd name="connsiteX7" fmla="*/ 1404676 w 5472112"/>
              <a:gd name="connsiteY7" fmla="*/ 0 h 1290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72112" h="1290613">
                <a:moveTo>
                  <a:pt x="1404676" y="0"/>
                </a:moveTo>
                <a:lnTo>
                  <a:pt x="5472112" y="0"/>
                </a:lnTo>
                <a:lnTo>
                  <a:pt x="5472112" y="1290613"/>
                </a:lnTo>
                <a:lnTo>
                  <a:pt x="0" y="1290613"/>
                </a:lnTo>
                <a:lnTo>
                  <a:pt x="0" y="837891"/>
                </a:lnTo>
                <a:lnTo>
                  <a:pt x="119991" y="831832"/>
                </a:lnTo>
                <a:cubicBezTo>
                  <a:pt x="630073" y="780030"/>
                  <a:pt x="1072933" y="500842"/>
                  <a:pt x="1345608" y="97229"/>
                </a:cubicBezTo>
                <a:lnTo>
                  <a:pt x="1404676" y="0"/>
                </a:lnTo>
                <a:close/>
              </a:path>
            </a:pathLst>
          </a:custGeom>
          <a:solidFill>
            <a:schemeClr val="bg1">
              <a:lumMod val="95000"/>
            </a:schemeClr>
          </a:solidFill>
          <a:ln>
            <a:noFill/>
            <a:headEnd type="none" w="med" len="med"/>
            <a:tailEnd type="none" w="med" len="med"/>
          </a:ln>
          <a:effectLst>
            <a:outerShdw dist="38100" algn="l"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algn="r" defTabSz="932472" fontAlgn="base">
              <a:spcBef>
                <a:spcPct val="0"/>
              </a:spcBef>
              <a:spcAft>
                <a:spcPct val="0"/>
              </a:spcAft>
            </a:pPr>
            <a:r>
              <a:rPr lang="en-US" sz="1600">
                <a:solidFill>
                  <a:schemeClr val="tx1"/>
                </a:solidFill>
                <a:latin typeface="+mj-lt"/>
                <a:ea typeface="Segoe UI" pitchFamily="34" charset="0"/>
                <a:cs typeface="Segoe UI" pitchFamily="34" charset="0"/>
              </a:rPr>
              <a:t>eDiscovery, investigations support, </a:t>
            </a:r>
            <a:br>
              <a:rPr lang="en-US" sz="1600">
                <a:solidFill>
                  <a:schemeClr val="tx1"/>
                </a:solidFill>
                <a:latin typeface="+mj-lt"/>
                <a:ea typeface="Segoe UI" pitchFamily="34" charset="0"/>
                <a:cs typeface="Segoe UI" pitchFamily="34" charset="0"/>
              </a:rPr>
            </a:br>
            <a:r>
              <a:rPr lang="en-US" sz="1600">
                <a:solidFill>
                  <a:schemeClr val="tx1"/>
                </a:solidFill>
                <a:latin typeface="+mj-lt"/>
                <a:ea typeface="Segoe UI" pitchFamily="34" charset="0"/>
                <a:cs typeface="Segoe UI" pitchFamily="34" charset="0"/>
              </a:rPr>
              <a:t>and audit logging</a:t>
            </a:r>
          </a:p>
        </p:txBody>
      </p:sp>
      <p:pic>
        <p:nvPicPr>
          <p:cNvPr id="48" name="lock 2" descr="lock">
            <a:extLst>
              <a:ext uri="{FF2B5EF4-FFF2-40B4-BE49-F238E27FC236}">
                <a16:creationId xmlns:a16="http://schemas.microsoft.com/office/drawing/2014/main" id="{D66969E3-23BB-45D1-A19D-9D72C70C510B}"/>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90262" y="3937637"/>
            <a:ext cx="411483" cy="411480"/>
          </a:xfrm>
          <a:prstGeom prst="rect">
            <a:avLst/>
          </a:prstGeom>
        </p:spPr>
      </p:pic>
      <p:sp>
        <p:nvSpPr>
          <p:cNvPr id="49" name="Rectangle 48">
            <a:extLst>
              <a:ext uri="{FF2B5EF4-FFF2-40B4-BE49-F238E27FC236}">
                <a16:creationId xmlns:a16="http://schemas.microsoft.com/office/drawing/2014/main" id="{93CAD52A-F654-4E98-9DA8-B83265CAABDA}"/>
              </a:ext>
            </a:extLst>
          </p:cNvPr>
          <p:cNvSpPr/>
          <p:nvPr/>
        </p:nvSpPr>
        <p:spPr bwMode="auto">
          <a:xfrm>
            <a:off x="588263" y="1392607"/>
            <a:ext cx="11018520"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ea typeface="+mn-ea"/>
                <a:cs typeface="+mn-cs"/>
              </a:rPr>
              <a:t>Take advantage of integrated </a:t>
            </a:r>
            <a:r>
              <a:rPr kumimoji="0" lang="en-US" sz="1600" b="0" i="0" u="none" strike="noStrike" kern="1200" cap="none" spc="0" normalizeH="0" baseline="0" noProof="0">
                <a:ln>
                  <a:noFill/>
                </a:ln>
                <a:solidFill>
                  <a:srgbClr val="50E6FF"/>
                </a:solidFill>
                <a:effectLst/>
                <a:uLnTx/>
                <a:uFillTx/>
                <a:ea typeface="+mn-ea"/>
                <a:cs typeface="+mn-cs"/>
              </a:rPr>
              <a:t>compliance tools</a:t>
            </a:r>
            <a:r>
              <a:rPr kumimoji="0" lang="en-US" sz="1600" b="0" i="0" u="none" strike="noStrike" kern="1200" cap="none" spc="0" normalizeH="0" baseline="0" noProof="0">
                <a:ln>
                  <a:noFill/>
                </a:ln>
                <a:solidFill>
                  <a:srgbClr val="D83B01"/>
                </a:solidFill>
                <a:effectLst/>
                <a:uLnTx/>
                <a:uFillTx/>
                <a:ea typeface="+mn-ea"/>
                <a:cs typeface="+mn-cs"/>
              </a:rPr>
              <a:t> </a:t>
            </a:r>
            <a:r>
              <a:rPr kumimoji="0" lang="en-US" sz="1600" b="0" i="0" u="none" strike="noStrike" kern="1200" cap="none" spc="0" normalizeH="0" baseline="0" noProof="0">
                <a:ln>
                  <a:noFill/>
                </a:ln>
                <a:solidFill>
                  <a:srgbClr val="FFFFFF"/>
                </a:solidFill>
                <a:effectLst/>
                <a:uLnTx/>
                <a:uFillTx/>
                <a:ea typeface="+mn-ea"/>
                <a:cs typeface="+mn-cs"/>
              </a:rPr>
              <a:t>specifically designed for financial services</a:t>
            </a:r>
            <a:endParaRPr kumimoji="0" lang="en-US" sz="1600" b="0" i="0" u="none" strike="noStrike" kern="1200" cap="none" spc="0" normalizeH="0" baseline="0" noProof="0">
              <a:ln>
                <a:noFill/>
              </a:ln>
              <a:solidFill>
                <a:srgbClr val="FFFFFF"/>
              </a:solidFill>
              <a:effectLst/>
              <a:uLnTx/>
              <a:uFillTx/>
              <a:ea typeface="+mn-ea"/>
              <a:cs typeface="Segoe UI" pitchFamily="34" charset="0"/>
            </a:endParaRPr>
          </a:p>
        </p:txBody>
      </p:sp>
    </p:spTree>
    <p:extLst>
      <p:ext uri="{BB962C8B-B14F-4D97-AF65-F5344CB8AC3E}">
        <p14:creationId xmlns:p14="http://schemas.microsoft.com/office/powerpoint/2010/main" val="2000459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F2613CBE-ADC7-4C71-86B4-C3609C3F507C}"/>
              </a:ext>
            </a:extLst>
          </p:cNvPr>
          <p:cNvSpPr/>
          <p:nvPr/>
        </p:nvSpPr>
        <p:spPr bwMode="auto">
          <a:xfrm>
            <a:off x="5048307" y="4549757"/>
            <a:ext cx="2136625" cy="39199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69" name="Rectangle 68">
            <a:extLst>
              <a:ext uri="{FF2B5EF4-FFF2-40B4-BE49-F238E27FC236}">
                <a16:creationId xmlns:a16="http://schemas.microsoft.com/office/drawing/2014/main" id="{BB00ED15-917C-4483-8416-D490F7A5D181}"/>
              </a:ext>
            </a:extLst>
          </p:cNvPr>
          <p:cNvSpPr/>
          <p:nvPr/>
        </p:nvSpPr>
        <p:spPr bwMode="auto">
          <a:xfrm>
            <a:off x="9688085" y="1658815"/>
            <a:ext cx="2106428" cy="1022927"/>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cxnSp>
        <p:nvCxnSpPr>
          <p:cNvPr id="6" name="Straight Arrow Connector 5">
            <a:extLst>
              <a:ext uri="{FF2B5EF4-FFF2-40B4-BE49-F238E27FC236}">
                <a16:creationId xmlns:a16="http://schemas.microsoft.com/office/drawing/2014/main" id="{A52F89F7-B2AF-4750-801D-244227923C02}"/>
              </a:ext>
            </a:extLst>
          </p:cNvPr>
          <p:cNvCxnSpPr>
            <a:cxnSpLocks/>
          </p:cNvCxnSpPr>
          <p:nvPr/>
        </p:nvCxnSpPr>
        <p:spPr>
          <a:xfrm flipV="1">
            <a:off x="6524406" y="4943205"/>
            <a:ext cx="0" cy="277775"/>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1">
            <a:extLst>
              <a:ext uri="{FF2B5EF4-FFF2-40B4-BE49-F238E27FC236}">
                <a16:creationId xmlns:a16="http://schemas.microsoft.com/office/drawing/2014/main" id="{5C061684-862A-44BD-BFE1-0AA82A781789}"/>
              </a:ext>
            </a:extLst>
          </p:cNvPr>
          <p:cNvSpPr>
            <a:spLocks noGrp="1"/>
          </p:cNvSpPr>
          <p:nvPr>
            <p:ph type="ftr" sz="quarter" idx="3"/>
          </p:nvPr>
        </p:nvSpPr>
        <p:spPr>
          <a:xfrm>
            <a:off x="361840" y="6560266"/>
            <a:ext cx="11586711" cy="118296"/>
          </a:xfrm>
        </p:spPr>
        <p:txBody>
          <a:bodyPr/>
          <a:lstStyle/>
          <a:p>
            <a:pPr defTabSz="914396"/>
            <a:r>
              <a:rPr lang="en-US">
                <a:solidFill>
                  <a:srgbClr val="FFFFFF">
                    <a:lumMod val="65000"/>
                  </a:srgbClr>
                </a:solidFill>
                <a:latin typeface="Segoe UI"/>
              </a:rPr>
              <a:t>© Microsoft Corporation                                                                                  								</a:t>
            </a:r>
          </a:p>
        </p:txBody>
      </p:sp>
      <p:sp>
        <p:nvSpPr>
          <p:cNvPr id="47" name="TextBox 46">
            <a:extLst>
              <a:ext uri="{FF2B5EF4-FFF2-40B4-BE49-F238E27FC236}">
                <a16:creationId xmlns:a16="http://schemas.microsoft.com/office/drawing/2014/main" id="{B4F96AC3-0504-4C66-93D6-6BB59B38728F}"/>
              </a:ext>
            </a:extLst>
          </p:cNvPr>
          <p:cNvSpPr txBox="1"/>
          <p:nvPr/>
        </p:nvSpPr>
        <p:spPr>
          <a:xfrm>
            <a:off x="5451190" y="4508257"/>
            <a:ext cx="1619935"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Retail Banking Core Data Model</a:t>
            </a:r>
            <a:endParaRPr lang="en-US" sz="900" b="1">
              <a:solidFill>
                <a:srgbClr val="000000"/>
              </a:solidFill>
              <a:latin typeface="Segoe UI"/>
            </a:endParaRPr>
          </a:p>
          <a:p>
            <a:pPr defTabSz="914396"/>
            <a:endParaRPr lang="en-US" sz="800" b="1">
              <a:solidFill>
                <a:srgbClr val="000000"/>
              </a:solidFill>
              <a:latin typeface="Segoe UI"/>
            </a:endParaRPr>
          </a:p>
        </p:txBody>
      </p:sp>
      <p:sp>
        <p:nvSpPr>
          <p:cNvPr id="48" name="Rectangle 47">
            <a:extLst>
              <a:ext uri="{FF2B5EF4-FFF2-40B4-BE49-F238E27FC236}">
                <a16:creationId xmlns:a16="http://schemas.microsoft.com/office/drawing/2014/main" id="{CE41A373-5E9D-459F-918C-339ADF8FE711}"/>
              </a:ext>
            </a:extLst>
          </p:cNvPr>
          <p:cNvSpPr/>
          <p:nvPr/>
        </p:nvSpPr>
        <p:spPr bwMode="auto">
          <a:xfrm>
            <a:off x="5579313" y="5634041"/>
            <a:ext cx="1957922"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D5877362-B9EB-4926-9A5A-ADC6D551FED5}"/>
              </a:ext>
            </a:extLst>
          </p:cNvPr>
          <p:cNvGrpSpPr/>
          <p:nvPr/>
        </p:nvGrpSpPr>
        <p:grpSpPr>
          <a:xfrm>
            <a:off x="5766026" y="5716551"/>
            <a:ext cx="217378" cy="203927"/>
            <a:chOff x="4668269" y="6137180"/>
            <a:chExt cx="207447" cy="194608"/>
          </a:xfrm>
        </p:grpSpPr>
        <p:sp>
          <p:nvSpPr>
            <p:cNvPr id="52" name="Rectangle 51">
              <a:extLst>
                <a:ext uri="{FF2B5EF4-FFF2-40B4-BE49-F238E27FC236}">
                  <a16:creationId xmlns:a16="http://schemas.microsoft.com/office/drawing/2014/main" id="{5C0DE2BB-4380-4F56-96AD-E45CB09DCB02}"/>
                </a:ext>
              </a:extLst>
            </p:cNvPr>
            <p:cNvSpPr/>
            <p:nvPr/>
          </p:nvSpPr>
          <p:spPr bwMode="auto">
            <a:xfrm>
              <a:off x="4668269" y="6153293"/>
              <a:ext cx="207447" cy="1784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53" name="Calendar" title="Icon of a calendar">
              <a:extLst>
                <a:ext uri="{FF2B5EF4-FFF2-40B4-BE49-F238E27FC236}">
                  <a16:creationId xmlns:a16="http://schemas.microsoft.com/office/drawing/2014/main" id="{7C0E9C4D-26A6-4895-8FED-9CF6E8AEA0F1}"/>
                </a:ext>
              </a:extLst>
            </p:cNvPr>
            <p:cNvSpPr>
              <a:spLocks noChangeAspect="1" noEditPoints="1"/>
            </p:cNvSpPr>
            <p:nvPr/>
          </p:nvSpPr>
          <p:spPr bwMode="auto">
            <a:xfrm>
              <a:off x="4670443" y="6137180"/>
              <a:ext cx="203098" cy="194608"/>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9525" cap="sq">
              <a:solidFill>
                <a:schemeClr val="accent6">
                  <a:lumMod val="50000"/>
                </a:schemeClr>
              </a:solidFill>
              <a:prstDash val="solid"/>
              <a:miter lim="800000"/>
              <a:headEnd/>
              <a:tailEnd/>
            </a:ln>
            <a:effectLst>
              <a:outerShdw blurRad="762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grpSp>
      <p:sp>
        <p:nvSpPr>
          <p:cNvPr id="57" name="TextBox 56">
            <a:extLst>
              <a:ext uri="{FF2B5EF4-FFF2-40B4-BE49-F238E27FC236}">
                <a16:creationId xmlns:a16="http://schemas.microsoft.com/office/drawing/2014/main" id="{8FB2F589-0C5A-4BB8-9FBB-B5D3BFE758B1}"/>
              </a:ext>
            </a:extLst>
          </p:cNvPr>
          <p:cNvSpPr txBox="1"/>
          <p:nvPr/>
        </p:nvSpPr>
        <p:spPr>
          <a:xfrm>
            <a:off x="6082109" y="5749289"/>
            <a:ext cx="1385947" cy="138499"/>
          </a:xfrm>
          <a:prstGeom prst="rect">
            <a:avLst/>
          </a:prstGeom>
          <a:noFill/>
        </p:spPr>
        <p:txBody>
          <a:bodyPr wrap="square" lIns="0" tIns="0" rIns="0" bIns="0" rtlCol="0" anchor="ctr">
            <a:spAutoFit/>
          </a:bodyPr>
          <a:lstStyle/>
          <a:p>
            <a:pPr defTabSz="914396"/>
            <a:r>
              <a:rPr lang="en-US" sz="900">
                <a:solidFill>
                  <a:srgbClr val="000000"/>
                </a:solidFill>
                <a:latin typeface="Segoe UI"/>
              </a:rPr>
              <a:t>Bank Schema 2 FSI CDM</a:t>
            </a:r>
            <a:endParaRPr lang="en-US" sz="900" b="1">
              <a:solidFill>
                <a:srgbClr val="000000"/>
              </a:solidFill>
              <a:latin typeface="Segoe UI"/>
            </a:endParaRPr>
          </a:p>
        </p:txBody>
      </p:sp>
      <p:sp>
        <p:nvSpPr>
          <p:cNvPr id="124" name="Rectangle 123">
            <a:extLst>
              <a:ext uri="{FF2B5EF4-FFF2-40B4-BE49-F238E27FC236}">
                <a16:creationId xmlns:a16="http://schemas.microsoft.com/office/drawing/2014/main" id="{8CFBBC41-5A68-4A73-A8A3-1706D89E3422}"/>
              </a:ext>
            </a:extLst>
          </p:cNvPr>
          <p:cNvSpPr/>
          <p:nvPr/>
        </p:nvSpPr>
        <p:spPr bwMode="auto">
          <a:xfrm>
            <a:off x="5029934" y="3915199"/>
            <a:ext cx="2154998" cy="38449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25" name="TextBox 124">
            <a:extLst>
              <a:ext uri="{FF2B5EF4-FFF2-40B4-BE49-F238E27FC236}">
                <a16:creationId xmlns:a16="http://schemas.microsoft.com/office/drawing/2014/main" id="{F1A49CF6-E4F6-44EB-B789-2D53BBD462E2}"/>
              </a:ext>
            </a:extLst>
          </p:cNvPr>
          <p:cNvSpPr txBox="1"/>
          <p:nvPr/>
        </p:nvSpPr>
        <p:spPr>
          <a:xfrm>
            <a:off x="5852871" y="4049204"/>
            <a:ext cx="728254" cy="138499"/>
          </a:xfrm>
          <a:prstGeom prst="rect">
            <a:avLst/>
          </a:prstGeom>
          <a:noFill/>
        </p:spPr>
        <p:txBody>
          <a:bodyPr wrap="square" lIns="0" tIns="0" rIns="0" bIns="0" rtlCol="0">
            <a:spAutoFit/>
          </a:bodyPr>
          <a:lstStyle/>
          <a:p>
            <a:pPr defTabSz="914396"/>
            <a:r>
              <a:rPr lang="en-US" sz="900">
                <a:solidFill>
                  <a:srgbClr val="000000"/>
                </a:solidFill>
                <a:latin typeface="Segoe UI"/>
              </a:rPr>
              <a:t>FSI CI Entities </a:t>
            </a:r>
          </a:p>
        </p:txBody>
      </p:sp>
      <p:cxnSp>
        <p:nvCxnSpPr>
          <p:cNvPr id="129" name="Straight Arrow Connector 128">
            <a:extLst>
              <a:ext uri="{FF2B5EF4-FFF2-40B4-BE49-F238E27FC236}">
                <a16:creationId xmlns:a16="http://schemas.microsoft.com/office/drawing/2014/main" id="{A8BE3234-AA41-47D9-81E0-671206EEF672}"/>
              </a:ext>
            </a:extLst>
          </p:cNvPr>
          <p:cNvCxnSpPr>
            <a:cxnSpLocks/>
          </p:cNvCxnSpPr>
          <p:nvPr/>
        </p:nvCxnSpPr>
        <p:spPr>
          <a:xfrm flipV="1">
            <a:off x="6196929" y="3678505"/>
            <a:ext cx="0" cy="2119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650E0498-A286-4B25-A2BD-528C1AB7D4DC}"/>
              </a:ext>
            </a:extLst>
          </p:cNvPr>
          <p:cNvSpPr/>
          <p:nvPr/>
        </p:nvSpPr>
        <p:spPr bwMode="auto">
          <a:xfrm>
            <a:off x="5252718" y="6165544"/>
            <a:ext cx="6538793"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4" name="TextBox 143">
            <a:extLst>
              <a:ext uri="{FF2B5EF4-FFF2-40B4-BE49-F238E27FC236}">
                <a16:creationId xmlns:a16="http://schemas.microsoft.com/office/drawing/2014/main" id="{25A7848F-8444-45ED-831D-BEA3CE5AAF8C}"/>
              </a:ext>
            </a:extLst>
          </p:cNvPr>
          <p:cNvSpPr txBox="1"/>
          <p:nvPr/>
        </p:nvSpPr>
        <p:spPr>
          <a:xfrm>
            <a:off x="7468056" y="6258909"/>
            <a:ext cx="1385947" cy="261610"/>
          </a:xfrm>
          <a:prstGeom prst="rect">
            <a:avLst/>
          </a:prstGeom>
          <a:noFill/>
        </p:spPr>
        <p:txBody>
          <a:bodyPr wrap="square" lIns="0" tIns="0" rIns="0" bIns="0" rtlCol="0" anchor="ctr">
            <a:spAutoFit/>
          </a:bodyPr>
          <a:lstStyle/>
          <a:p>
            <a:pPr algn="ctr" defTabSz="914396"/>
            <a:r>
              <a:rPr lang="en-US" sz="900">
                <a:solidFill>
                  <a:srgbClr val="000000"/>
                </a:solidFill>
                <a:latin typeface="Segoe UI"/>
              </a:rPr>
              <a:t>Banking Core Compute</a:t>
            </a:r>
            <a:endParaRPr lang="en-US" sz="1050">
              <a:solidFill>
                <a:srgbClr val="000000"/>
              </a:solidFill>
              <a:latin typeface="Segoe UI"/>
            </a:endParaRPr>
          </a:p>
          <a:p>
            <a:pPr defTabSz="914396"/>
            <a:endParaRPr lang="en-US" sz="800" b="1">
              <a:solidFill>
                <a:srgbClr val="000000"/>
              </a:solidFill>
              <a:latin typeface="Segoe UI"/>
            </a:endParaRPr>
          </a:p>
        </p:txBody>
      </p:sp>
      <p:sp>
        <p:nvSpPr>
          <p:cNvPr id="151" name="Rectangle 150">
            <a:extLst>
              <a:ext uri="{FF2B5EF4-FFF2-40B4-BE49-F238E27FC236}">
                <a16:creationId xmlns:a16="http://schemas.microsoft.com/office/drawing/2014/main" id="{E09225A7-3E10-42CD-BCEB-E374D630F864}"/>
              </a:ext>
            </a:extLst>
          </p:cNvPr>
          <p:cNvSpPr/>
          <p:nvPr/>
        </p:nvSpPr>
        <p:spPr bwMode="auto">
          <a:xfrm>
            <a:off x="6463381" y="6026263"/>
            <a:ext cx="2023530" cy="5300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Customer Experience data (CIF+)</a:t>
            </a:r>
          </a:p>
        </p:txBody>
      </p:sp>
      <p:cxnSp>
        <p:nvCxnSpPr>
          <p:cNvPr id="146" name="Straight Arrow Connector 145">
            <a:extLst>
              <a:ext uri="{FF2B5EF4-FFF2-40B4-BE49-F238E27FC236}">
                <a16:creationId xmlns:a16="http://schemas.microsoft.com/office/drawing/2014/main" id="{99CB6662-0DA4-4069-BA5A-B1A389565CA2}"/>
              </a:ext>
            </a:extLst>
          </p:cNvPr>
          <p:cNvCxnSpPr>
            <a:cxnSpLocks/>
          </p:cNvCxnSpPr>
          <p:nvPr/>
        </p:nvCxnSpPr>
        <p:spPr>
          <a:xfrm flipV="1">
            <a:off x="6546418" y="5971134"/>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52" name="Group 151">
            <a:extLst>
              <a:ext uri="{FF2B5EF4-FFF2-40B4-BE49-F238E27FC236}">
                <a16:creationId xmlns:a16="http://schemas.microsoft.com/office/drawing/2014/main" id="{3BB5E7BF-DB6D-4890-958F-9DD821010969}"/>
              </a:ext>
            </a:extLst>
          </p:cNvPr>
          <p:cNvGrpSpPr/>
          <p:nvPr/>
        </p:nvGrpSpPr>
        <p:grpSpPr>
          <a:xfrm>
            <a:off x="112226" y="4126862"/>
            <a:ext cx="2169934" cy="2004083"/>
            <a:chOff x="277713" y="3389091"/>
            <a:chExt cx="2213446" cy="2044268"/>
          </a:xfrm>
        </p:grpSpPr>
        <p:sp>
          <p:nvSpPr>
            <p:cNvPr id="153" name="Rectangle 152">
              <a:extLst>
                <a:ext uri="{FF2B5EF4-FFF2-40B4-BE49-F238E27FC236}">
                  <a16:creationId xmlns:a16="http://schemas.microsoft.com/office/drawing/2014/main" id="{17232458-8E81-48C8-8821-153D06128004}"/>
                </a:ext>
              </a:extLst>
            </p:cNvPr>
            <p:cNvSpPr/>
            <p:nvPr/>
          </p:nvSpPr>
          <p:spPr bwMode="auto">
            <a:xfrm>
              <a:off x="449023" y="3755649"/>
              <a:ext cx="1914538" cy="1677710"/>
            </a:xfrm>
            <a:prstGeom prst="rect">
              <a:avLst/>
            </a:prstGeom>
            <a:solidFill>
              <a:schemeClr val="bg1">
                <a:lumMod val="85000"/>
                <a:alpha val="50000"/>
              </a:schemeClr>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TextBox 153">
              <a:extLst>
                <a:ext uri="{FF2B5EF4-FFF2-40B4-BE49-F238E27FC236}">
                  <a16:creationId xmlns:a16="http://schemas.microsoft.com/office/drawing/2014/main" id="{56F74F39-D192-4491-A425-0D595D9E6A46}"/>
                </a:ext>
              </a:extLst>
            </p:cNvPr>
            <p:cNvSpPr txBox="1"/>
            <p:nvPr/>
          </p:nvSpPr>
          <p:spPr>
            <a:xfrm>
              <a:off x="277713" y="3389091"/>
              <a:ext cx="1078430" cy="464998"/>
            </a:xfrm>
            <a:prstGeom prst="rect">
              <a:avLst/>
            </a:prstGeom>
            <a:noFill/>
          </p:spPr>
          <p:txBody>
            <a:bodyPr wrap="square" lIns="179285" tIns="143428" rIns="179285" bIns="143428" rtlCol="0">
              <a:spAutoFit/>
            </a:bodyPr>
            <a:lstStyle/>
            <a:p>
              <a:pPr defTabSz="914396">
                <a:lnSpc>
                  <a:spcPct val="90000"/>
                </a:lnSpc>
                <a:spcAft>
                  <a:spcPts val="588"/>
                </a:spcAft>
              </a:pPr>
              <a:r>
                <a:rPr lang="en-US" sz="1200" b="1">
                  <a:gradFill>
                    <a:gsLst>
                      <a:gs pos="2917">
                        <a:srgbClr val="000000"/>
                      </a:gs>
                      <a:gs pos="30000">
                        <a:srgbClr val="000000"/>
                      </a:gs>
                    </a:gsLst>
                    <a:lin ang="5400000" scaled="0"/>
                  </a:gradFill>
                  <a:latin typeface="Segoe UI"/>
                </a:rPr>
                <a:t>Key</a:t>
              </a:r>
              <a:endParaRPr lang="en-US" sz="800" b="1">
                <a:gradFill>
                  <a:gsLst>
                    <a:gs pos="2917">
                      <a:srgbClr val="000000"/>
                    </a:gs>
                    <a:gs pos="30000">
                      <a:srgbClr val="000000"/>
                    </a:gs>
                  </a:gsLst>
                  <a:lin ang="5400000" scaled="0"/>
                </a:gradFill>
                <a:latin typeface="Segoe UI"/>
              </a:endParaRPr>
            </a:p>
          </p:txBody>
        </p:sp>
        <p:sp>
          <p:nvSpPr>
            <p:cNvPr id="155" name="Rectangle 154">
              <a:extLst>
                <a:ext uri="{FF2B5EF4-FFF2-40B4-BE49-F238E27FC236}">
                  <a16:creationId xmlns:a16="http://schemas.microsoft.com/office/drawing/2014/main" id="{E154048A-2D03-4D27-9BC6-FB705053DA61}"/>
                </a:ext>
              </a:extLst>
            </p:cNvPr>
            <p:cNvSpPr/>
            <p:nvPr/>
          </p:nvSpPr>
          <p:spPr bwMode="auto">
            <a:xfrm>
              <a:off x="584912" y="4271322"/>
              <a:ext cx="230522" cy="241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Rectangle 155">
              <a:extLst>
                <a:ext uri="{FF2B5EF4-FFF2-40B4-BE49-F238E27FC236}">
                  <a16:creationId xmlns:a16="http://schemas.microsoft.com/office/drawing/2014/main" id="{FD9F800F-04D1-4EB3-9FC3-59CB3FF71880}"/>
                </a:ext>
              </a:extLst>
            </p:cNvPr>
            <p:cNvSpPr/>
            <p:nvPr/>
          </p:nvSpPr>
          <p:spPr bwMode="auto">
            <a:xfrm>
              <a:off x="584912" y="4633962"/>
              <a:ext cx="230522" cy="241938"/>
            </a:xfrm>
            <a:prstGeom prst="rect">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ECC94DA8-9BE5-465B-9483-46F2269A7AD9}"/>
                </a:ext>
              </a:extLst>
            </p:cNvPr>
            <p:cNvSpPr txBox="1"/>
            <p:nvPr/>
          </p:nvSpPr>
          <p:spPr>
            <a:xfrm>
              <a:off x="712326" y="4198780"/>
              <a:ext cx="1493669"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Product</a:t>
              </a:r>
            </a:p>
          </p:txBody>
        </p:sp>
        <p:sp>
          <p:nvSpPr>
            <p:cNvPr id="158" name="TextBox 157">
              <a:extLst>
                <a:ext uri="{FF2B5EF4-FFF2-40B4-BE49-F238E27FC236}">
                  <a16:creationId xmlns:a16="http://schemas.microsoft.com/office/drawing/2014/main" id="{FCF9D57B-BE4B-49F3-8F9A-0C5D13EAC881}"/>
                </a:ext>
              </a:extLst>
            </p:cNvPr>
            <p:cNvSpPr txBox="1"/>
            <p:nvPr/>
          </p:nvSpPr>
          <p:spPr>
            <a:xfrm>
              <a:off x="712326" y="4565771"/>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Banking Environment</a:t>
              </a:r>
              <a:endParaRPr lang="en-US" sz="1000">
                <a:gradFill>
                  <a:gsLst>
                    <a:gs pos="2917">
                      <a:srgbClr val="000000"/>
                    </a:gs>
                    <a:gs pos="30000">
                      <a:srgbClr val="000000"/>
                    </a:gs>
                  </a:gsLst>
                  <a:lin ang="5400000" scaled="0"/>
                </a:gradFill>
                <a:latin typeface="Segoe UI"/>
              </a:endParaRPr>
            </a:p>
          </p:txBody>
        </p:sp>
        <p:sp>
          <p:nvSpPr>
            <p:cNvPr id="159" name="TextBox 158">
              <a:extLst>
                <a:ext uri="{FF2B5EF4-FFF2-40B4-BE49-F238E27FC236}">
                  <a16:creationId xmlns:a16="http://schemas.microsoft.com/office/drawing/2014/main" id="{65B208B0-11CB-44F8-B227-F246255670B8}"/>
                </a:ext>
              </a:extLst>
            </p:cNvPr>
            <p:cNvSpPr txBox="1"/>
            <p:nvPr/>
          </p:nvSpPr>
          <p:spPr>
            <a:xfrm>
              <a:off x="712326" y="3779509"/>
              <a:ext cx="1778833" cy="52150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Microsoft Cloud for Financial Services</a:t>
              </a:r>
            </a:p>
          </p:txBody>
        </p:sp>
        <p:sp>
          <p:nvSpPr>
            <p:cNvPr id="160" name="Rectangle 159">
              <a:extLst>
                <a:ext uri="{FF2B5EF4-FFF2-40B4-BE49-F238E27FC236}">
                  <a16:creationId xmlns:a16="http://schemas.microsoft.com/office/drawing/2014/main" id="{A7897315-FDA3-462D-952E-93AC0E2ECA35}"/>
                </a:ext>
              </a:extLst>
            </p:cNvPr>
            <p:cNvSpPr/>
            <p:nvPr/>
          </p:nvSpPr>
          <p:spPr bwMode="auto">
            <a:xfrm>
              <a:off x="584912" y="3908682"/>
              <a:ext cx="230522" cy="241938"/>
            </a:xfrm>
            <a:prstGeom prst="rect">
              <a:avLst/>
            </a:prstGeom>
            <a:solidFill>
              <a:srgbClr val="F8F8F8"/>
            </a:solidFill>
            <a:ln w="31750">
              <a:solidFill>
                <a:srgbClr val="94E0F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1" name="TextBox 160">
              <a:extLst>
                <a:ext uri="{FF2B5EF4-FFF2-40B4-BE49-F238E27FC236}">
                  <a16:creationId xmlns:a16="http://schemas.microsoft.com/office/drawing/2014/main" id="{99BB3661-BDCC-462F-A4B8-96CEB07E9E54}"/>
                </a:ext>
              </a:extLst>
            </p:cNvPr>
            <p:cNvSpPr txBox="1"/>
            <p:nvPr/>
          </p:nvSpPr>
          <p:spPr>
            <a:xfrm>
              <a:off x="712326" y="4911970"/>
              <a:ext cx="1348898" cy="408487"/>
            </a:xfrm>
            <a:prstGeom prst="rect">
              <a:avLst/>
            </a:prstGeom>
            <a:noFill/>
          </p:spPr>
          <p:txBody>
            <a:bodyPr wrap="square" lIns="179285" tIns="143428" rIns="179285" bIns="143428" rtlCol="0">
              <a:spAutoFit/>
            </a:bodyPr>
            <a:lstStyle/>
            <a:p>
              <a:pPr defTabSz="914396">
                <a:lnSpc>
                  <a:spcPct val="90000"/>
                </a:lnSpc>
                <a:spcAft>
                  <a:spcPts val="588"/>
                </a:spcAft>
              </a:pPr>
              <a:r>
                <a:rPr lang="en-US" sz="800">
                  <a:gradFill>
                    <a:gsLst>
                      <a:gs pos="2917">
                        <a:srgbClr val="000000"/>
                      </a:gs>
                      <a:gs pos="30000">
                        <a:srgbClr val="000000"/>
                      </a:gs>
                    </a:gsLst>
                    <a:lin ang="5400000" scaled="0"/>
                  </a:gradFill>
                  <a:latin typeface="Segoe UI"/>
                </a:rPr>
                <a:t>Customization</a:t>
              </a:r>
              <a:endParaRPr lang="en-US" sz="1000">
                <a:gradFill>
                  <a:gsLst>
                    <a:gs pos="2917">
                      <a:srgbClr val="000000"/>
                    </a:gs>
                    <a:gs pos="30000">
                      <a:srgbClr val="000000"/>
                    </a:gs>
                  </a:gsLst>
                  <a:lin ang="5400000" scaled="0"/>
                </a:gradFill>
                <a:latin typeface="Segoe UI"/>
              </a:endParaRPr>
            </a:p>
          </p:txBody>
        </p:sp>
      </p:grpSp>
      <p:sp>
        <p:nvSpPr>
          <p:cNvPr id="163" name="TextBox 162">
            <a:extLst>
              <a:ext uri="{FF2B5EF4-FFF2-40B4-BE49-F238E27FC236}">
                <a16:creationId xmlns:a16="http://schemas.microsoft.com/office/drawing/2014/main" id="{9A05B6D9-D783-47C5-897D-DE3A980E8E91}"/>
              </a:ext>
            </a:extLst>
          </p:cNvPr>
          <p:cNvSpPr txBox="1"/>
          <p:nvPr/>
        </p:nvSpPr>
        <p:spPr>
          <a:xfrm>
            <a:off x="400488" y="5702070"/>
            <a:ext cx="544498" cy="49244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14396"/>
            <a:r>
              <a:rPr lang="en-US" sz="1200">
                <a:solidFill>
                  <a:srgbClr val="000000"/>
                </a:solidFill>
                <a:latin typeface="Segoe UI"/>
              </a:rPr>
              <a:t>✦✦</a:t>
            </a:r>
          </a:p>
          <a:p>
            <a:pPr defTabSz="914396"/>
            <a:endParaRPr lang="en-US" sz="2000">
              <a:solidFill>
                <a:srgbClr val="000000"/>
              </a:solidFill>
              <a:latin typeface="Segoe UI"/>
            </a:endParaRPr>
          </a:p>
        </p:txBody>
      </p:sp>
      <p:sp>
        <p:nvSpPr>
          <p:cNvPr id="165" name="Rectangle 164">
            <a:extLst>
              <a:ext uri="{FF2B5EF4-FFF2-40B4-BE49-F238E27FC236}">
                <a16:creationId xmlns:a16="http://schemas.microsoft.com/office/drawing/2014/main" id="{C9DC48F9-B600-43EE-93C1-750DB1C6A049}"/>
              </a:ext>
            </a:extLst>
          </p:cNvPr>
          <p:cNvSpPr/>
          <p:nvPr/>
        </p:nvSpPr>
        <p:spPr bwMode="auto">
          <a:xfrm>
            <a:off x="2481034" y="6165544"/>
            <a:ext cx="2666696" cy="325714"/>
          </a:xfrm>
          <a:prstGeom prst="rect">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98"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TextBox 168">
            <a:extLst>
              <a:ext uri="{FF2B5EF4-FFF2-40B4-BE49-F238E27FC236}">
                <a16:creationId xmlns:a16="http://schemas.microsoft.com/office/drawing/2014/main" id="{9606DE1A-EDB0-478D-AEA3-9D1F11CEEDE2}"/>
              </a:ext>
            </a:extLst>
          </p:cNvPr>
          <p:cNvSpPr txBox="1"/>
          <p:nvPr/>
        </p:nvSpPr>
        <p:spPr>
          <a:xfrm>
            <a:off x="2967352" y="6269395"/>
            <a:ext cx="1675802" cy="261610"/>
          </a:xfrm>
          <a:prstGeom prst="rect">
            <a:avLst/>
          </a:prstGeom>
          <a:noFill/>
        </p:spPr>
        <p:txBody>
          <a:bodyPr wrap="square" lIns="0" tIns="0" rIns="0" bIns="0" rtlCol="0" anchor="ctr">
            <a:spAutoFit/>
          </a:bodyPr>
          <a:lstStyle/>
          <a:p>
            <a:pPr algn="ctr" defTabSz="914396"/>
            <a:r>
              <a:rPr lang="en-US" sz="900">
                <a:solidFill>
                  <a:srgbClr val="000000"/>
                </a:solidFill>
                <a:latin typeface="Segoe UI"/>
              </a:rPr>
              <a:t>Additional Bank Data Sources</a:t>
            </a:r>
            <a:endParaRPr lang="en-US" sz="1050">
              <a:solidFill>
                <a:srgbClr val="000000"/>
              </a:solidFill>
              <a:latin typeface="Segoe UI"/>
            </a:endParaRPr>
          </a:p>
          <a:p>
            <a:pPr defTabSz="914396"/>
            <a:endParaRPr lang="en-US" sz="800" b="1">
              <a:solidFill>
                <a:srgbClr val="000000"/>
              </a:solidFill>
              <a:latin typeface="Segoe UI"/>
            </a:endParaRPr>
          </a:p>
        </p:txBody>
      </p:sp>
      <p:cxnSp>
        <p:nvCxnSpPr>
          <p:cNvPr id="171" name="Straight Arrow Connector 170">
            <a:extLst>
              <a:ext uri="{FF2B5EF4-FFF2-40B4-BE49-F238E27FC236}">
                <a16:creationId xmlns:a16="http://schemas.microsoft.com/office/drawing/2014/main" id="{5E59BF3C-09CA-4E98-A15F-4257EC6777EF}"/>
              </a:ext>
            </a:extLst>
          </p:cNvPr>
          <p:cNvCxnSpPr>
            <a:cxnSpLocks/>
          </p:cNvCxnSpPr>
          <p:nvPr/>
        </p:nvCxnSpPr>
        <p:spPr>
          <a:xfrm flipV="1">
            <a:off x="6194206" y="4315793"/>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F122710-C1D8-472E-993E-C23BD588F5F7}"/>
              </a:ext>
            </a:extLst>
          </p:cNvPr>
          <p:cNvCxnSpPr>
            <a:cxnSpLocks/>
          </p:cNvCxnSpPr>
          <p:nvPr/>
        </p:nvCxnSpPr>
        <p:spPr>
          <a:xfrm>
            <a:off x="3035085" y="5790940"/>
            <a:ext cx="0" cy="374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9F3E168B-1689-446A-A222-68FEAC26A6D6}"/>
              </a:ext>
            </a:extLst>
          </p:cNvPr>
          <p:cNvCxnSpPr>
            <a:cxnSpLocks/>
          </p:cNvCxnSpPr>
          <p:nvPr/>
        </p:nvCxnSpPr>
        <p:spPr>
          <a:xfrm>
            <a:off x="3035085" y="5790940"/>
            <a:ext cx="22992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3AF7F6FE-64DE-4242-83B6-A3417439D530}"/>
              </a:ext>
            </a:extLst>
          </p:cNvPr>
          <p:cNvCxnSpPr>
            <a:cxnSpLocks/>
          </p:cNvCxnSpPr>
          <p:nvPr/>
        </p:nvCxnSpPr>
        <p:spPr>
          <a:xfrm>
            <a:off x="5334334" y="5795207"/>
            <a:ext cx="0" cy="370337"/>
          </a:xfrm>
          <a:prstGeom prst="line">
            <a:avLst/>
          </a:prstGeom>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A9D736DC-13B1-4CE6-BEAB-49DFC5F6786D}"/>
              </a:ext>
            </a:extLst>
          </p:cNvPr>
          <p:cNvSpPr/>
          <p:nvPr/>
        </p:nvSpPr>
        <p:spPr bwMode="auto">
          <a:xfrm>
            <a:off x="3336978" y="5900144"/>
            <a:ext cx="1700961" cy="179115"/>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lang="en-US" sz="800" kern="0">
                <a:solidFill>
                  <a:srgbClr val="243A5E"/>
                </a:solidFill>
                <a:latin typeface="Segoe UI Semibold"/>
                <a:cs typeface="Segoe UI" panose="020B0502040204020203" pitchFamily="34" charset="0"/>
              </a:rPr>
              <a:t>Non-Customer Experience optional data</a:t>
            </a:r>
            <a:endParaRPr kumimoji="0" lang="en-US" sz="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endParaRPr>
          </a:p>
        </p:txBody>
      </p:sp>
      <p:cxnSp>
        <p:nvCxnSpPr>
          <p:cNvPr id="186" name="Straight Arrow Connector 185">
            <a:extLst>
              <a:ext uri="{FF2B5EF4-FFF2-40B4-BE49-F238E27FC236}">
                <a16:creationId xmlns:a16="http://schemas.microsoft.com/office/drawing/2014/main" id="{523E2FB4-2C84-4B61-BD4B-2EC55F647BBE}"/>
              </a:ext>
            </a:extLst>
          </p:cNvPr>
          <p:cNvCxnSpPr>
            <a:cxnSpLocks/>
          </p:cNvCxnSpPr>
          <p:nvPr/>
        </p:nvCxnSpPr>
        <p:spPr>
          <a:xfrm flipV="1">
            <a:off x="3506885" y="5151589"/>
            <a:ext cx="0" cy="584793"/>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8" name="Rectangle 187">
            <a:extLst>
              <a:ext uri="{FF2B5EF4-FFF2-40B4-BE49-F238E27FC236}">
                <a16:creationId xmlns:a16="http://schemas.microsoft.com/office/drawing/2014/main" id="{B5124303-BBC7-4DF3-B5E3-877B85384250}"/>
              </a:ext>
            </a:extLst>
          </p:cNvPr>
          <p:cNvSpPr/>
          <p:nvPr/>
        </p:nvSpPr>
        <p:spPr bwMode="auto">
          <a:xfrm>
            <a:off x="2511126" y="4551451"/>
            <a:ext cx="2106428" cy="403824"/>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93" name="TextBox 192">
            <a:extLst>
              <a:ext uri="{FF2B5EF4-FFF2-40B4-BE49-F238E27FC236}">
                <a16:creationId xmlns:a16="http://schemas.microsoft.com/office/drawing/2014/main" id="{0E21F04D-3B45-445D-9FAF-20860995592B}"/>
              </a:ext>
            </a:extLst>
          </p:cNvPr>
          <p:cNvSpPr txBox="1"/>
          <p:nvPr/>
        </p:nvSpPr>
        <p:spPr>
          <a:xfrm>
            <a:off x="2856555" y="4474633"/>
            <a:ext cx="1619935" cy="52322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a:solidFill>
                  <a:srgbClr val="000000"/>
                </a:solidFill>
                <a:latin typeface="Segoe UI"/>
              </a:rPr>
              <a:t>CI Data Store and Retail Banking Entities</a:t>
            </a:r>
            <a:endParaRPr lang="en-US" sz="900" b="1">
              <a:solidFill>
                <a:srgbClr val="000000"/>
              </a:solidFill>
              <a:latin typeface="Segoe UI"/>
            </a:endParaRPr>
          </a:p>
          <a:p>
            <a:pPr defTabSz="914396"/>
            <a:endParaRPr lang="en-US" sz="800" b="1">
              <a:solidFill>
                <a:srgbClr val="000000"/>
              </a:solidFill>
              <a:latin typeface="Segoe UI"/>
            </a:endParaRPr>
          </a:p>
        </p:txBody>
      </p:sp>
      <p:sp>
        <p:nvSpPr>
          <p:cNvPr id="195" name="Rectangle 194">
            <a:extLst>
              <a:ext uri="{FF2B5EF4-FFF2-40B4-BE49-F238E27FC236}">
                <a16:creationId xmlns:a16="http://schemas.microsoft.com/office/drawing/2014/main" id="{DDB47363-9BEE-4408-9D2E-342FD2361C0C}"/>
              </a:ext>
            </a:extLst>
          </p:cNvPr>
          <p:cNvSpPr/>
          <p:nvPr/>
        </p:nvSpPr>
        <p:spPr bwMode="auto">
          <a:xfrm>
            <a:off x="5029935" y="3266045"/>
            <a:ext cx="2154996"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01" name="TextBox 200">
            <a:extLst>
              <a:ext uri="{FF2B5EF4-FFF2-40B4-BE49-F238E27FC236}">
                <a16:creationId xmlns:a16="http://schemas.microsoft.com/office/drawing/2014/main" id="{2B04CC41-3358-4915-A8B9-869A959B74B6}"/>
              </a:ext>
            </a:extLst>
          </p:cNvPr>
          <p:cNvSpPr txBox="1"/>
          <p:nvPr/>
        </p:nvSpPr>
        <p:spPr>
          <a:xfrm>
            <a:off x="5399920" y="3389041"/>
            <a:ext cx="1847547" cy="138499"/>
          </a:xfrm>
          <a:prstGeom prst="rect">
            <a:avLst/>
          </a:prstGeom>
          <a:noFill/>
        </p:spPr>
        <p:txBody>
          <a:bodyPr wrap="square" lIns="0" tIns="0" rIns="0" bIns="0" rtlCol="0">
            <a:spAutoFit/>
          </a:bodyPr>
          <a:lstStyle/>
          <a:p>
            <a:pPr defTabSz="914396"/>
            <a:r>
              <a:rPr lang="en-US" sz="900">
                <a:solidFill>
                  <a:srgbClr val="000000"/>
                </a:solidFill>
                <a:latin typeface="Segoe UI"/>
              </a:rPr>
              <a:t>FSI Core Retail Banking Plugins</a:t>
            </a:r>
          </a:p>
        </p:txBody>
      </p:sp>
      <p:sp>
        <p:nvSpPr>
          <p:cNvPr id="203" name="Rectangle 202">
            <a:extLst>
              <a:ext uri="{FF2B5EF4-FFF2-40B4-BE49-F238E27FC236}">
                <a16:creationId xmlns:a16="http://schemas.microsoft.com/office/drawing/2014/main" id="{C4AFEAE7-5888-46B9-8AF4-0D9FF7F3106B}"/>
              </a:ext>
            </a:extLst>
          </p:cNvPr>
          <p:cNvSpPr/>
          <p:nvPr/>
        </p:nvSpPr>
        <p:spPr bwMode="auto">
          <a:xfrm>
            <a:off x="2536726" y="3271725"/>
            <a:ext cx="2106428" cy="910575"/>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07" name="TextBox 206">
            <a:extLst>
              <a:ext uri="{FF2B5EF4-FFF2-40B4-BE49-F238E27FC236}">
                <a16:creationId xmlns:a16="http://schemas.microsoft.com/office/drawing/2014/main" id="{18F0C9A2-2879-4A4B-988C-BF7DAD819713}"/>
              </a:ext>
            </a:extLst>
          </p:cNvPr>
          <p:cNvSpPr txBox="1"/>
          <p:nvPr/>
        </p:nvSpPr>
        <p:spPr>
          <a:xfrm>
            <a:off x="2795607" y="3490297"/>
            <a:ext cx="1847547" cy="507831"/>
          </a:xfrm>
          <a:prstGeom prst="rect">
            <a:avLst/>
          </a:prstGeom>
          <a:noFill/>
        </p:spPr>
        <p:txBody>
          <a:bodyPr wrap="square" lIns="0" tIns="0" rIns="0" bIns="0" rtlCol="0">
            <a:spAutoFit/>
          </a:bodyPr>
          <a:lstStyle/>
          <a:p>
            <a:pPr defTabSz="914396"/>
            <a:r>
              <a:rPr lang="en-US" sz="900">
                <a:solidFill>
                  <a:srgbClr val="000000"/>
                </a:solidFill>
                <a:latin typeface="Segoe UI"/>
              </a:rPr>
              <a:t>Customer Intelligence</a:t>
            </a:r>
          </a:p>
          <a:p>
            <a:pPr marL="171450" indent="-171450" defTabSz="914396">
              <a:buFont typeface="Arial" panose="020B0604020202020204" pitchFamily="34" charset="0"/>
              <a:buChar char="•"/>
            </a:pPr>
            <a:r>
              <a:rPr lang="en-US" sz="800">
                <a:solidFill>
                  <a:srgbClr val="000000"/>
                </a:solidFill>
                <a:latin typeface="Segoe UI"/>
              </a:rPr>
              <a:t>FSI Segments</a:t>
            </a:r>
          </a:p>
          <a:p>
            <a:pPr marL="171450" indent="-171450" defTabSz="914396">
              <a:buFont typeface="Arial" panose="020B0604020202020204" pitchFamily="34" charset="0"/>
              <a:buChar char="•"/>
            </a:pPr>
            <a:r>
              <a:rPr lang="en-US" sz="800">
                <a:solidFill>
                  <a:srgbClr val="000000"/>
                </a:solidFill>
                <a:latin typeface="Segoe UI"/>
              </a:rPr>
              <a:t>FSI Models (FSI Churn)</a:t>
            </a:r>
          </a:p>
          <a:p>
            <a:pPr marL="171450" indent="-171450" defTabSz="914396">
              <a:buFont typeface="Arial" panose="020B0604020202020204" pitchFamily="34" charset="0"/>
              <a:buChar char="•"/>
            </a:pPr>
            <a:r>
              <a:rPr lang="en-US" sz="800">
                <a:solidFill>
                  <a:srgbClr val="000000"/>
                </a:solidFill>
                <a:latin typeface="Segoe UI"/>
              </a:rPr>
              <a:t>FSI Measures</a:t>
            </a:r>
          </a:p>
        </p:txBody>
      </p:sp>
      <p:cxnSp>
        <p:nvCxnSpPr>
          <p:cNvPr id="209" name="Straight Arrow Connector 208">
            <a:extLst>
              <a:ext uri="{FF2B5EF4-FFF2-40B4-BE49-F238E27FC236}">
                <a16:creationId xmlns:a16="http://schemas.microsoft.com/office/drawing/2014/main" id="{A98B0784-51B5-4244-AF7F-BCCAF641C44A}"/>
              </a:ext>
            </a:extLst>
          </p:cNvPr>
          <p:cNvCxnSpPr>
            <a:cxnSpLocks/>
          </p:cNvCxnSpPr>
          <p:nvPr/>
        </p:nvCxnSpPr>
        <p:spPr>
          <a:xfrm flipV="1">
            <a:off x="3506885" y="4249276"/>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AF54EA49-CCF7-427C-8D95-EB7E30D53478}"/>
              </a:ext>
            </a:extLst>
          </p:cNvPr>
          <p:cNvSpPr/>
          <p:nvPr/>
        </p:nvSpPr>
        <p:spPr>
          <a:xfrm>
            <a:off x="2355940" y="2904078"/>
            <a:ext cx="2385393" cy="219630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C152B305-F81C-4E54-BE89-442375110CC2}"/>
              </a:ext>
            </a:extLst>
          </p:cNvPr>
          <p:cNvSpPr/>
          <p:nvPr/>
        </p:nvSpPr>
        <p:spPr>
          <a:xfrm>
            <a:off x="4830328" y="2900225"/>
            <a:ext cx="5532871" cy="2647463"/>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TextBox 218">
            <a:extLst>
              <a:ext uri="{FF2B5EF4-FFF2-40B4-BE49-F238E27FC236}">
                <a16:creationId xmlns:a16="http://schemas.microsoft.com/office/drawing/2014/main" id="{094C015A-D8E7-4535-98C0-687C6333F542}"/>
              </a:ext>
            </a:extLst>
          </p:cNvPr>
          <p:cNvSpPr txBox="1"/>
          <p:nvPr/>
        </p:nvSpPr>
        <p:spPr>
          <a:xfrm>
            <a:off x="2793550" y="2867113"/>
            <a:ext cx="1847547" cy="40011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1000">
                <a:solidFill>
                  <a:srgbClr val="000000"/>
                </a:solidFill>
                <a:latin typeface="Segoe UI"/>
              </a:rPr>
              <a:t>Dynamics 365 Customer Insights</a:t>
            </a:r>
            <a:endParaRPr lang="en-US" sz="1000" b="1">
              <a:solidFill>
                <a:srgbClr val="000000"/>
              </a:solidFill>
              <a:latin typeface="Segoe UI"/>
            </a:endParaRPr>
          </a:p>
          <a:p>
            <a:pPr defTabSz="914396"/>
            <a:endParaRPr lang="en-US" sz="800" b="1">
              <a:solidFill>
                <a:srgbClr val="000000"/>
              </a:solidFill>
              <a:latin typeface="Segoe UI"/>
            </a:endParaRPr>
          </a:p>
        </p:txBody>
      </p:sp>
      <p:pic>
        <p:nvPicPr>
          <p:cNvPr id="2" name="Picture 1">
            <a:extLst>
              <a:ext uri="{FF2B5EF4-FFF2-40B4-BE49-F238E27FC236}">
                <a16:creationId xmlns:a16="http://schemas.microsoft.com/office/drawing/2014/main" id="{1C7CE573-CB8B-47B6-9732-BBAD78B701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8037" y="2934471"/>
            <a:ext cx="261714" cy="261714"/>
          </a:xfrm>
          <a:prstGeom prst="rect">
            <a:avLst/>
          </a:prstGeom>
        </p:spPr>
      </p:pic>
      <p:sp>
        <p:nvSpPr>
          <p:cNvPr id="3" name="TextBox 2">
            <a:extLst>
              <a:ext uri="{FF2B5EF4-FFF2-40B4-BE49-F238E27FC236}">
                <a16:creationId xmlns:a16="http://schemas.microsoft.com/office/drawing/2014/main" id="{A38CE09B-3342-43B1-AE22-C4EB107AC11F}"/>
              </a:ext>
            </a:extLst>
          </p:cNvPr>
          <p:cNvSpPr txBox="1"/>
          <p:nvPr/>
        </p:nvSpPr>
        <p:spPr>
          <a:xfrm>
            <a:off x="4785972" y="2988733"/>
            <a:ext cx="1677409" cy="276999"/>
          </a:xfrm>
          <a:prstGeom prst="rect">
            <a:avLst/>
          </a:prstGeom>
          <a:noFill/>
        </p:spPr>
        <p:txBody>
          <a:bodyPr wrap="square" lIns="0" tIns="0" rIns="0" bIns="0" rtlCol="0" anchor="ctr">
            <a:spAutoFit/>
          </a:bodyPr>
          <a:lstStyle/>
          <a:p>
            <a:pPr algn="ctr" defTabSz="914396"/>
            <a:r>
              <a:rPr lang="en-US" sz="1000">
                <a:solidFill>
                  <a:srgbClr val="000000"/>
                </a:solidFill>
                <a:latin typeface="Segoe UI"/>
              </a:rPr>
              <a:t>Dataverse</a:t>
            </a:r>
            <a:endParaRPr lang="en-US" sz="900" b="1">
              <a:solidFill>
                <a:srgbClr val="000000"/>
              </a:solidFill>
              <a:latin typeface="Segoe UI"/>
            </a:endParaRPr>
          </a:p>
          <a:p>
            <a:pPr defTabSz="914396"/>
            <a:endParaRPr lang="en-US" sz="800" b="1">
              <a:solidFill>
                <a:srgbClr val="000000"/>
              </a:solidFill>
              <a:latin typeface="Segoe UI"/>
            </a:endParaRPr>
          </a:p>
        </p:txBody>
      </p:sp>
      <p:pic>
        <p:nvPicPr>
          <p:cNvPr id="5" name="Picture 4">
            <a:extLst>
              <a:ext uri="{FF2B5EF4-FFF2-40B4-BE49-F238E27FC236}">
                <a16:creationId xmlns:a16="http://schemas.microsoft.com/office/drawing/2014/main" id="{508A3410-1CFE-497A-8CF2-C10ECC33B5AB}"/>
              </a:ext>
            </a:extLst>
          </p:cNvPr>
          <p:cNvPicPr>
            <a:picLocks noChangeAspect="1"/>
          </p:cNvPicPr>
          <p:nvPr/>
        </p:nvPicPr>
        <p:blipFill>
          <a:blip r:embed="rId3"/>
          <a:stretch>
            <a:fillRect/>
          </a:stretch>
        </p:blipFill>
        <p:spPr>
          <a:xfrm>
            <a:off x="5063233" y="2941879"/>
            <a:ext cx="261838" cy="235617"/>
          </a:xfrm>
          <a:prstGeom prst="rect">
            <a:avLst/>
          </a:prstGeom>
        </p:spPr>
      </p:pic>
      <p:cxnSp>
        <p:nvCxnSpPr>
          <p:cNvPr id="7" name="Straight Arrow Connector 6">
            <a:extLst>
              <a:ext uri="{FF2B5EF4-FFF2-40B4-BE49-F238E27FC236}">
                <a16:creationId xmlns:a16="http://schemas.microsoft.com/office/drawing/2014/main" id="{D651BC99-96D6-49C1-8D0B-813DB1B958C3}"/>
              </a:ext>
            </a:extLst>
          </p:cNvPr>
          <p:cNvCxnSpPr>
            <a:cxnSpLocks/>
          </p:cNvCxnSpPr>
          <p:nvPr/>
        </p:nvCxnSpPr>
        <p:spPr>
          <a:xfrm flipH="1">
            <a:off x="4677022" y="4769775"/>
            <a:ext cx="296607" cy="0"/>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4CD9BAC-CB6E-4D50-BA68-4CF003B1A16D}"/>
              </a:ext>
            </a:extLst>
          </p:cNvPr>
          <p:cNvSpPr/>
          <p:nvPr/>
        </p:nvSpPr>
        <p:spPr>
          <a:xfrm>
            <a:off x="2355941" y="1178134"/>
            <a:ext cx="2426696" cy="1616741"/>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674575-3AD5-4E48-B112-67B937FF6C16}"/>
              </a:ext>
            </a:extLst>
          </p:cNvPr>
          <p:cNvSpPr/>
          <p:nvPr/>
        </p:nvSpPr>
        <p:spPr>
          <a:xfrm>
            <a:off x="4903304" y="1183937"/>
            <a:ext cx="2281627" cy="161291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8BF64BA-D349-4D9E-AE38-1C990A6DA528}"/>
              </a:ext>
            </a:extLst>
          </p:cNvPr>
          <p:cNvSpPr/>
          <p:nvPr/>
        </p:nvSpPr>
        <p:spPr bwMode="auto">
          <a:xfrm>
            <a:off x="2570594" y="1646062"/>
            <a:ext cx="2106428" cy="107490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534FC032-2F63-4C75-8BF1-17A8477CA0AA}"/>
              </a:ext>
            </a:extLst>
          </p:cNvPr>
          <p:cNvSpPr txBox="1"/>
          <p:nvPr/>
        </p:nvSpPr>
        <p:spPr>
          <a:xfrm>
            <a:off x="2856555" y="1704501"/>
            <a:ext cx="1786599" cy="754053"/>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Customer Retail Banking Controls</a:t>
            </a:r>
          </a:p>
          <a:p>
            <a:pPr marL="171450" indent="-171450" defTabSz="914396">
              <a:buFont typeface="Arial" panose="020B0604020202020204" pitchFamily="34" charset="0"/>
              <a:buChar char="•"/>
            </a:pPr>
            <a:r>
              <a:rPr lang="en-US" sz="800">
                <a:solidFill>
                  <a:srgbClr val="000000"/>
                </a:solidFill>
                <a:latin typeface="Segoe UI"/>
              </a:rPr>
              <a:t>Customer snapshot</a:t>
            </a:r>
          </a:p>
          <a:p>
            <a:pPr marL="171450" indent="-171450" defTabSz="914396">
              <a:buFont typeface="Arial" panose="020B0604020202020204" pitchFamily="34" charset="0"/>
              <a:buChar char="•"/>
            </a:pPr>
            <a:r>
              <a:rPr lang="en-US" sz="800">
                <a:solidFill>
                  <a:srgbClr val="000000"/>
                </a:solidFill>
                <a:latin typeface="Segoe UI"/>
              </a:rPr>
              <a:t>Connections </a:t>
            </a:r>
          </a:p>
          <a:p>
            <a:pPr marL="171450" indent="-171450" defTabSz="914396">
              <a:buFont typeface="Arial" panose="020B0604020202020204" pitchFamily="34" charset="0"/>
              <a:buChar char="•"/>
            </a:pPr>
            <a:r>
              <a:rPr lang="en-US" sz="800">
                <a:solidFill>
                  <a:srgbClr val="000000"/>
                </a:solidFill>
                <a:latin typeface="Segoe UI"/>
              </a:rPr>
              <a:t>Life Events</a:t>
            </a:r>
          </a:p>
          <a:p>
            <a:pPr marL="171450" indent="-171450" defTabSz="914396">
              <a:buFont typeface="Arial" panose="020B0604020202020204" pitchFamily="34" charset="0"/>
              <a:buChar char="•"/>
            </a:pPr>
            <a:r>
              <a:rPr lang="en-US" sz="800">
                <a:solidFill>
                  <a:srgbClr val="000000"/>
                </a:solidFill>
                <a:latin typeface="Segoe UI"/>
              </a:rPr>
              <a:t>Financial Holdings</a:t>
            </a:r>
          </a:p>
        </p:txBody>
      </p:sp>
      <p:pic>
        <p:nvPicPr>
          <p:cNvPr id="15" name="Picture 14" descr="Shape&#10;&#10;Description automatically generated">
            <a:extLst>
              <a:ext uri="{FF2B5EF4-FFF2-40B4-BE49-F238E27FC236}">
                <a16:creationId xmlns:a16="http://schemas.microsoft.com/office/drawing/2014/main" id="{5FE258BD-F78E-440B-9576-5B824B9F19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1117" y="1725310"/>
            <a:ext cx="212242" cy="212240"/>
          </a:xfrm>
          <a:prstGeom prst="rect">
            <a:avLst/>
          </a:prstGeom>
          <a:effectLst>
            <a:outerShdw blurRad="76200" dist="38100" dir="5400000" algn="t" rotWithShape="0">
              <a:prstClr val="black">
                <a:alpha val="20000"/>
              </a:prstClr>
            </a:outerShdw>
          </a:effectLst>
        </p:spPr>
      </p:pic>
      <p:sp>
        <p:nvSpPr>
          <p:cNvPr id="16" name="TextBox 15">
            <a:extLst>
              <a:ext uri="{FF2B5EF4-FFF2-40B4-BE49-F238E27FC236}">
                <a16:creationId xmlns:a16="http://schemas.microsoft.com/office/drawing/2014/main" id="{D6693A38-24A1-4BA9-B9DE-FA6F9F1E3967}"/>
              </a:ext>
            </a:extLst>
          </p:cNvPr>
          <p:cNvSpPr txBox="1"/>
          <p:nvPr/>
        </p:nvSpPr>
        <p:spPr>
          <a:xfrm>
            <a:off x="2621117" y="1162771"/>
            <a:ext cx="1847547"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Unified Customer Profile</a:t>
            </a:r>
          </a:p>
          <a:p>
            <a:pPr defTabSz="914396"/>
            <a:endParaRPr lang="en-US" sz="800" b="1">
              <a:solidFill>
                <a:srgbClr val="000000"/>
              </a:solidFill>
              <a:latin typeface="Segoe UI"/>
            </a:endParaRPr>
          </a:p>
        </p:txBody>
      </p:sp>
      <p:sp>
        <p:nvSpPr>
          <p:cNvPr id="17" name="Rectangle 16">
            <a:extLst>
              <a:ext uri="{FF2B5EF4-FFF2-40B4-BE49-F238E27FC236}">
                <a16:creationId xmlns:a16="http://schemas.microsoft.com/office/drawing/2014/main" id="{88628C61-D4A9-4AA8-B483-C19FA8ECB4EE}"/>
              </a:ext>
            </a:extLst>
          </p:cNvPr>
          <p:cNvSpPr/>
          <p:nvPr/>
        </p:nvSpPr>
        <p:spPr bwMode="auto">
          <a:xfrm>
            <a:off x="5012095" y="1628986"/>
            <a:ext cx="2106428" cy="106987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18" name="TextBox 17">
            <a:extLst>
              <a:ext uri="{FF2B5EF4-FFF2-40B4-BE49-F238E27FC236}">
                <a16:creationId xmlns:a16="http://schemas.microsoft.com/office/drawing/2014/main" id="{D19C0BD9-0070-4E10-AF38-0E89565C0E6C}"/>
              </a:ext>
            </a:extLst>
          </p:cNvPr>
          <p:cNvSpPr txBox="1"/>
          <p:nvPr/>
        </p:nvSpPr>
        <p:spPr>
          <a:xfrm>
            <a:off x="5286365" y="1989246"/>
            <a:ext cx="1786599" cy="630942"/>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Customer Retail Banking Controls</a:t>
            </a:r>
          </a:p>
          <a:p>
            <a:pPr marL="171450" indent="-171450" defTabSz="914396">
              <a:buFont typeface="Arial" panose="020B0604020202020204" pitchFamily="34" charset="0"/>
              <a:buChar char="•"/>
            </a:pPr>
            <a:r>
              <a:rPr lang="en-US" sz="800">
                <a:solidFill>
                  <a:srgbClr val="000000"/>
                </a:solidFill>
                <a:latin typeface="Segoe UI"/>
              </a:rPr>
              <a:t>Customer snapshot</a:t>
            </a:r>
          </a:p>
          <a:p>
            <a:pPr marL="171450" indent="-171450" defTabSz="914396">
              <a:buFont typeface="Arial" panose="020B0604020202020204" pitchFamily="34" charset="0"/>
              <a:buChar char="•"/>
            </a:pPr>
            <a:r>
              <a:rPr lang="en-US" sz="800">
                <a:solidFill>
                  <a:srgbClr val="000000"/>
                </a:solidFill>
                <a:latin typeface="Segoe UI"/>
              </a:rPr>
              <a:t>Life Events</a:t>
            </a:r>
          </a:p>
          <a:p>
            <a:pPr marL="171450" indent="-171450" defTabSz="914396">
              <a:buFont typeface="Arial" panose="020B0604020202020204" pitchFamily="34" charset="0"/>
              <a:buChar char="•"/>
            </a:pPr>
            <a:r>
              <a:rPr lang="en-US" sz="800">
                <a:solidFill>
                  <a:srgbClr val="000000"/>
                </a:solidFill>
                <a:latin typeface="Segoe UI"/>
              </a:rPr>
              <a:t>Financial Holdings</a:t>
            </a:r>
          </a:p>
        </p:txBody>
      </p:sp>
      <p:pic>
        <p:nvPicPr>
          <p:cNvPr id="19" name="Picture 18" descr="Shape&#10;&#10;Description automatically generated">
            <a:extLst>
              <a:ext uri="{FF2B5EF4-FFF2-40B4-BE49-F238E27FC236}">
                <a16:creationId xmlns:a16="http://schemas.microsoft.com/office/drawing/2014/main" id="{B05F00B6-E778-42B9-B37E-9A13DA0A0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3106" y="1967230"/>
            <a:ext cx="212242" cy="212240"/>
          </a:xfrm>
          <a:prstGeom prst="rect">
            <a:avLst/>
          </a:prstGeom>
          <a:effectLst>
            <a:outerShdw blurRad="76200" dist="38100" dir="5400000" algn="t" rotWithShape="0">
              <a:prstClr val="black">
                <a:alpha val="20000"/>
              </a:prstClr>
            </a:outerShdw>
          </a:effectLst>
        </p:spPr>
      </p:pic>
      <p:sp>
        <p:nvSpPr>
          <p:cNvPr id="20" name="TextBox 19">
            <a:extLst>
              <a:ext uri="{FF2B5EF4-FFF2-40B4-BE49-F238E27FC236}">
                <a16:creationId xmlns:a16="http://schemas.microsoft.com/office/drawing/2014/main" id="{EE970548-3174-4270-BA82-31E4F8ACEDFC}"/>
              </a:ext>
            </a:extLst>
          </p:cNvPr>
          <p:cNvSpPr txBox="1"/>
          <p:nvPr/>
        </p:nvSpPr>
        <p:spPr>
          <a:xfrm>
            <a:off x="5122645" y="1155802"/>
            <a:ext cx="1923395" cy="26161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Banking Customer Engagement</a:t>
            </a:r>
            <a:endParaRPr lang="en-US" sz="800" b="1">
              <a:solidFill>
                <a:srgbClr val="000000"/>
              </a:solidFill>
              <a:latin typeface="Segoe UI"/>
            </a:endParaRPr>
          </a:p>
        </p:txBody>
      </p:sp>
      <p:pic>
        <p:nvPicPr>
          <p:cNvPr id="21" name="Customer Service ICON">
            <a:extLst>
              <a:ext uri="{FF2B5EF4-FFF2-40B4-BE49-F238E27FC236}">
                <a16:creationId xmlns:a16="http://schemas.microsoft.com/office/drawing/2014/main" id="{A9ADD350-BE2C-405B-8BBC-0A5712360F0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4639" y="1693320"/>
            <a:ext cx="217035" cy="217035"/>
          </a:xfrm>
          <a:prstGeom prst="rect">
            <a:avLst/>
          </a:prstGeom>
        </p:spPr>
      </p:pic>
      <p:sp>
        <p:nvSpPr>
          <p:cNvPr id="23" name="TextBox 22">
            <a:extLst>
              <a:ext uri="{FF2B5EF4-FFF2-40B4-BE49-F238E27FC236}">
                <a16:creationId xmlns:a16="http://schemas.microsoft.com/office/drawing/2014/main" id="{93621E17-D1BF-475A-A63E-09D072BE1C9A}"/>
              </a:ext>
            </a:extLst>
          </p:cNvPr>
          <p:cNvSpPr txBox="1"/>
          <p:nvPr/>
        </p:nvSpPr>
        <p:spPr>
          <a:xfrm>
            <a:off x="5291576" y="1678691"/>
            <a:ext cx="1847547" cy="276999"/>
          </a:xfrm>
          <a:prstGeom prst="rect">
            <a:avLst/>
          </a:prstGeom>
          <a:noFill/>
        </p:spPr>
        <p:txBody>
          <a:bodyPr wrap="square" lIns="0" tIns="0" rIns="0" bIns="0" rtlCol="0">
            <a:spAutoFit/>
          </a:bodyPr>
          <a:lstStyle/>
          <a:p>
            <a:pPr defTabSz="914396"/>
            <a:r>
              <a:rPr lang="en-US" sz="900">
                <a:solidFill>
                  <a:srgbClr val="000000"/>
                </a:solidFill>
                <a:latin typeface="Segoe UI"/>
              </a:rPr>
              <a:t>Dynamics 365 Omnichannel for Customer Service</a:t>
            </a:r>
          </a:p>
        </p:txBody>
      </p:sp>
      <p:sp>
        <p:nvSpPr>
          <p:cNvPr id="24" name="Rectangle 23">
            <a:extLst>
              <a:ext uri="{FF2B5EF4-FFF2-40B4-BE49-F238E27FC236}">
                <a16:creationId xmlns:a16="http://schemas.microsoft.com/office/drawing/2014/main" id="{D53CDC9A-12A8-43AB-B973-8384EABF19A2}"/>
              </a:ext>
            </a:extLst>
          </p:cNvPr>
          <p:cNvSpPr/>
          <p:nvPr/>
        </p:nvSpPr>
        <p:spPr bwMode="auto">
          <a:xfrm>
            <a:off x="7307100" y="4541418"/>
            <a:ext cx="2136625" cy="39199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5" name="TextBox 24">
            <a:extLst>
              <a:ext uri="{FF2B5EF4-FFF2-40B4-BE49-F238E27FC236}">
                <a16:creationId xmlns:a16="http://schemas.microsoft.com/office/drawing/2014/main" id="{70016390-44B8-4579-9070-91240E397F15}"/>
              </a:ext>
            </a:extLst>
          </p:cNvPr>
          <p:cNvSpPr txBox="1"/>
          <p:nvPr/>
        </p:nvSpPr>
        <p:spPr>
          <a:xfrm>
            <a:off x="7617608" y="4500429"/>
            <a:ext cx="1619934"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Loan Onboarding Data Model </a:t>
            </a:r>
            <a:endParaRPr lang="en-US" sz="900" b="1">
              <a:solidFill>
                <a:srgbClr val="000000"/>
              </a:solidFill>
              <a:latin typeface="Segoe UI"/>
            </a:endParaRPr>
          </a:p>
          <a:p>
            <a:pPr defTabSz="914396"/>
            <a:endParaRPr lang="en-US" sz="800" b="1">
              <a:solidFill>
                <a:srgbClr val="000000"/>
              </a:solidFill>
              <a:latin typeface="Segoe UI"/>
            </a:endParaRPr>
          </a:p>
        </p:txBody>
      </p:sp>
      <p:cxnSp>
        <p:nvCxnSpPr>
          <p:cNvPr id="33" name="Straight Arrow Connector 32">
            <a:extLst>
              <a:ext uri="{FF2B5EF4-FFF2-40B4-BE49-F238E27FC236}">
                <a16:creationId xmlns:a16="http://schemas.microsoft.com/office/drawing/2014/main" id="{E615B7D9-B604-49CA-A910-D2F2336CC7F2}"/>
              </a:ext>
            </a:extLst>
          </p:cNvPr>
          <p:cNvCxnSpPr>
            <a:cxnSpLocks/>
          </p:cNvCxnSpPr>
          <p:nvPr/>
        </p:nvCxnSpPr>
        <p:spPr>
          <a:xfrm flipV="1">
            <a:off x="6530111" y="5473867"/>
            <a:ext cx="0" cy="163258"/>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0E6B676-552D-4A04-B7AD-DF0CD549654F}"/>
              </a:ext>
            </a:extLst>
          </p:cNvPr>
          <p:cNvCxnSpPr>
            <a:cxnSpLocks/>
          </p:cNvCxnSpPr>
          <p:nvPr/>
        </p:nvCxnSpPr>
        <p:spPr>
          <a:xfrm flipV="1">
            <a:off x="8338150" y="4307628"/>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ACD367E-DE55-4241-88ED-84F0B3438397}"/>
              </a:ext>
            </a:extLst>
          </p:cNvPr>
          <p:cNvSpPr/>
          <p:nvPr/>
        </p:nvSpPr>
        <p:spPr bwMode="auto">
          <a:xfrm>
            <a:off x="7297523" y="3918252"/>
            <a:ext cx="998273"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8" name="Rectangle 37">
            <a:extLst>
              <a:ext uri="{FF2B5EF4-FFF2-40B4-BE49-F238E27FC236}">
                <a16:creationId xmlns:a16="http://schemas.microsoft.com/office/drawing/2014/main" id="{73C5AEE3-D0E3-41A7-B682-B9208623D40C}"/>
              </a:ext>
            </a:extLst>
          </p:cNvPr>
          <p:cNvSpPr/>
          <p:nvPr/>
        </p:nvSpPr>
        <p:spPr bwMode="auto">
          <a:xfrm>
            <a:off x="8375412" y="3921939"/>
            <a:ext cx="1064899" cy="37730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9" name="Rectangle 38">
            <a:extLst>
              <a:ext uri="{FF2B5EF4-FFF2-40B4-BE49-F238E27FC236}">
                <a16:creationId xmlns:a16="http://schemas.microsoft.com/office/drawing/2014/main" id="{4E783B22-5210-4F28-9677-5A52D66DA15B}"/>
              </a:ext>
            </a:extLst>
          </p:cNvPr>
          <p:cNvSpPr/>
          <p:nvPr/>
        </p:nvSpPr>
        <p:spPr bwMode="auto">
          <a:xfrm>
            <a:off x="7279337" y="3266044"/>
            <a:ext cx="998273" cy="380986"/>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40" name="Rectangle 39">
            <a:extLst>
              <a:ext uri="{FF2B5EF4-FFF2-40B4-BE49-F238E27FC236}">
                <a16:creationId xmlns:a16="http://schemas.microsoft.com/office/drawing/2014/main" id="{BC5F0E53-C3E5-4190-8E0F-E050CBDEAAE3}"/>
              </a:ext>
            </a:extLst>
          </p:cNvPr>
          <p:cNvSpPr/>
          <p:nvPr/>
        </p:nvSpPr>
        <p:spPr bwMode="auto">
          <a:xfrm>
            <a:off x="8357226" y="3269731"/>
            <a:ext cx="1064899" cy="37730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41" name="TextBox 40">
            <a:extLst>
              <a:ext uri="{FF2B5EF4-FFF2-40B4-BE49-F238E27FC236}">
                <a16:creationId xmlns:a16="http://schemas.microsoft.com/office/drawing/2014/main" id="{BED83F00-B145-42C8-ADC8-A060308E7776}"/>
              </a:ext>
            </a:extLst>
          </p:cNvPr>
          <p:cNvSpPr txBox="1"/>
          <p:nvPr/>
        </p:nvSpPr>
        <p:spPr>
          <a:xfrm>
            <a:off x="7332475" y="3332127"/>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Plugins</a:t>
            </a:r>
          </a:p>
        </p:txBody>
      </p:sp>
      <p:sp>
        <p:nvSpPr>
          <p:cNvPr id="42" name="TextBox 41">
            <a:extLst>
              <a:ext uri="{FF2B5EF4-FFF2-40B4-BE49-F238E27FC236}">
                <a16:creationId xmlns:a16="http://schemas.microsoft.com/office/drawing/2014/main" id="{9E4F7127-AB36-4F04-BE68-EFE4F66C17EA}"/>
              </a:ext>
            </a:extLst>
          </p:cNvPr>
          <p:cNvSpPr txBox="1"/>
          <p:nvPr/>
        </p:nvSpPr>
        <p:spPr>
          <a:xfrm>
            <a:off x="8465160" y="3306632"/>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Business Process</a:t>
            </a:r>
          </a:p>
        </p:txBody>
      </p:sp>
      <p:sp>
        <p:nvSpPr>
          <p:cNvPr id="43" name="TextBox 42">
            <a:extLst>
              <a:ext uri="{FF2B5EF4-FFF2-40B4-BE49-F238E27FC236}">
                <a16:creationId xmlns:a16="http://schemas.microsoft.com/office/drawing/2014/main" id="{FFB3542D-0003-47E4-B58D-EA07553CF450}"/>
              </a:ext>
            </a:extLst>
          </p:cNvPr>
          <p:cNvSpPr txBox="1"/>
          <p:nvPr/>
        </p:nvSpPr>
        <p:spPr>
          <a:xfrm>
            <a:off x="7355684" y="3974545"/>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Loan Application Mgmt Logic</a:t>
            </a:r>
          </a:p>
        </p:txBody>
      </p:sp>
      <p:sp>
        <p:nvSpPr>
          <p:cNvPr id="44" name="TextBox 43">
            <a:extLst>
              <a:ext uri="{FF2B5EF4-FFF2-40B4-BE49-F238E27FC236}">
                <a16:creationId xmlns:a16="http://schemas.microsoft.com/office/drawing/2014/main" id="{753495F2-F9D2-4782-9F48-846EDDE62AC1}"/>
              </a:ext>
            </a:extLst>
          </p:cNvPr>
          <p:cNvSpPr txBox="1"/>
          <p:nvPr/>
        </p:nvSpPr>
        <p:spPr>
          <a:xfrm>
            <a:off x="8408387" y="3991454"/>
            <a:ext cx="877207" cy="276999"/>
          </a:xfrm>
          <a:prstGeom prst="rect">
            <a:avLst/>
          </a:prstGeom>
          <a:noFill/>
        </p:spPr>
        <p:txBody>
          <a:bodyPr wrap="square" lIns="0" tIns="0" rIns="0" bIns="0" rtlCol="0">
            <a:spAutoFit/>
          </a:bodyPr>
          <a:lstStyle/>
          <a:p>
            <a:pPr algn="ctr" defTabSz="914396"/>
            <a:r>
              <a:rPr lang="en-US" sz="900">
                <a:solidFill>
                  <a:srgbClr val="000000"/>
                </a:solidFill>
                <a:latin typeface="Segoe UI"/>
              </a:rPr>
              <a:t>Document Rule Engine</a:t>
            </a:r>
          </a:p>
        </p:txBody>
      </p:sp>
      <p:sp>
        <p:nvSpPr>
          <p:cNvPr id="45" name="Rectangle 44">
            <a:extLst>
              <a:ext uri="{FF2B5EF4-FFF2-40B4-BE49-F238E27FC236}">
                <a16:creationId xmlns:a16="http://schemas.microsoft.com/office/drawing/2014/main" id="{58F39368-381C-4A55-B583-7EA68DD9D5BB}"/>
              </a:ext>
            </a:extLst>
          </p:cNvPr>
          <p:cNvSpPr/>
          <p:nvPr/>
        </p:nvSpPr>
        <p:spPr>
          <a:xfrm>
            <a:off x="7251812" y="1187315"/>
            <a:ext cx="2281627" cy="159987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028F582C-670F-4B2C-9717-7478D3002928}"/>
              </a:ext>
            </a:extLst>
          </p:cNvPr>
          <p:cNvSpPr txBox="1"/>
          <p:nvPr/>
        </p:nvSpPr>
        <p:spPr>
          <a:xfrm>
            <a:off x="7493120" y="1155828"/>
            <a:ext cx="1737100"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Customer onboarding</a:t>
            </a:r>
          </a:p>
          <a:p>
            <a:pPr defTabSz="914396"/>
            <a:endParaRPr lang="en-US" sz="800" b="1">
              <a:solidFill>
                <a:srgbClr val="000000"/>
              </a:solidFill>
              <a:latin typeface="Segoe UI"/>
            </a:endParaRPr>
          </a:p>
        </p:txBody>
      </p:sp>
      <p:grpSp>
        <p:nvGrpSpPr>
          <p:cNvPr id="54" name="Group 53">
            <a:extLst>
              <a:ext uri="{FF2B5EF4-FFF2-40B4-BE49-F238E27FC236}">
                <a16:creationId xmlns:a16="http://schemas.microsoft.com/office/drawing/2014/main" id="{450E6295-244C-4887-9041-EF2891EAA168}"/>
              </a:ext>
            </a:extLst>
          </p:cNvPr>
          <p:cNvGrpSpPr/>
          <p:nvPr/>
        </p:nvGrpSpPr>
        <p:grpSpPr>
          <a:xfrm>
            <a:off x="7329180" y="1504867"/>
            <a:ext cx="2114545" cy="384721"/>
            <a:chOff x="7329180" y="1504867"/>
            <a:chExt cx="2114545" cy="384721"/>
          </a:xfrm>
        </p:grpSpPr>
        <p:sp>
          <p:nvSpPr>
            <p:cNvPr id="56" name="Rectangle 55">
              <a:extLst>
                <a:ext uri="{FF2B5EF4-FFF2-40B4-BE49-F238E27FC236}">
                  <a16:creationId xmlns:a16="http://schemas.microsoft.com/office/drawing/2014/main" id="{1156A709-EBC6-47CD-A9A0-CE83721DB7B7}"/>
                </a:ext>
              </a:extLst>
            </p:cNvPr>
            <p:cNvSpPr/>
            <p:nvPr/>
          </p:nvSpPr>
          <p:spPr bwMode="auto">
            <a:xfrm>
              <a:off x="7329180" y="1504867"/>
              <a:ext cx="2114545" cy="38472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59" name="TextBox 58">
              <a:extLst>
                <a:ext uri="{FF2B5EF4-FFF2-40B4-BE49-F238E27FC236}">
                  <a16:creationId xmlns:a16="http://schemas.microsoft.com/office/drawing/2014/main" id="{DBA4C8FC-E24C-4A9C-B204-A114DD06DB5B}"/>
                </a:ext>
              </a:extLst>
            </p:cNvPr>
            <p:cNvSpPr txBox="1"/>
            <p:nvPr/>
          </p:nvSpPr>
          <p:spPr>
            <a:xfrm>
              <a:off x="7615142" y="1606851"/>
              <a:ext cx="1786599" cy="138499"/>
            </a:xfrm>
            <a:prstGeom prst="rect">
              <a:avLst/>
            </a:prstGeom>
            <a:noFill/>
          </p:spPr>
          <p:txBody>
            <a:bodyPr wrap="square" lIns="0" tIns="0" rIns="0" bIns="0" rtlCol="0">
              <a:spAutoFit/>
            </a:bodyPr>
            <a:lstStyle/>
            <a:p>
              <a:pPr defTabSz="914396"/>
              <a:r>
                <a:rPr lang="en-US" sz="900">
                  <a:solidFill>
                    <a:srgbClr val="000000"/>
                  </a:solidFill>
                  <a:latin typeface="Segoe UI"/>
                </a:rPr>
                <a:t>Sample Power Apps Portal</a:t>
              </a:r>
            </a:p>
          </p:txBody>
        </p:sp>
        <p:pic>
          <p:nvPicPr>
            <p:cNvPr id="61" name="Picture 60" descr="Shape&#10;&#10;Description automatically generated">
              <a:extLst>
                <a:ext uri="{FF2B5EF4-FFF2-40B4-BE49-F238E27FC236}">
                  <a16:creationId xmlns:a16="http://schemas.microsoft.com/office/drawing/2014/main" id="{1FE756B6-6B8F-4C81-9987-884F83684A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71237" y="1584115"/>
              <a:ext cx="212242" cy="212240"/>
            </a:xfrm>
            <a:prstGeom prst="rect">
              <a:avLst/>
            </a:prstGeom>
            <a:effectLst>
              <a:outerShdw blurRad="76200" dist="38100" dir="5400000" algn="t" rotWithShape="0">
                <a:prstClr val="black">
                  <a:alpha val="20000"/>
                </a:prstClr>
              </a:outerShdw>
            </a:effectLst>
          </p:spPr>
        </p:pic>
      </p:grpSp>
      <p:cxnSp>
        <p:nvCxnSpPr>
          <p:cNvPr id="63" name="Straight Arrow Connector 62">
            <a:extLst>
              <a:ext uri="{FF2B5EF4-FFF2-40B4-BE49-F238E27FC236}">
                <a16:creationId xmlns:a16="http://schemas.microsoft.com/office/drawing/2014/main" id="{1D04565D-C2A7-441F-97BA-D07DA7AE4C89}"/>
              </a:ext>
            </a:extLst>
          </p:cNvPr>
          <p:cNvCxnSpPr>
            <a:cxnSpLocks/>
          </p:cNvCxnSpPr>
          <p:nvPr/>
        </p:nvCxnSpPr>
        <p:spPr>
          <a:xfrm flipV="1">
            <a:off x="8338150" y="3688530"/>
            <a:ext cx="0" cy="209735"/>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B199A76B-1C05-44A7-BBC8-F53CB921845C}"/>
              </a:ext>
            </a:extLst>
          </p:cNvPr>
          <p:cNvSpPr/>
          <p:nvPr/>
        </p:nvSpPr>
        <p:spPr>
          <a:xfrm>
            <a:off x="9603870" y="1178134"/>
            <a:ext cx="2281627" cy="162299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7266BAB5-81F3-4A11-839B-96EFD3D8EF9E}"/>
              </a:ext>
            </a:extLst>
          </p:cNvPr>
          <p:cNvSpPr txBox="1"/>
          <p:nvPr/>
        </p:nvSpPr>
        <p:spPr>
          <a:xfrm>
            <a:off x="9967583" y="1939336"/>
            <a:ext cx="1786599" cy="523220"/>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defTabSz="914396"/>
            <a:r>
              <a:rPr lang="en-US" sz="800">
                <a:solidFill>
                  <a:srgbClr val="000000"/>
                </a:solidFill>
                <a:latin typeface="Segoe UI"/>
              </a:rPr>
              <a:t>Collaboration Manager – Model Driven App</a:t>
            </a:r>
          </a:p>
          <a:p>
            <a:pPr defTabSz="914396"/>
            <a:endParaRPr lang="en-US" sz="900">
              <a:solidFill>
                <a:srgbClr val="000000"/>
              </a:solidFill>
              <a:latin typeface="Segoe UI"/>
            </a:endParaRPr>
          </a:p>
        </p:txBody>
      </p:sp>
      <p:pic>
        <p:nvPicPr>
          <p:cNvPr id="71" name="Picture 70" descr="Shape&#10;&#10;Description automatically generated">
            <a:extLst>
              <a:ext uri="{FF2B5EF4-FFF2-40B4-BE49-F238E27FC236}">
                <a16:creationId xmlns:a16="http://schemas.microsoft.com/office/drawing/2014/main" id="{F460FCFF-23D7-4764-88EF-BD3E74DBBF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3742" y="1945781"/>
            <a:ext cx="212242" cy="212240"/>
          </a:xfrm>
          <a:prstGeom prst="rect">
            <a:avLst/>
          </a:prstGeom>
          <a:effectLst>
            <a:outerShdw blurRad="76200" dist="38100" dir="5400000" algn="t" rotWithShape="0">
              <a:prstClr val="black">
                <a:alpha val="20000"/>
              </a:prstClr>
            </a:outerShdw>
          </a:effectLst>
        </p:spPr>
      </p:pic>
      <p:sp>
        <p:nvSpPr>
          <p:cNvPr id="73" name="TextBox 72">
            <a:extLst>
              <a:ext uri="{FF2B5EF4-FFF2-40B4-BE49-F238E27FC236}">
                <a16:creationId xmlns:a16="http://schemas.microsoft.com/office/drawing/2014/main" id="{7BB4E2D3-AB5A-4761-85F5-7795054CDD28}"/>
              </a:ext>
            </a:extLst>
          </p:cNvPr>
          <p:cNvSpPr txBox="1"/>
          <p:nvPr/>
        </p:nvSpPr>
        <p:spPr>
          <a:xfrm>
            <a:off x="9842839" y="1170653"/>
            <a:ext cx="1737100"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algn="ctr" defTabSz="914396"/>
            <a:r>
              <a:rPr lang="en-US" sz="900" b="1">
                <a:solidFill>
                  <a:srgbClr val="000000"/>
                </a:solidFill>
                <a:latin typeface="Segoe UI"/>
              </a:rPr>
              <a:t>Collaboration manager</a:t>
            </a:r>
          </a:p>
          <a:p>
            <a:pPr defTabSz="914396"/>
            <a:endParaRPr lang="en-US" sz="800" b="1">
              <a:solidFill>
                <a:srgbClr val="000000"/>
              </a:solidFill>
              <a:latin typeface="Segoe UI"/>
            </a:endParaRPr>
          </a:p>
        </p:txBody>
      </p:sp>
      <p:pic>
        <p:nvPicPr>
          <p:cNvPr id="75" name="Picture 74" descr="A picture containing icon&#10;&#10;Description automatically generated">
            <a:extLst>
              <a:ext uri="{FF2B5EF4-FFF2-40B4-BE49-F238E27FC236}">
                <a16:creationId xmlns:a16="http://schemas.microsoft.com/office/drawing/2014/main" id="{EDC01B73-A1C7-4E69-9E9B-59C6F109A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10426" y="1591110"/>
            <a:ext cx="434710" cy="434710"/>
          </a:xfrm>
          <a:prstGeom prst="rect">
            <a:avLst/>
          </a:prstGeom>
          <a:effectLst>
            <a:outerShdw blurRad="76200" dist="38100" dir="5400000" algn="t" rotWithShape="0">
              <a:prstClr val="black">
                <a:alpha val="20000"/>
              </a:prstClr>
            </a:outerShdw>
          </a:effectLst>
        </p:spPr>
      </p:pic>
      <p:sp>
        <p:nvSpPr>
          <p:cNvPr id="77" name="TextBox 76">
            <a:extLst>
              <a:ext uri="{FF2B5EF4-FFF2-40B4-BE49-F238E27FC236}">
                <a16:creationId xmlns:a16="http://schemas.microsoft.com/office/drawing/2014/main" id="{61D132B8-AE30-4FE9-9CA8-A1FF71228665}"/>
              </a:ext>
            </a:extLst>
          </p:cNvPr>
          <p:cNvSpPr txBox="1"/>
          <p:nvPr/>
        </p:nvSpPr>
        <p:spPr>
          <a:xfrm>
            <a:off x="9967583" y="1718840"/>
            <a:ext cx="1041159" cy="138499"/>
          </a:xfrm>
          <a:prstGeom prst="rect">
            <a:avLst/>
          </a:prstGeom>
          <a:noFill/>
        </p:spPr>
        <p:txBody>
          <a:bodyPr wrap="square" lIns="0" tIns="0" rIns="0" bIns="0" rtlCol="0">
            <a:spAutoFit/>
          </a:bodyPr>
          <a:lstStyle/>
          <a:p>
            <a:pPr defTabSz="914396"/>
            <a:r>
              <a:rPr lang="en-US" sz="900">
                <a:solidFill>
                  <a:srgbClr val="000000"/>
                </a:solidFill>
                <a:latin typeface="Segoe UI"/>
              </a:rPr>
              <a:t>Microsoft Teams</a:t>
            </a:r>
          </a:p>
        </p:txBody>
      </p:sp>
      <p:sp>
        <p:nvSpPr>
          <p:cNvPr id="79" name="Rectangle 78">
            <a:extLst>
              <a:ext uri="{FF2B5EF4-FFF2-40B4-BE49-F238E27FC236}">
                <a16:creationId xmlns:a16="http://schemas.microsoft.com/office/drawing/2014/main" id="{E0D25D47-C559-4C2E-A8A7-2874542A260D}"/>
              </a:ext>
            </a:extLst>
          </p:cNvPr>
          <p:cNvSpPr/>
          <p:nvPr/>
        </p:nvSpPr>
        <p:spPr bwMode="auto">
          <a:xfrm>
            <a:off x="9553950" y="3222802"/>
            <a:ext cx="724067" cy="523221"/>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81" name="TextBox 80">
            <a:extLst>
              <a:ext uri="{FF2B5EF4-FFF2-40B4-BE49-F238E27FC236}">
                <a16:creationId xmlns:a16="http://schemas.microsoft.com/office/drawing/2014/main" id="{AED6078C-71D1-4409-BA4B-D132AA294A71}"/>
              </a:ext>
            </a:extLst>
          </p:cNvPr>
          <p:cNvSpPr txBox="1"/>
          <p:nvPr/>
        </p:nvSpPr>
        <p:spPr>
          <a:xfrm>
            <a:off x="9578591" y="3222802"/>
            <a:ext cx="721551" cy="523220"/>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Collaboration Toolkit DM</a:t>
            </a:r>
            <a:endParaRPr lang="en-US" sz="900" b="1">
              <a:solidFill>
                <a:srgbClr val="000000"/>
              </a:solidFill>
              <a:latin typeface="Segoe UI"/>
            </a:endParaRPr>
          </a:p>
          <a:p>
            <a:pPr defTabSz="914396"/>
            <a:endParaRPr lang="en-US" sz="800" b="1">
              <a:solidFill>
                <a:srgbClr val="000000"/>
              </a:solidFill>
              <a:latin typeface="Segoe UI"/>
            </a:endParaRPr>
          </a:p>
        </p:txBody>
      </p:sp>
      <p:cxnSp>
        <p:nvCxnSpPr>
          <p:cNvPr id="85" name="Connector: Elbow 84">
            <a:extLst>
              <a:ext uri="{FF2B5EF4-FFF2-40B4-BE49-F238E27FC236}">
                <a16:creationId xmlns:a16="http://schemas.microsoft.com/office/drawing/2014/main" id="{4032C01D-A2AF-45CB-9868-C4DF2647780F}"/>
              </a:ext>
            </a:extLst>
          </p:cNvPr>
          <p:cNvCxnSpPr>
            <a:cxnSpLocks/>
            <a:stCxn id="47" idx="0"/>
            <a:endCxn id="79" idx="2"/>
          </p:cNvCxnSpPr>
          <p:nvPr/>
        </p:nvCxnSpPr>
        <p:spPr>
          <a:xfrm rot="5400000" flipH="1" flipV="1">
            <a:off x="7707454" y="2299727"/>
            <a:ext cx="762234" cy="3654826"/>
          </a:xfrm>
          <a:prstGeom prst="bentConnector3">
            <a:avLst>
              <a:gd name="adj1" fmla="val 8901"/>
            </a:avLst>
          </a:prstGeom>
          <a:ln w="95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2F8C9BAD-D4D5-485E-A786-7B202D0B39D9}"/>
              </a:ext>
            </a:extLst>
          </p:cNvPr>
          <p:cNvSpPr/>
          <p:nvPr/>
        </p:nvSpPr>
        <p:spPr>
          <a:xfrm>
            <a:off x="9949642" y="2404236"/>
            <a:ext cx="1405658" cy="1622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96"/>
            <a:r>
              <a:rPr lang="en-US" sz="800">
                <a:solidFill>
                  <a:srgbClr val="000000"/>
                </a:solidFill>
                <a:latin typeface="Segoe UI"/>
              </a:rPr>
              <a:t>Collaboration PCF controls</a:t>
            </a:r>
          </a:p>
        </p:txBody>
      </p:sp>
      <p:sp>
        <p:nvSpPr>
          <p:cNvPr id="109" name="Rectangle 108">
            <a:extLst>
              <a:ext uri="{FF2B5EF4-FFF2-40B4-BE49-F238E27FC236}">
                <a16:creationId xmlns:a16="http://schemas.microsoft.com/office/drawing/2014/main" id="{F36C5D27-D6EE-4077-AB2D-F0F6131A4702}"/>
              </a:ext>
            </a:extLst>
          </p:cNvPr>
          <p:cNvSpPr/>
          <p:nvPr/>
        </p:nvSpPr>
        <p:spPr bwMode="auto">
          <a:xfrm>
            <a:off x="10512916" y="3331031"/>
            <a:ext cx="1040606" cy="288383"/>
          </a:xfrm>
          <a:prstGeom prst="rect">
            <a:avLst/>
          </a:prstGeom>
          <a:solidFill>
            <a:schemeClr val="bg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Microsoft</a:t>
            </a:r>
            <a:b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br>
            <a:r>
              <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Graph</a:t>
            </a:r>
          </a:p>
        </p:txBody>
      </p:sp>
      <p:pic>
        <p:nvPicPr>
          <p:cNvPr id="111" name="Picture 6" descr="PowerShell Gallery | Packages matching Tags:&quot;Microsoft&quot;">
            <a:extLst>
              <a:ext uri="{FF2B5EF4-FFF2-40B4-BE49-F238E27FC236}">
                <a16:creationId xmlns:a16="http://schemas.microsoft.com/office/drawing/2014/main" id="{BBF1BE05-691C-4A48-BE7C-0CC9B8CCE7B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04487" y="3380405"/>
            <a:ext cx="219156" cy="190050"/>
          </a:xfrm>
          <a:prstGeom prst="rect">
            <a:avLst/>
          </a:prstGeom>
          <a:noFill/>
          <a:extLst>
            <a:ext uri="{909E8E84-426E-40DD-AFC4-6F175D3DCCD1}">
              <a14:hiddenFill xmlns:a14="http://schemas.microsoft.com/office/drawing/2010/main">
                <a:solidFill>
                  <a:srgbClr val="FFFFFF"/>
                </a:solidFill>
              </a14:hiddenFill>
            </a:ext>
          </a:extLst>
        </p:spPr>
      </p:pic>
      <p:cxnSp>
        <p:nvCxnSpPr>
          <p:cNvPr id="113" name="Straight Arrow Connector 112">
            <a:extLst>
              <a:ext uri="{FF2B5EF4-FFF2-40B4-BE49-F238E27FC236}">
                <a16:creationId xmlns:a16="http://schemas.microsoft.com/office/drawing/2014/main" id="{4C2CE6F4-A8A7-4E7E-BE17-811F2A3FFEFF}"/>
              </a:ext>
            </a:extLst>
          </p:cNvPr>
          <p:cNvCxnSpPr>
            <a:cxnSpLocks/>
          </p:cNvCxnSpPr>
          <p:nvPr/>
        </p:nvCxnSpPr>
        <p:spPr>
          <a:xfrm flipV="1">
            <a:off x="10917416" y="2582941"/>
            <a:ext cx="0" cy="73967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D51587B-29C7-4A23-9E09-D06437680339}"/>
              </a:ext>
            </a:extLst>
          </p:cNvPr>
          <p:cNvCxnSpPr>
            <a:cxnSpLocks/>
            <a:stCxn id="109" idx="1"/>
            <a:endCxn id="81" idx="3"/>
          </p:cNvCxnSpPr>
          <p:nvPr/>
        </p:nvCxnSpPr>
        <p:spPr>
          <a:xfrm flipH="1">
            <a:off x="10300142" y="3475223"/>
            <a:ext cx="212774" cy="918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204518C5-83AD-45B2-BA5A-EC415F508A33}"/>
              </a:ext>
            </a:extLst>
          </p:cNvPr>
          <p:cNvCxnSpPr>
            <a:cxnSpLocks/>
          </p:cNvCxnSpPr>
          <p:nvPr/>
        </p:nvCxnSpPr>
        <p:spPr>
          <a:xfrm flipV="1">
            <a:off x="10921299" y="3688531"/>
            <a:ext cx="0" cy="438609"/>
          </a:xfrm>
          <a:prstGeom prst="straightConnector1">
            <a:avLst/>
          </a:prstGeom>
          <a:ln w="19050">
            <a:solidFill>
              <a:schemeClr val="tx1"/>
            </a:solidFill>
            <a:prstDash val="sysDot"/>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EEBCAB45-DD17-4DEB-92AF-8D47F4B0C48F}"/>
              </a:ext>
            </a:extLst>
          </p:cNvPr>
          <p:cNvSpPr/>
          <p:nvPr/>
        </p:nvSpPr>
        <p:spPr bwMode="auto">
          <a:xfrm>
            <a:off x="10469785" y="4171601"/>
            <a:ext cx="1369513" cy="1541739"/>
          </a:xfrm>
          <a:prstGeom prst="rect">
            <a:avLst/>
          </a:prstGeom>
          <a:solidFill>
            <a:schemeClr val="bg1"/>
          </a:solidFill>
          <a:ln w="12700">
            <a:noFill/>
            <a:headEnd type="none" w="med" len="med"/>
            <a:tailEnd type="none" w="med" len="med"/>
          </a:ln>
          <a:effectLst>
            <a:outerShdw blurRad="152400" dist="63500" dir="5400000" algn="t" rotWithShape="0">
              <a:srgbClr val="023762">
                <a:alpha val="28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ts val="2239"/>
              </a:spcBef>
              <a:spcAft>
                <a:spcPct val="0"/>
              </a:spcAft>
              <a:buClrTx/>
              <a:buSzPct val="90000"/>
              <a:buFontTx/>
              <a:buNone/>
              <a:tabLst/>
              <a:defRPr/>
            </a:pPr>
            <a:r>
              <a:rPr kumimoji="0" lang="en-US" sz="9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rPr>
              <a:t>Microsoft 365</a:t>
            </a:r>
          </a:p>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kumimoji="0" lang="en-US" sz="800" b="0" i="0" u="none" strike="noStrike" kern="0" cap="none" spc="0" normalizeH="0" baseline="0" noProof="0">
              <a:ln>
                <a:noFill/>
              </a:ln>
              <a:solidFill>
                <a:schemeClr val="tx1"/>
              </a:solidFill>
              <a:effectLst/>
              <a:uLnTx/>
              <a:uFillTx/>
              <a:latin typeface="Segoe UI Semibold"/>
              <a:ea typeface="+mn-ea"/>
              <a:cs typeface="Segoe UI" panose="020B0502040204020203" pitchFamily="34" charset="0"/>
            </a:endParaRPr>
          </a:p>
          <a:p>
            <a:pPr marL="0" marR="0" lvl="0" indent="0" algn="ctr" defTabSz="914102" rtl="0" eaLnBrk="1" fontAlgn="base" latinLnBrk="0" hangingPunct="1">
              <a:lnSpc>
                <a:spcPct val="90000"/>
              </a:lnSpc>
              <a:spcBef>
                <a:spcPts val="2239"/>
              </a:spcBef>
              <a:spcAft>
                <a:spcPct val="0"/>
              </a:spcAft>
              <a:buClrTx/>
              <a:buSzPct val="90000"/>
              <a:buFontTx/>
              <a:buNone/>
              <a:tabLst/>
              <a:defRPr/>
            </a:pPr>
            <a:endParaRPr lang="en-US" sz="800" kern="0">
              <a:solidFill>
                <a:schemeClr val="tx1"/>
              </a:solidFill>
              <a:latin typeface="Segoe UI Semibold"/>
              <a:cs typeface="Segoe UI" panose="020B0502040204020203" pitchFamily="34" charset="0"/>
            </a:endParaRPr>
          </a:p>
        </p:txBody>
      </p:sp>
      <p:sp>
        <p:nvSpPr>
          <p:cNvPr id="149" name="TextBox 148">
            <a:extLst>
              <a:ext uri="{FF2B5EF4-FFF2-40B4-BE49-F238E27FC236}">
                <a16:creationId xmlns:a16="http://schemas.microsoft.com/office/drawing/2014/main" id="{2CB2BFAA-323E-4BB5-8E13-7A5B28551BAA}"/>
              </a:ext>
            </a:extLst>
          </p:cNvPr>
          <p:cNvSpPr txBox="1"/>
          <p:nvPr/>
        </p:nvSpPr>
        <p:spPr>
          <a:xfrm>
            <a:off x="10662468" y="4550221"/>
            <a:ext cx="1026267" cy="1061829"/>
          </a:xfrm>
          <a:prstGeom prst="rect">
            <a:avLst/>
          </a:prstGeom>
          <a:noFill/>
        </p:spPr>
        <p:txBody>
          <a:bodyPr wrap="square" rtlCol="0">
            <a:spAutoFit/>
          </a:bodyPr>
          <a:lstStyle/>
          <a:p>
            <a:r>
              <a:rPr lang="en-US" sz="900">
                <a:solidFill>
                  <a:srgbClr val="000000"/>
                </a:solidFill>
                <a:latin typeface="Segoe UI"/>
              </a:rPr>
              <a:t>  Planner</a:t>
            </a:r>
          </a:p>
          <a:p>
            <a:endParaRPr lang="en-US" sz="900">
              <a:solidFill>
                <a:srgbClr val="000000"/>
              </a:solidFill>
              <a:latin typeface="Segoe UI"/>
            </a:endParaRPr>
          </a:p>
          <a:p>
            <a:r>
              <a:rPr lang="en-US" sz="900">
                <a:solidFill>
                  <a:srgbClr val="000000"/>
                </a:solidFill>
                <a:latin typeface="Segoe UI"/>
              </a:rPr>
              <a:t>  Bookings</a:t>
            </a:r>
          </a:p>
          <a:p>
            <a:endParaRPr lang="en-US" sz="900">
              <a:solidFill>
                <a:srgbClr val="000000"/>
              </a:solidFill>
              <a:latin typeface="Segoe UI"/>
            </a:endParaRPr>
          </a:p>
          <a:p>
            <a:r>
              <a:rPr lang="en-US" sz="900">
                <a:solidFill>
                  <a:srgbClr val="000000"/>
                </a:solidFill>
                <a:latin typeface="Segoe UI"/>
              </a:rPr>
              <a:t>   SharePoint</a:t>
            </a:r>
          </a:p>
          <a:p>
            <a:endParaRPr lang="en-US" sz="900">
              <a:solidFill>
                <a:srgbClr val="000000"/>
              </a:solidFill>
              <a:latin typeface="Segoe UI"/>
            </a:endParaRPr>
          </a:p>
          <a:p>
            <a:r>
              <a:rPr lang="en-US" sz="900">
                <a:solidFill>
                  <a:srgbClr val="000000"/>
                </a:solidFill>
                <a:latin typeface="Segoe UI"/>
              </a:rPr>
              <a:t>   Outlook</a:t>
            </a:r>
          </a:p>
        </p:txBody>
      </p:sp>
      <p:pic>
        <p:nvPicPr>
          <p:cNvPr id="174" name="Picture 173">
            <a:extLst>
              <a:ext uri="{FF2B5EF4-FFF2-40B4-BE49-F238E27FC236}">
                <a16:creationId xmlns:a16="http://schemas.microsoft.com/office/drawing/2014/main" id="{E9CDA9B1-5CFA-4CBD-BF07-9443C5BBF255}"/>
              </a:ext>
            </a:extLst>
          </p:cNvPr>
          <p:cNvPicPr>
            <a:picLocks noChangeAspect="1"/>
          </p:cNvPicPr>
          <p:nvPr/>
        </p:nvPicPr>
        <p:blipFill>
          <a:blip r:embed="rId8"/>
          <a:stretch>
            <a:fillRect/>
          </a:stretch>
        </p:blipFill>
        <p:spPr>
          <a:xfrm>
            <a:off x="10454288" y="5052130"/>
            <a:ext cx="371443" cy="337676"/>
          </a:xfrm>
          <a:prstGeom prst="rect">
            <a:avLst/>
          </a:prstGeom>
        </p:spPr>
      </p:pic>
      <p:pic>
        <p:nvPicPr>
          <p:cNvPr id="177" name="Picture 176" descr="Graphical user interface, icon&#10;&#10;Description automatically generated">
            <a:extLst>
              <a:ext uri="{FF2B5EF4-FFF2-40B4-BE49-F238E27FC236}">
                <a16:creationId xmlns:a16="http://schemas.microsoft.com/office/drawing/2014/main" id="{D849C7F4-FECB-4187-AC11-78CD7CDB0F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54288" y="5293857"/>
            <a:ext cx="429315" cy="429315"/>
          </a:xfrm>
          <a:prstGeom prst="rect">
            <a:avLst/>
          </a:prstGeom>
          <a:effectLst>
            <a:outerShdw blurRad="76200" dist="38100" dir="5400000" algn="t" rotWithShape="0">
              <a:prstClr val="black">
                <a:alpha val="20000"/>
              </a:prstClr>
            </a:outerShdw>
          </a:effectLst>
        </p:spPr>
      </p:pic>
      <p:pic>
        <p:nvPicPr>
          <p:cNvPr id="181" name="Picture 180">
            <a:extLst>
              <a:ext uri="{FF2B5EF4-FFF2-40B4-BE49-F238E27FC236}">
                <a16:creationId xmlns:a16="http://schemas.microsoft.com/office/drawing/2014/main" id="{E5E456A5-BD29-45E9-98B1-9147C39B2E0E}"/>
              </a:ext>
            </a:extLst>
          </p:cNvPr>
          <p:cNvPicPr>
            <a:picLocks noChangeAspect="1"/>
          </p:cNvPicPr>
          <p:nvPr/>
        </p:nvPicPr>
        <p:blipFill>
          <a:blip r:embed="rId10"/>
          <a:stretch>
            <a:fillRect/>
          </a:stretch>
        </p:blipFill>
        <p:spPr>
          <a:xfrm>
            <a:off x="10529157" y="4250858"/>
            <a:ext cx="242329" cy="239119"/>
          </a:xfrm>
          <a:prstGeom prst="rect">
            <a:avLst/>
          </a:prstGeom>
        </p:spPr>
      </p:pic>
      <p:pic>
        <p:nvPicPr>
          <p:cNvPr id="184" name="Picture 183" descr="A picture containing object, clock, sitting, meter&#10;&#10;Description automatically generated">
            <a:extLst>
              <a:ext uri="{FF2B5EF4-FFF2-40B4-BE49-F238E27FC236}">
                <a16:creationId xmlns:a16="http://schemas.microsoft.com/office/drawing/2014/main" id="{DBE7864D-B2C0-49F3-BBA1-7279D718CE1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03365" y="4783708"/>
            <a:ext cx="361685" cy="361685"/>
          </a:xfrm>
          <a:prstGeom prst="rect">
            <a:avLst/>
          </a:prstGeom>
          <a:effectLst>
            <a:outerShdw blurRad="76200" dist="38100" dir="5400000" algn="t" rotWithShape="0">
              <a:prstClr val="black">
                <a:alpha val="20000"/>
              </a:prstClr>
            </a:outerShdw>
          </a:effectLst>
        </p:spPr>
      </p:pic>
      <p:pic>
        <p:nvPicPr>
          <p:cNvPr id="187" name="Picture 186">
            <a:extLst>
              <a:ext uri="{FF2B5EF4-FFF2-40B4-BE49-F238E27FC236}">
                <a16:creationId xmlns:a16="http://schemas.microsoft.com/office/drawing/2014/main" id="{F6ED63A0-4828-4642-9B35-A0EEF835793C}"/>
              </a:ext>
            </a:extLst>
          </p:cNvPr>
          <p:cNvPicPr>
            <a:picLocks noChangeAspect="1"/>
          </p:cNvPicPr>
          <p:nvPr/>
        </p:nvPicPr>
        <p:blipFill>
          <a:blip r:embed="rId12"/>
          <a:stretch>
            <a:fillRect/>
          </a:stretch>
        </p:blipFill>
        <p:spPr>
          <a:xfrm>
            <a:off x="10596965" y="4569234"/>
            <a:ext cx="209103" cy="226368"/>
          </a:xfrm>
          <a:prstGeom prst="rect">
            <a:avLst/>
          </a:prstGeom>
        </p:spPr>
      </p:pic>
      <p:sp>
        <p:nvSpPr>
          <p:cNvPr id="4" name="Oval 3">
            <a:extLst>
              <a:ext uri="{FF2B5EF4-FFF2-40B4-BE49-F238E27FC236}">
                <a16:creationId xmlns:a16="http://schemas.microsoft.com/office/drawing/2014/main" id="{7D4A706B-B0ED-4D94-9DB0-E92D31A288A3}"/>
              </a:ext>
            </a:extLst>
          </p:cNvPr>
          <p:cNvSpPr/>
          <p:nvPr/>
        </p:nvSpPr>
        <p:spPr bwMode="auto">
          <a:xfrm>
            <a:off x="3232075" y="7363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8" name="people_4" title="Icon of a person">
            <a:extLst>
              <a:ext uri="{FF2B5EF4-FFF2-40B4-BE49-F238E27FC236}">
                <a16:creationId xmlns:a16="http://schemas.microsoft.com/office/drawing/2014/main" id="{E467419E-3BF4-48D6-A3E4-54DE73E84629}"/>
              </a:ext>
            </a:extLst>
          </p:cNvPr>
          <p:cNvSpPr>
            <a:spLocks noChangeAspect="1" noEditPoints="1"/>
          </p:cNvSpPr>
          <p:nvPr/>
        </p:nvSpPr>
        <p:spPr bwMode="auto">
          <a:xfrm>
            <a:off x="3450581" y="17770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10" name="TextBox 9">
            <a:extLst>
              <a:ext uri="{FF2B5EF4-FFF2-40B4-BE49-F238E27FC236}">
                <a16:creationId xmlns:a16="http://schemas.microsoft.com/office/drawing/2014/main" id="{DBF0DA95-D9DF-4A6E-886B-2E67C234D3D2}"/>
              </a:ext>
            </a:extLst>
          </p:cNvPr>
          <p:cNvSpPr txBox="1"/>
          <p:nvPr/>
        </p:nvSpPr>
        <p:spPr>
          <a:xfrm>
            <a:off x="3268424" y="396436"/>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grpSp>
        <p:nvGrpSpPr>
          <p:cNvPr id="49" name="Group 48">
            <a:extLst>
              <a:ext uri="{FF2B5EF4-FFF2-40B4-BE49-F238E27FC236}">
                <a16:creationId xmlns:a16="http://schemas.microsoft.com/office/drawing/2014/main" id="{095E08FE-855E-4120-9B5A-3E0503E524A9}"/>
              </a:ext>
            </a:extLst>
          </p:cNvPr>
          <p:cNvGrpSpPr/>
          <p:nvPr/>
        </p:nvGrpSpPr>
        <p:grpSpPr>
          <a:xfrm>
            <a:off x="7339411" y="2151199"/>
            <a:ext cx="2096581" cy="609680"/>
            <a:chOff x="7339411" y="2081527"/>
            <a:chExt cx="2096581" cy="609680"/>
          </a:xfrm>
        </p:grpSpPr>
        <p:sp>
          <p:nvSpPr>
            <p:cNvPr id="22" name="Rectangle 21">
              <a:extLst>
                <a:ext uri="{FF2B5EF4-FFF2-40B4-BE49-F238E27FC236}">
                  <a16:creationId xmlns:a16="http://schemas.microsoft.com/office/drawing/2014/main" id="{B798016B-9208-435D-BAE7-82B0766E2812}"/>
                </a:ext>
              </a:extLst>
            </p:cNvPr>
            <p:cNvSpPr/>
            <p:nvPr/>
          </p:nvSpPr>
          <p:spPr bwMode="auto">
            <a:xfrm>
              <a:off x="7339411" y="2081527"/>
              <a:ext cx="2096581" cy="609680"/>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26" name="TextBox 25">
              <a:extLst>
                <a:ext uri="{FF2B5EF4-FFF2-40B4-BE49-F238E27FC236}">
                  <a16:creationId xmlns:a16="http://schemas.microsoft.com/office/drawing/2014/main" id="{055C323E-C337-4D2F-8AEC-041F245364E0}"/>
                </a:ext>
              </a:extLst>
            </p:cNvPr>
            <p:cNvSpPr txBox="1"/>
            <p:nvPr/>
          </p:nvSpPr>
          <p:spPr>
            <a:xfrm>
              <a:off x="7627181" y="2097859"/>
              <a:ext cx="1774943" cy="507831"/>
            </a:xfrm>
            <a:prstGeom prst="rect">
              <a:avLst/>
            </a:prstGeom>
            <a:noFill/>
          </p:spPr>
          <p:txBody>
            <a:bodyPr wrap="square" lIns="0" tIns="0" rIns="0" bIns="0" rtlCol="0">
              <a:spAutoFit/>
            </a:bodyPr>
            <a:lstStyle/>
            <a:p>
              <a:pPr defTabSz="914396"/>
              <a:r>
                <a:rPr lang="en-US" sz="900">
                  <a:solidFill>
                    <a:srgbClr val="000000"/>
                  </a:solidFill>
                  <a:latin typeface="Segoe UI"/>
                </a:rPr>
                <a:t>Power Apps</a:t>
              </a:r>
            </a:p>
            <a:p>
              <a:pPr marL="171450" indent="-171450" defTabSz="914396">
                <a:buFont typeface="Arial" panose="020B0604020202020204" pitchFamily="34" charset="0"/>
                <a:buChar char="•"/>
              </a:pPr>
              <a:r>
                <a:rPr lang="en-US" sz="800">
                  <a:solidFill>
                    <a:srgbClr val="000000"/>
                  </a:solidFill>
                  <a:latin typeface="Segoe UI"/>
                </a:rPr>
                <a:t>Application snapshot &amp; verification</a:t>
              </a:r>
            </a:p>
            <a:p>
              <a:pPr marL="171450" indent="-171450" defTabSz="914396">
                <a:buFont typeface="Arial" panose="020B0604020202020204" pitchFamily="34" charset="0"/>
                <a:buChar char="•"/>
              </a:pPr>
              <a:r>
                <a:rPr lang="en-US" sz="800">
                  <a:solidFill>
                    <a:srgbClr val="000000"/>
                  </a:solidFill>
                  <a:latin typeface="Segoe UI"/>
                </a:rPr>
                <a:t>Financial strength snapshot</a:t>
              </a:r>
            </a:p>
            <a:p>
              <a:pPr marL="171450" indent="-171450" defTabSz="914396">
                <a:buFont typeface="Arial" panose="020B0604020202020204" pitchFamily="34" charset="0"/>
                <a:buChar char="•"/>
              </a:pPr>
              <a:r>
                <a:rPr lang="en-US" sz="800">
                  <a:solidFill>
                    <a:srgbClr val="000000"/>
                  </a:solidFill>
                  <a:latin typeface="Segoe UI"/>
                </a:rPr>
                <a:t>Loan Application doc management</a:t>
              </a:r>
            </a:p>
          </p:txBody>
        </p:sp>
        <p:pic>
          <p:nvPicPr>
            <p:cNvPr id="27" name="Picture 26" descr="Shape&#10;&#10;Description automatically generated">
              <a:extLst>
                <a:ext uri="{FF2B5EF4-FFF2-40B4-BE49-F238E27FC236}">
                  <a16:creationId xmlns:a16="http://schemas.microsoft.com/office/drawing/2014/main" id="{0EE60126-8972-425D-9E15-1F9F9F14D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7074" y="2149568"/>
              <a:ext cx="212242" cy="212240"/>
            </a:xfrm>
            <a:prstGeom prst="rect">
              <a:avLst/>
            </a:prstGeom>
            <a:effectLst>
              <a:outerShdw blurRad="76200" dist="38100" dir="5400000" algn="t" rotWithShape="0">
                <a:prstClr val="black">
                  <a:alpha val="20000"/>
                </a:prstClr>
              </a:outerShdw>
            </a:effectLst>
          </p:spPr>
        </p:pic>
      </p:grpSp>
      <p:cxnSp>
        <p:nvCxnSpPr>
          <p:cNvPr id="29" name="Straight Arrow Connector 28">
            <a:extLst>
              <a:ext uri="{FF2B5EF4-FFF2-40B4-BE49-F238E27FC236}">
                <a16:creationId xmlns:a16="http://schemas.microsoft.com/office/drawing/2014/main" id="{4773BDD5-1610-4478-AA8E-7D54E3A4D9E1}"/>
              </a:ext>
            </a:extLst>
          </p:cNvPr>
          <p:cNvCxnSpPr>
            <a:cxnSpLocks/>
            <a:stCxn id="4" idx="4"/>
          </p:cNvCxnSpPr>
          <p:nvPr/>
        </p:nvCxnSpPr>
        <p:spPr>
          <a:xfrm flipH="1">
            <a:off x="3529644" y="66343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27" name="Oval 226">
            <a:extLst>
              <a:ext uri="{FF2B5EF4-FFF2-40B4-BE49-F238E27FC236}">
                <a16:creationId xmlns:a16="http://schemas.microsoft.com/office/drawing/2014/main" id="{33ED6F51-200D-4DEA-B99A-91E582E83BC7}"/>
              </a:ext>
            </a:extLst>
          </p:cNvPr>
          <p:cNvSpPr/>
          <p:nvPr/>
        </p:nvSpPr>
        <p:spPr bwMode="auto">
          <a:xfrm>
            <a:off x="4947947" y="79437"/>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28" name="people_4" title="Icon of a person">
            <a:extLst>
              <a:ext uri="{FF2B5EF4-FFF2-40B4-BE49-F238E27FC236}">
                <a16:creationId xmlns:a16="http://schemas.microsoft.com/office/drawing/2014/main" id="{6A1B8CB7-8903-47FF-9174-86E52A2F5569}"/>
              </a:ext>
            </a:extLst>
          </p:cNvPr>
          <p:cNvSpPr>
            <a:spLocks noChangeAspect="1" noEditPoints="1"/>
          </p:cNvSpPr>
          <p:nvPr/>
        </p:nvSpPr>
        <p:spPr bwMode="auto">
          <a:xfrm>
            <a:off x="5166453" y="183507"/>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29" name="TextBox 228">
            <a:extLst>
              <a:ext uri="{FF2B5EF4-FFF2-40B4-BE49-F238E27FC236}">
                <a16:creationId xmlns:a16="http://schemas.microsoft.com/office/drawing/2014/main" id="{3E80819C-2094-4492-A3FA-8FDA9833EE22}"/>
              </a:ext>
            </a:extLst>
          </p:cNvPr>
          <p:cNvSpPr txBox="1"/>
          <p:nvPr/>
        </p:nvSpPr>
        <p:spPr>
          <a:xfrm>
            <a:off x="4984296" y="402238"/>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cxnSp>
        <p:nvCxnSpPr>
          <p:cNvPr id="230" name="Straight Arrow Connector 229">
            <a:extLst>
              <a:ext uri="{FF2B5EF4-FFF2-40B4-BE49-F238E27FC236}">
                <a16:creationId xmlns:a16="http://schemas.microsoft.com/office/drawing/2014/main" id="{FC82713B-446F-43CC-8E2E-72FEEC44F828}"/>
              </a:ext>
            </a:extLst>
          </p:cNvPr>
          <p:cNvCxnSpPr>
            <a:cxnSpLocks/>
            <a:stCxn id="227" idx="4"/>
          </p:cNvCxnSpPr>
          <p:nvPr/>
        </p:nvCxnSpPr>
        <p:spPr>
          <a:xfrm flipH="1">
            <a:off x="5245516" y="669234"/>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1" name="Oval 230">
            <a:extLst>
              <a:ext uri="{FF2B5EF4-FFF2-40B4-BE49-F238E27FC236}">
                <a16:creationId xmlns:a16="http://schemas.microsoft.com/office/drawing/2014/main" id="{51EACFA0-24E9-473B-BF2D-94C35FA80514}"/>
              </a:ext>
            </a:extLst>
          </p:cNvPr>
          <p:cNvSpPr/>
          <p:nvPr/>
        </p:nvSpPr>
        <p:spPr bwMode="auto">
          <a:xfrm>
            <a:off x="5735369" y="7367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32" name="people_4" title="Icon of a person">
            <a:extLst>
              <a:ext uri="{FF2B5EF4-FFF2-40B4-BE49-F238E27FC236}">
                <a16:creationId xmlns:a16="http://schemas.microsoft.com/office/drawing/2014/main" id="{63C2F4F1-244D-4254-947A-1FCFE2A93782}"/>
              </a:ext>
            </a:extLst>
          </p:cNvPr>
          <p:cNvSpPr>
            <a:spLocks noChangeAspect="1" noEditPoints="1"/>
          </p:cNvSpPr>
          <p:nvPr/>
        </p:nvSpPr>
        <p:spPr bwMode="auto">
          <a:xfrm>
            <a:off x="5953875" y="17774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33" name="TextBox 232">
            <a:extLst>
              <a:ext uri="{FF2B5EF4-FFF2-40B4-BE49-F238E27FC236}">
                <a16:creationId xmlns:a16="http://schemas.microsoft.com/office/drawing/2014/main" id="{78FE946D-F793-4BF3-8E3E-48AD8B340A32}"/>
              </a:ext>
            </a:extLst>
          </p:cNvPr>
          <p:cNvSpPr txBox="1"/>
          <p:nvPr/>
        </p:nvSpPr>
        <p:spPr>
          <a:xfrm>
            <a:off x="5771718" y="388661"/>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Customer Service Agent</a:t>
            </a:r>
          </a:p>
        </p:txBody>
      </p:sp>
      <p:cxnSp>
        <p:nvCxnSpPr>
          <p:cNvPr id="234" name="Straight Arrow Connector 233">
            <a:extLst>
              <a:ext uri="{FF2B5EF4-FFF2-40B4-BE49-F238E27FC236}">
                <a16:creationId xmlns:a16="http://schemas.microsoft.com/office/drawing/2014/main" id="{7A700786-25C2-44E9-8DB7-654AE41EB69C}"/>
              </a:ext>
            </a:extLst>
          </p:cNvPr>
          <p:cNvCxnSpPr>
            <a:cxnSpLocks/>
            <a:stCxn id="231" idx="4"/>
          </p:cNvCxnSpPr>
          <p:nvPr/>
        </p:nvCxnSpPr>
        <p:spPr>
          <a:xfrm flipH="1">
            <a:off x="6032938" y="66347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35" name="Oval 234">
            <a:extLst>
              <a:ext uri="{FF2B5EF4-FFF2-40B4-BE49-F238E27FC236}">
                <a16:creationId xmlns:a16="http://schemas.microsoft.com/office/drawing/2014/main" id="{36DFB571-F25A-4612-8647-9D7C8AE96EC5}"/>
              </a:ext>
            </a:extLst>
          </p:cNvPr>
          <p:cNvSpPr/>
          <p:nvPr/>
        </p:nvSpPr>
        <p:spPr bwMode="auto">
          <a:xfrm>
            <a:off x="6501120" y="73675"/>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36" name="people_4" title="Icon of a person">
            <a:extLst>
              <a:ext uri="{FF2B5EF4-FFF2-40B4-BE49-F238E27FC236}">
                <a16:creationId xmlns:a16="http://schemas.microsoft.com/office/drawing/2014/main" id="{53992DEA-1C28-4074-B9F6-6725DAE9BB49}"/>
              </a:ext>
            </a:extLst>
          </p:cNvPr>
          <p:cNvSpPr>
            <a:spLocks noChangeAspect="1" noEditPoints="1"/>
          </p:cNvSpPr>
          <p:nvPr/>
        </p:nvSpPr>
        <p:spPr bwMode="auto">
          <a:xfrm>
            <a:off x="6719626" y="177745"/>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38" name="TextBox 237">
            <a:extLst>
              <a:ext uri="{FF2B5EF4-FFF2-40B4-BE49-F238E27FC236}">
                <a16:creationId xmlns:a16="http://schemas.microsoft.com/office/drawing/2014/main" id="{B1C8ECFC-B201-4010-946C-C1A84360EFA7}"/>
              </a:ext>
            </a:extLst>
          </p:cNvPr>
          <p:cNvSpPr txBox="1"/>
          <p:nvPr/>
        </p:nvSpPr>
        <p:spPr>
          <a:xfrm>
            <a:off x="6537469" y="388661"/>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Customer</a:t>
            </a:r>
          </a:p>
        </p:txBody>
      </p:sp>
      <p:cxnSp>
        <p:nvCxnSpPr>
          <p:cNvPr id="240" name="Straight Arrow Connector 239">
            <a:extLst>
              <a:ext uri="{FF2B5EF4-FFF2-40B4-BE49-F238E27FC236}">
                <a16:creationId xmlns:a16="http://schemas.microsoft.com/office/drawing/2014/main" id="{A72FEB63-DCEE-4DED-A630-867271597F17}"/>
              </a:ext>
            </a:extLst>
          </p:cNvPr>
          <p:cNvCxnSpPr>
            <a:cxnSpLocks/>
            <a:stCxn id="235" idx="4"/>
          </p:cNvCxnSpPr>
          <p:nvPr/>
        </p:nvCxnSpPr>
        <p:spPr>
          <a:xfrm flipH="1">
            <a:off x="6798689" y="663472"/>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1" name="Oval 240">
            <a:extLst>
              <a:ext uri="{FF2B5EF4-FFF2-40B4-BE49-F238E27FC236}">
                <a16:creationId xmlns:a16="http://schemas.microsoft.com/office/drawing/2014/main" id="{AD778021-4BA0-4C8E-93CF-646F33C5F70E}"/>
              </a:ext>
            </a:extLst>
          </p:cNvPr>
          <p:cNvSpPr/>
          <p:nvPr/>
        </p:nvSpPr>
        <p:spPr bwMode="auto">
          <a:xfrm>
            <a:off x="7689590" y="81628"/>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42" name="people_4" title="Icon of a person">
            <a:extLst>
              <a:ext uri="{FF2B5EF4-FFF2-40B4-BE49-F238E27FC236}">
                <a16:creationId xmlns:a16="http://schemas.microsoft.com/office/drawing/2014/main" id="{212D9827-23CF-471D-BC49-42E1447ED019}"/>
              </a:ext>
            </a:extLst>
          </p:cNvPr>
          <p:cNvSpPr>
            <a:spLocks noChangeAspect="1" noEditPoints="1"/>
          </p:cNvSpPr>
          <p:nvPr/>
        </p:nvSpPr>
        <p:spPr bwMode="auto">
          <a:xfrm>
            <a:off x="7908096" y="185698"/>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43" name="TextBox 242">
            <a:extLst>
              <a:ext uri="{FF2B5EF4-FFF2-40B4-BE49-F238E27FC236}">
                <a16:creationId xmlns:a16="http://schemas.microsoft.com/office/drawing/2014/main" id="{320B1BA0-5D6B-4F8B-BD76-EB2F52C43640}"/>
              </a:ext>
            </a:extLst>
          </p:cNvPr>
          <p:cNvSpPr txBox="1"/>
          <p:nvPr/>
        </p:nvSpPr>
        <p:spPr>
          <a:xfrm>
            <a:off x="7749386" y="404429"/>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Customer</a:t>
            </a:r>
          </a:p>
        </p:txBody>
      </p:sp>
      <p:cxnSp>
        <p:nvCxnSpPr>
          <p:cNvPr id="245" name="Straight Arrow Connector 244">
            <a:extLst>
              <a:ext uri="{FF2B5EF4-FFF2-40B4-BE49-F238E27FC236}">
                <a16:creationId xmlns:a16="http://schemas.microsoft.com/office/drawing/2014/main" id="{77F4510D-5841-4CC1-9D99-A4DC575D829E}"/>
              </a:ext>
            </a:extLst>
          </p:cNvPr>
          <p:cNvCxnSpPr>
            <a:cxnSpLocks/>
          </p:cNvCxnSpPr>
          <p:nvPr/>
        </p:nvCxnSpPr>
        <p:spPr>
          <a:xfrm>
            <a:off x="7987470" y="671425"/>
            <a:ext cx="0" cy="466962"/>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46" name="Oval 245">
            <a:extLst>
              <a:ext uri="{FF2B5EF4-FFF2-40B4-BE49-F238E27FC236}">
                <a16:creationId xmlns:a16="http://schemas.microsoft.com/office/drawing/2014/main" id="{F80420DF-8723-408E-A78B-0F808F290F70}"/>
              </a:ext>
            </a:extLst>
          </p:cNvPr>
          <p:cNvSpPr/>
          <p:nvPr/>
        </p:nvSpPr>
        <p:spPr bwMode="auto">
          <a:xfrm>
            <a:off x="8407788" y="81742"/>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47" name="people_4" title="Icon of a person">
            <a:extLst>
              <a:ext uri="{FF2B5EF4-FFF2-40B4-BE49-F238E27FC236}">
                <a16:creationId xmlns:a16="http://schemas.microsoft.com/office/drawing/2014/main" id="{3475F0DF-C7AE-4125-890E-07A6E1EB0922}"/>
              </a:ext>
            </a:extLst>
          </p:cNvPr>
          <p:cNvSpPr>
            <a:spLocks noChangeAspect="1" noEditPoints="1"/>
          </p:cNvSpPr>
          <p:nvPr/>
        </p:nvSpPr>
        <p:spPr bwMode="auto">
          <a:xfrm>
            <a:off x="8626294" y="185812"/>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48" name="TextBox 247">
            <a:extLst>
              <a:ext uri="{FF2B5EF4-FFF2-40B4-BE49-F238E27FC236}">
                <a16:creationId xmlns:a16="http://schemas.microsoft.com/office/drawing/2014/main" id="{D998537D-65A5-4058-A58D-B20B86FB9F53}"/>
              </a:ext>
            </a:extLst>
          </p:cNvPr>
          <p:cNvSpPr txBox="1"/>
          <p:nvPr/>
        </p:nvSpPr>
        <p:spPr>
          <a:xfrm>
            <a:off x="8444137" y="404543"/>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Loan Specialist</a:t>
            </a:r>
          </a:p>
        </p:txBody>
      </p:sp>
      <p:cxnSp>
        <p:nvCxnSpPr>
          <p:cNvPr id="250" name="Straight Arrow Connector 249">
            <a:extLst>
              <a:ext uri="{FF2B5EF4-FFF2-40B4-BE49-F238E27FC236}">
                <a16:creationId xmlns:a16="http://schemas.microsoft.com/office/drawing/2014/main" id="{9B33CA6D-7FF4-4415-A395-E1015B438802}"/>
              </a:ext>
            </a:extLst>
          </p:cNvPr>
          <p:cNvCxnSpPr>
            <a:cxnSpLocks/>
            <a:stCxn id="246" idx="4"/>
          </p:cNvCxnSpPr>
          <p:nvPr/>
        </p:nvCxnSpPr>
        <p:spPr>
          <a:xfrm>
            <a:off x="8707999" y="671539"/>
            <a:ext cx="0" cy="466848"/>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51" name="Oval 250">
            <a:extLst>
              <a:ext uri="{FF2B5EF4-FFF2-40B4-BE49-F238E27FC236}">
                <a16:creationId xmlns:a16="http://schemas.microsoft.com/office/drawing/2014/main" id="{013BFF43-B36B-4A97-8113-8EEC54B4CF3F}"/>
              </a:ext>
            </a:extLst>
          </p:cNvPr>
          <p:cNvSpPr/>
          <p:nvPr/>
        </p:nvSpPr>
        <p:spPr bwMode="auto">
          <a:xfrm>
            <a:off x="10342710" y="76540"/>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53" name="people_4" title="Icon of a person">
            <a:extLst>
              <a:ext uri="{FF2B5EF4-FFF2-40B4-BE49-F238E27FC236}">
                <a16:creationId xmlns:a16="http://schemas.microsoft.com/office/drawing/2014/main" id="{E5159509-C2C9-4BA5-AD2B-A694314A95F3}"/>
              </a:ext>
            </a:extLst>
          </p:cNvPr>
          <p:cNvSpPr>
            <a:spLocks noChangeAspect="1" noEditPoints="1"/>
          </p:cNvSpPr>
          <p:nvPr/>
        </p:nvSpPr>
        <p:spPr bwMode="auto">
          <a:xfrm>
            <a:off x="10561216" y="180610"/>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254" name="TextBox 253">
            <a:extLst>
              <a:ext uri="{FF2B5EF4-FFF2-40B4-BE49-F238E27FC236}">
                <a16:creationId xmlns:a16="http://schemas.microsoft.com/office/drawing/2014/main" id="{70EA7E51-4793-4CDD-B4A1-655EFF8CC0C3}"/>
              </a:ext>
            </a:extLst>
          </p:cNvPr>
          <p:cNvSpPr txBox="1"/>
          <p:nvPr/>
        </p:nvSpPr>
        <p:spPr>
          <a:xfrm>
            <a:off x="10379059" y="399341"/>
            <a:ext cx="523060" cy="184666"/>
          </a:xfrm>
          <a:prstGeom prst="rect">
            <a:avLst/>
          </a:prstGeom>
          <a:noFill/>
        </p:spPr>
        <p:txBody>
          <a:bodyPr wrap="square" lIns="0" tIns="0" rIns="0" bIns="0" rtlCol="0">
            <a:spAutoFit/>
          </a:bodyPr>
          <a:lstStyle/>
          <a:p>
            <a:pPr algn="ctr" defTabSz="914396"/>
            <a:r>
              <a:rPr lang="en-US" sz="600">
                <a:solidFill>
                  <a:srgbClr val="000000"/>
                </a:solidFill>
                <a:latin typeface="Segoe UI"/>
              </a:rPr>
              <a:t>Relationship Manager</a:t>
            </a:r>
          </a:p>
        </p:txBody>
      </p:sp>
      <p:cxnSp>
        <p:nvCxnSpPr>
          <p:cNvPr id="255" name="Straight Arrow Connector 254">
            <a:extLst>
              <a:ext uri="{FF2B5EF4-FFF2-40B4-BE49-F238E27FC236}">
                <a16:creationId xmlns:a16="http://schemas.microsoft.com/office/drawing/2014/main" id="{AB8A2298-2047-440F-B047-AF38621AA730}"/>
              </a:ext>
            </a:extLst>
          </p:cNvPr>
          <p:cNvCxnSpPr>
            <a:cxnSpLocks/>
            <a:stCxn id="251" idx="4"/>
          </p:cNvCxnSpPr>
          <p:nvPr/>
        </p:nvCxnSpPr>
        <p:spPr>
          <a:xfrm flipH="1">
            <a:off x="10640279" y="666337"/>
            <a:ext cx="2642" cy="474955"/>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9D024D2-813B-4B5E-B9FC-A4CFDB3863DC}"/>
              </a:ext>
            </a:extLst>
          </p:cNvPr>
          <p:cNvSpPr/>
          <p:nvPr/>
        </p:nvSpPr>
        <p:spPr bwMode="auto">
          <a:xfrm>
            <a:off x="11158061" y="84647"/>
            <a:ext cx="600421" cy="589797"/>
          </a:xfrm>
          <a:prstGeom prst="ellipse">
            <a:avLst/>
          </a:prstGeom>
          <a:solidFill>
            <a:schemeClr val="bg1">
              <a:lumMod val="85000"/>
            </a:schemeClr>
          </a:solidFill>
          <a:ln>
            <a:noFill/>
            <a:headEnd type="none" w="med" len="med"/>
            <a:tailEnd type="none" w="med" len="med"/>
          </a:ln>
          <a:effectLst>
            <a:outerShdw blurRad="76200" dist="38100" dir="5400000" algn="t"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31" name="people_4" title="Icon of a person">
            <a:extLst>
              <a:ext uri="{FF2B5EF4-FFF2-40B4-BE49-F238E27FC236}">
                <a16:creationId xmlns:a16="http://schemas.microsoft.com/office/drawing/2014/main" id="{632F3E1B-5CC6-470B-A0A0-B52CDA2A5E75}"/>
              </a:ext>
            </a:extLst>
          </p:cNvPr>
          <p:cNvSpPr>
            <a:spLocks noChangeAspect="1" noEditPoints="1"/>
          </p:cNvSpPr>
          <p:nvPr/>
        </p:nvSpPr>
        <p:spPr bwMode="auto">
          <a:xfrm>
            <a:off x="11376567" y="188717"/>
            <a:ext cx="158748" cy="17787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tx1"/>
            </a:solidFill>
            <a:prstDash val="solid"/>
            <a:miter lim="800000"/>
            <a:headEnd/>
            <a:tailEnd/>
          </a:ln>
          <a:effectLst>
            <a:outerShdw blurRad="50800" dist="38100" dir="5400000" algn="t" rotWithShape="0">
              <a:prstClr val="black">
                <a:alpha val="20000"/>
              </a:prstClr>
            </a:outerShdw>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96"/>
            <a:endParaRPr lang="en-US" sz="1765">
              <a:solidFill>
                <a:srgbClr val="000000"/>
              </a:solidFill>
              <a:latin typeface="Segoe UI"/>
            </a:endParaRPr>
          </a:p>
        </p:txBody>
      </p:sp>
      <p:sp>
        <p:nvSpPr>
          <p:cNvPr id="34" name="TextBox 33">
            <a:extLst>
              <a:ext uri="{FF2B5EF4-FFF2-40B4-BE49-F238E27FC236}">
                <a16:creationId xmlns:a16="http://schemas.microsoft.com/office/drawing/2014/main" id="{5C980E0F-4E28-483C-8E5E-4DC97F131420}"/>
              </a:ext>
            </a:extLst>
          </p:cNvPr>
          <p:cNvSpPr txBox="1"/>
          <p:nvPr/>
        </p:nvSpPr>
        <p:spPr>
          <a:xfrm>
            <a:off x="11194410" y="407448"/>
            <a:ext cx="523060" cy="92333"/>
          </a:xfrm>
          <a:prstGeom prst="rect">
            <a:avLst/>
          </a:prstGeom>
          <a:noFill/>
        </p:spPr>
        <p:txBody>
          <a:bodyPr wrap="square" lIns="0" tIns="0" rIns="0" bIns="0" rtlCol="0">
            <a:spAutoFit/>
          </a:bodyPr>
          <a:lstStyle/>
          <a:p>
            <a:pPr algn="ctr" defTabSz="914396"/>
            <a:r>
              <a:rPr lang="en-US" sz="600">
                <a:solidFill>
                  <a:srgbClr val="000000"/>
                </a:solidFill>
                <a:latin typeface="Segoe UI"/>
              </a:rPr>
              <a:t>Loan Specialist</a:t>
            </a:r>
          </a:p>
        </p:txBody>
      </p:sp>
      <p:cxnSp>
        <p:nvCxnSpPr>
          <p:cNvPr id="37" name="Straight Arrow Connector 36">
            <a:extLst>
              <a:ext uri="{FF2B5EF4-FFF2-40B4-BE49-F238E27FC236}">
                <a16:creationId xmlns:a16="http://schemas.microsoft.com/office/drawing/2014/main" id="{2B28F74C-DA8E-4894-B1E0-2F86A1D36213}"/>
              </a:ext>
            </a:extLst>
          </p:cNvPr>
          <p:cNvCxnSpPr>
            <a:cxnSpLocks/>
            <a:stCxn id="30" idx="4"/>
          </p:cNvCxnSpPr>
          <p:nvPr/>
        </p:nvCxnSpPr>
        <p:spPr>
          <a:xfrm>
            <a:off x="11458272" y="674444"/>
            <a:ext cx="0" cy="466848"/>
          </a:xfrm>
          <a:prstGeom prst="straightConnector1">
            <a:avLst/>
          </a:prstGeom>
          <a:ln w="19050">
            <a:solidFill>
              <a:schemeClr val="tx1"/>
            </a:solidFill>
            <a:prstDash val="sysDot"/>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0AAF2F0-5A68-42FD-850B-B3A31BF08B66}"/>
              </a:ext>
            </a:extLst>
          </p:cNvPr>
          <p:cNvSpPr txBox="1"/>
          <p:nvPr/>
        </p:nvSpPr>
        <p:spPr>
          <a:xfrm>
            <a:off x="7805833" y="1841736"/>
            <a:ext cx="1121833" cy="384721"/>
          </a:xfrm>
          <a:prstGeom prst="rect">
            <a:avLst/>
          </a:prstGeom>
          <a:noFill/>
        </p:spPr>
        <p:txBody>
          <a:bodyPr wrap="square" lIns="0" tIns="0" rIns="0" bIns="0" rtlCol="0" anchor="ctr">
            <a:spAutoFit/>
          </a:bodyPr>
          <a:lstStyle/>
          <a:p>
            <a:pPr defTabSz="914396"/>
            <a:endParaRPr lang="en-US" sz="800" b="1" i="1">
              <a:solidFill>
                <a:srgbClr val="000000"/>
              </a:solidFill>
              <a:latin typeface="Segoe UI"/>
            </a:endParaRPr>
          </a:p>
          <a:p>
            <a:pPr algn="ctr" defTabSz="914396"/>
            <a:r>
              <a:rPr lang="en-US" sz="900" b="1" i="1">
                <a:solidFill>
                  <a:srgbClr val="000000"/>
                </a:solidFill>
                <a:latin typeface="Segoe UI"/>
              </a:rPr>
              <a:t>Loan tracker app</a:t>
            </a:r>
          </a:p>
          <a:p>
            <a:pPr defTabSz="914396"/>
            <a:endParaRPr lang="en-US" sz="800" b="1" i="1">
              <a:solidFill>
                <a:srgbClr val="000000"/>
              </a:solidFill>
              <a:latin typeface="Segoe UI"/>
            </a:endParaRPr>
          </a:p>
        </p:txBody>
      </p:sp>
      <p:cxnSp>
        <p:nvCxnSpPr>
          <p:cNvPr id="62" name="Straight Arrow Connector 61">
            <a:extLst>
              <a:ext uri="{FF2B5EF4-FFF2-40B4-BE49-F238E27FC236}">
                <a16:creationId xmlns:a16="http://schemas.microsoft.com/office/drawing/2014/main" id="{99D3273D-7339-4AA9-813B-9C00D102CA6C}"/>
              </a:ext>
            </a:extLst>
          </p:cNvPr>
          <p:cNvCxnSpPr>
            <a:cxnSpLocks/>
          </p:cNvCxnSpPr>
          <p:nvPr/>
        </p:nvCxnSpPr>
        <p:spPr>
          <a:xfrm flipV="1">
            <a:off x="8390206" y="4936015"/>
            <a:ext cx="0" cy="277775"/>
          </a:xfrm>
          <a:prstGeom prst="straightConnector1">
            <a:avLst/>
          </a:prstGeom>
          <a:ln w="19050">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9569564-4EED-4831-9EA9-2D0D2857B83C}"/>
              </a:ext>
            </a:extLst>
          </p:cNvPr>
          <p:cNvSpPr/>
          <p:nvPr/>
        </p:nvSpPr>
        <p:spPr bwMode="auto">
          <a:xfrm>
            <a:off x="5024605" y="5186901"/>
            <a:ext cx="4613228" cy="287879"/>
          </a:xfrm>
          <a:prstGeom prst="rect">
            <a:avLst/>
          </a:prstGeom>
          <a:solidFill>
            <a:schemeClr val="bg1"/>
          </a:solidFill>
          <a:ln w="31750">
            <a:solidFill>
              <a:srgbClr val="94E0F9"/>
            </a:solidFill>
            <a:miter lim="800000"/>
            <a:headEnd type="none" w="med" len="med"/>
            <a:tailEnd type="none" w="med" len="med"/>
          </a:ln>
          <a:effectLst>
            <a:outerShdw blurRad="76200" dist="38100" dir="5400000" algn="t" rotWithShape="0">
              <a:srgbClr val="94E0F9">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69" fontAlgn="base">
              <a:spcBef>
                <a:spcPct val="0"/>
              </a:spcBef>
              <a:spcAft>
                <a:spcPct val="0"/>
              </a:spcAft>
            </a:pPr>
            <a:endParaRPr lang="en-US" sz="2000">
              <a:solidFill>
                <a:srgbClr val="FFFFFF"/>
              </a:solidFill>
              <a:latin typeface="Segoe UI"/>
              <a:cs typeface="Segoe UI" pitchFamily="34" charset="0"/>
            </a:endParaRPr>
          </a:p>
        </p:txBody>
      </p:sp>
      <p:sp>
        <p:nvSpPr>
          <p:cNvPr id="32" name="TextBox 31">
            <a:extLst>
              <a:ext uri="{FF2B5EF4-FFF2-40B4-BE49-F238E27FC236}">
                <a16:creationId xmlns:a16="http://schemas.microsoft.com/office/drawing/2014/main" id="{0FC58378-7467-4809-9965-CB833FB0D7AF}"/>
              </a:ext>
            </a:extLst>
          </p:cNvPr>
          <p:cNvSpPr txBox="1"/>
          <p:nvPr/>
        </p:nvSpPr>
        <p:spPr>
          <a:xfrm>
            <a:off x="6116601" y="5151589"/>
            <a:ext cx="2136625" cy="384721"/>
          </a:xfrm>
          <a:prstGeom prst="rect">
            <a:avLst/>
          </a:prstGeom>
          <a:noFill/>
        </p:spPr>
        <p:txBody>
          <a:bodyPr wrap="square" lIns="0" tIns="0" rIns="0" bIns="0" rtlCol="0" anchor="ctr">
            <a:spAutoFit/>
          </a:bodyPr>
          <a:lstStyle/>
          <a:p>
            <a:pPr defTabSz="914396"/>
            <a:endParaRPr lang="en-US" sz="800" b="1">
              <a:solidFill>
                <a:srgbClr val="000000"/>
              </a:solidFill>
              <a:latin typeface="Segoe UI"/>
            </a:endParaRPr>
          </a:p>
          <a:p>
            <a:pPr defTabSz="914396"/>
            <a:r>
              <a:rPr lang="en-US" sz="900">
                <a:solidFill>
                  <a:srgbClr val="000000"/>
                </a:solidFill>
                <a:latin typeface="Segoe UI"/>
              </a:rPr>
              <a:t>Financial Services Common Data Model</a:t>
            </a:r>
            <a:endParaRPr lang="en-US" sz="900" b="1">
              <a:solidFill>
                <a:srgbClr val="000000"/>
              </a:solidFill>
              <a:latin typeface="Segoe UI"/>
            </a:endParaRPr>
          </a:p>
          <a:p>
            <a:pPr defTabSz="914396"/>
            <a:endParaRPr lang="en-US" sz="800" b="1">
              <a:solidFill>
                <a:srgbClr val="000000"/>
              </a:solidFill>
              <a:latin typeface="Segoe UI"/>
            </a:endParaRPr>
          </a:p>
        </p:txBody>
      </p:sp>
    </p:spTree>
    <p:extLst>
      <p:ext uri="{BB962C8B-B14F-4D97-AF65-F5344CB8AC3E}">
        <p14:creationId xmlns:p14="http://schemas.microsoft.com/office/powerpoint/2010/main" val="17136653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335F445D-DECE-418B-A746-F73954FD00C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0" y="1687798"/>
            <a:ext cx="12192000" cy="5170201"/>
          </a:xfrm>
          <a:prstGeom prst="rect">
            <a:avLst/>
          </a:prstGeom>
        </p:spPr>
      </p:pic>
      <p:sp>
        <p:nvSpPr>
          <p:cNvPr id="42" name="Rectangle 41">
            <a:extLst>
              <a:ext uri="{FF2B5EF4-FFF2-40B4-BE49-F238E27FC236}">
                <a16:creationId xmlns:a16="http://schemas.microsoft.com/office/drawing/2014/main" id="{3EFEC972-7B8F-408C-853F-FA78DC340478}"/>
              </a:ext>
            </a:extLst>
          </p:cNvPr>
          <p:cNvSpPr/>
          <p:nvPr/>
        </p:nvSpPr>
        <p:spPr bwMode="auto">
          <a:xfrm>
            <a:off x="0" y="5000884"/>
            <a:ext cx="12192000" cy="185711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BC23DE6-EF1A-4051-95AD-E130DACBE02F}"/>
              </a:ext>
            </a:extLst>
          </p:cNvPr>
          <p:cNvSpPr>
            <a:spLocks noGrp="1"/>
          </p:cNvSpPr>
          <p:nvPr>
            <p:ph type="title"/>
          </p:nvPr>
        </p:nvSpPr>
        <p:spPr>
          <a:xfrm>
            <a:off x="588263" y="457200"/>
            <a:ext cx="11018520" cy="984885"/>
          </a:xfrm>
        </p:spPr>
        <p:txBody>
          <a:bodyPr/>
          <a:lstStyle/>
          <a:p>
            <a:pPr algn="ctr"/>
            <a:r>
              <a:rPr lang="en-US" sz="3200"/>
              <a:t>As a result, banks are looking for a new approach </a:t>
            </a:r>
            <a:br>
              <a:rPr lang="en-US" sz="3200"/>
            </a:br>
            <a:r>
              <a:rPr lang="en-US" sz="3200"/>
              <a:t>to pave the way for the future</a:t>
            </a:r>
          </a:p>
        </p:txBody>
      </p:sp>
      <p:grpSp>
        <p:nvGrpSpPr>
          <p:cNvPr id="4" name="Group 3">
            <a:extLst>
              <a:ext uri="{FF2B5EF4-FFF2-40B4-BE49-F238E27FC236}">
                <a16:creationId xmlns:a16="http://schemas.microsoft.com/office/drawing/2014/main" id="{0545BE32-ED79-47BF-85D3-8896F833EA77}"/>
              </a:ext>
            </a:extLst>
          </p:cNvPr>
          <p:cNvGrpSpPr/>
          <p:nvPr/>
        </p:nvGrpSpPr>
        <p:grpSpPr>
          <a:xfrm>
            <a:off x="503367" y="5495335"/>
            <a:ext cx="794176" cy="794174"/>
            <a:chOff x="2957095" y="2435686"/>
            <a:chExt cx="605261" cy="605261"/>
          </a:xfrm>
        </p:grpSpPr>
        <p:sp>
          <p:nvSpPr>
            <p:cNvPr id="25" name="Oval 24">
              <a:extLst>
                <a:ext uri="{FF2B5EF4-FFF2-40B4-BE49-F238E27FC236}">
                  <a16:creationId xmlns:a16="http://schemas.microsoft.com/office/drawing/2014/main" id="{CBB77BF2-1448-46CF-9DD8-4DC285039543}"/>
                </a:ext>
              </a:extLst>
            </p:cNvPr>
            <p:cNvSpPr/>
            <p:nvPr/>
          </p:nvSpPr>
          <p:spPr bwMode="auto">
            <a:xfrm>
              <a:off x="2957095" y="2435686"/>
              <a:ext cx="605261" cy="605261"/>
            </a:xfrm>
            <a:prstGeom prst="ellipse">
              <a:avLst/>
            </a:prstGeom>
            <a:no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2353"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4" name="Group 11">
              <a:extLst>
                <a:ext uri="{FF2B5EF4-FFF2-40B4-BE49-F238E27FC236}">
                  <a16:creationId xmlns:a16="http://schemas.microsoft.com/office/drawing/2014/main" id="{624F25A2-336B-4F14-9E71-30CE689832E3}"/>
                </a:ext>
              </a:extLst>
            </p:cNvPr>
            <p:cNvGrpSpPr>
              <a:grpSpLocks noChangeAspect="1"/>
            </p:cNvGrpSpPr>
            <p:nvPr/>
          </p:nvGrpSpPr>
          <p:grpSpPr bwMode="auto">
            <a:xfrm>
              <a:off x="3053350" y="2612110"/>
              <a:ext cx="412750" cy="252413"/>
              <a:chOff x="4972" y="2151"/>
              <a:chExt cx="260" cy="159"/>
            </a:xfrm>
          </p:grpSpPr>
          <p:sp>
            <p:nvSpPr>
              <p:cNvPr id="35" name="Freeform 12">
                <a:extLst>
                  <a:ext uri="{FF2B5EF4-FFF2-40B4-BE49-F238E27FC236}">
                    <a16:creationId xmlns:a16="http://schemas.microsoft.com/office/drawing/2014/main" id="{21C4FA76-6A02-44BF-8224-26F081650B31}"/>
                  </a:ext>
                </a:extLst>
              </p:cNvPr>
              <p:cNvSpPr>
                <a:spLocks/>
              </p:cNvSpPr>
              <p:nvPr/>
            </p:nvSpPr>
            <p:spPr bwMode="auto">
              <a:xfrm>
                <a:off x="4972" y="2151"/>
                <a:ext cx="204" cy="147"/>
              </a:xfrm>
              <a:custGeom>
                <a:avLst/>
                <a:gdLst>
                  <a:gd name="T0" fmla="*/ 35 w 329"/>
                  <a:gd name="T1" fmla="*/ 124 h 236"/>
                  <a:gd name="T2" fmla="*/ 35 w 329"/>
                  <a:gd name="T3" fmla="*/ 124 h 236"/>
                  <a:gd name="T4" fmla="*/ 9 w 329"/>
                  <a:gd name="T5" fmla="*/ 146 h 236"/>
                  <a:gd name="T6" fmla="*/ 0 w 329"/>
                  <a:gd name="T7" fmla="*/ 179 h 236"/>
                  <a:gd name="T8" fmla="*/ 5 w 329"/>
                  <a:gd name="T9" fmla="*/ 201 h 236"/>
                  <a:gd name="T10" fmla="*/ 17 w 329"/>
                  <a:gd name="T11" fmla="*/ 219 h 236"/>
                  <a:gd name="T12" fmla="*/ 36 w 329"/>
                  <a:gd name="T13" fmla="*/ 232 h 236"/>
                  <a:gd name="T14" fmla="*/ 57 w 329"/>
                  <a:gd name="T15" fmla="*/ 236 h 236"/>
                  <a:gd name="T16" fmla="*/ 85 w 329"/>
                  <a:gd name="T17" fmla="*/ 236 h 236"/>
                  <a:gd name="T18" fmla="*/ 80 w 329"/>
                  <a:gd name="T19" fmla="*/ 219 h 236"/>
                  <a:gd name="T20" fmla="*/ 79 w 329"/>
                  <a:gd name="T21" fmla="*/ 202 h 236"/>
                  <a:gd name="T22" fmla="*/ 83 w 329"/>
                  <a:gd name="T23" fmla="*/ 176 h 236"/>
                  <a:gd name="T24" fmla="*/ 96 w 329"/>
                  <a:gd name="T25" fmla="*/ 155 h 236"/>
                  <a:gd name="T26" fmla="*/ 115 w 329"/>
                  <a:gd name="T27" fmla="*/ 139 h 236"/>
                  <a:gd name="T28" fmla="*/ 140 w 329"/>
                  <a:gd name="T29" fmla="*/ 130 h 236"/>
                  <a:gd name="T30" fmla="*/ 140 w 329"/>
                  <a:gd name="T31" fmla="*/ 130 h 236"/>
                  <a:gd name="T32" fmla="*/ 153 w 329"/>
                  <a:gd name="T33" fmla="*/ 100 h 236"/>
                  <a:gd name="T34" fmla="*/ 174 w 329"/>
                  <a:gd name="T35" fmla="*/ 76 h 236"/>
                  <a:gd name="T36" fmla="*/ 201 w 329"/>
                  <a:gd name="T37" fmla="*/ 61 h 236"/>
                  <a:gd name="T38" fmla="*/ 233 w 329"/>
                  <a:gd name="T39" fmla="*/ 55 h 236"/>
                  <a:gd name="T40" fmla="*/ 252 w 329"/>
                  <a:gd name="T41" fmla="*/ 58 h 236"/>
                  <a:gd name="T42" fmla="*/ 270 w 329"/>
                  <a:gd name="T43" fmla="*/ 64 h 236"/>
                  <a:gd name="T44" fmla="*/ 286 w 329"/>
                  <a:gd name="T45" fmla="*/ 74 h 236"/>
                  <a:gd name="T46" fmla="*/ 299 w 329"/>
                  <a:gd name="T47" fmla="*/ 89 h 236"/>
                  <a:gd name="T48" fmla="*/ 314 w 329"/>
                  <a:gd name="T49" fmla="*/ 83 h 236"/>
                  <a:gd name="T50" fmla="*/ 329 w 329"/>
                  <a:gd name="T51" fmla="*/ 82 h 236"/>
                  <a:gd name="T52" fmla="*/ 319 w 329"/>
                  <a:gd name="T53" fmla="*/ 50 h 236"/>
                  <a:gd name="T54" fmla="*/ 298 w 329"/>
                  <a:gd name="T55" fmla="*/ 24 h 236"/>
                  <a:gd name="T56" fmla="*/ 269 w 329"/>
                  <a:gd name="T57" fmla="*/ 6 h 236"/>
                  <a:gd name="T58" fmla="*/ 235 w 329"/>
                  <a:gd name="T59" fmla="*/ 0 h 236"/>
                  <a:gd name="T60" fmla="*/ 211 w 329"/>
                  <a:gd name="T61" fmla="*/ 3 h 236"/>
                  <a:gd name="T62" fmla="*/ 190 w 329"/>
                  <a:gd name="T63" fmla="*/ 13 h 236"/>
                  <a:gd name="T64" fmla="*/ 171 w 329"/>
                  <a:gd name="T65" fmla="*/ 28 h 236"/>
                  <a:gd name="T66" fmla="*/ 157 w 329"/>
                  <a:gd name="T67" fmla="*/ 47 h 236"/>
                  <a:gd name="T68" fmla="*/ 149 w 329"/>
                  <a:gd name="T69" fmla="*/ 44 h 236"/>
                  <a:gd name="T70" fmla="*/ 140 w 329"/>
                  <a:gd name="T71" fmla="*/ 41 h 236"/>
                  <a:gd name="T72" fmla="*/ 131 w 329"/>
                  <a:gd name="T73" fmla="*/ 39 h 236"/>
                  <a:gd name="T74" fmla="*/ 123 w 329"/>
                  <a:gd name="T75" fmla="*/ 38 h 236"/>
                  <a:gd name="T76" fmla="*/ 95 w 329"/>
                  <a:gd name="T77" fmla="*/ 44 h 236"/>
                  <a:gd name="T78" fmla="*/ 72 w 329"/>
                  <a:gd name="T79" fmla="*/ 60 h 236"/>
                  <a:gd name="T80" fmla="*/ 57 w 329"/>
                  <a:gd name="T81" fmla="*/ 84 h 236"/>
                  <a:gd name="T82" fmla="*/ 52 w 329"/>
                  <a:gd name="T83" fmla="*/ 112 h 236"/>
                  <a:gd name="T84" fmla="*/ 52 w 329"/>
                  <a:gd name="T85" fmla="*/ 116 h 236"/>
                  <a:gd name="T86" fmla="*/ 52 w 329"/>
                  <a:gd name="T87" fmla="*/ 120 h 236"/>
                  <a:gd name="T88" fmla="*/ 43 w 329"/>
                  <a:gd name="T89" fmla="*/ 121 h 236"/>
                  <a:gd name="T90" fmla="*/ 35 w 329"/>
                  <a:gd name="T91" fmla="*/ 12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9" h="236">
                    <a:moveTo>
                      <a:pt x="35" y="124"/>
                    </a:moveTo>
                    <a:lnTo>
                      <a:pt x="35" y="124"/>
                    </a:lnTo>
                    <a:cubicBezTo>
                      <a:pt x="23" y="129"/>
                      <a:pt x="14" y="136"/>
                      <a:pt x="9" y="146"/>
                    </a:cubicBezTo>
                    <a:cubicBezTo>
                      <a:pt x="3" y="155"/>
                      <a:pt x="0" y="166"/>
                      <a:pt x="0" y="179"/>
                    </a:cubicBezTo>
                    <a:cubicBezTo>
                      <a:pt x="0" y="186"/>
                      <a:pt x="2" y="194"/>
                      <a:pt x="5" y="201"/>
                    </a:cubicBezTo>
                    <a:cubicBezTo>
                      <a:pt x="8" y="207"/>
                      <a:pt x="12" y="214"/>
                      <a:pt x="17" y="219"/>
                    </a:cubicBezTo>
                    <a:cubicBezTo>
                      <a:pt x="23" y="224"/>
                      <a:pt x="29" y="228"/>
                      <a:pt x="36" y="232"/>
                    </a:cubicBezTo>
                    <a:cubicBezTo>
                      <a:pt x="43" y="235"/>
                      <a:pt x="50" y="236"/>
                      <a:pt x="57" y="236"/>
                    </a:cubicBezTo>
                    <a:lnTo>
                      <a:pt x="85" y="236"/>
                    </a:lnTo>
                    <a:cubicBezTo>
                      <a:pt x="83" y="231"/>
                      <a:pt x="81" y="225"/>
                      <a:pt x="80" y="219"/>
                    </a:cubicBezTo>
                    <a:cubicBezTo>
                      <a:pt x="79" y="214"/>
                      <a:pt x="79" y="208"/>
                      <a:pt x="79" y="202"/>
                    </a:cubicBezTo>
                    <a:cubicBezTo>
                      <a:pt x="79" y="192"/>
                      <a:pt x="80" y="184"/>
                      <a:pt x="83" y="176"/>
                    </a:cubicBezTo>
                    <a:cubicBezTo>
                      <a:pt x="86" y="168"/>
                      <a:pt x="90" y="161"/>
                      <a:pt x="96" y="155"/>
                    </a:cubicBezTo>
                    <a:cubicBezTo>
                      <a:pt x="101" y="148"/>
                      <a:pt x="108" y="143"/>
                      <a:pt x="115" y="139"/>
                    </a:cubicBezTo>
                    <a:cubicBezTo>
                      <a:pt x="123" y="135"/>
                      <a:pt x="131" y="132"/>
                      <a:pt x="140" y="130"/>
                    </a:cubicBezTo>
                    <a:lnTo>
                      <a:pt x="140" y="130"/>
                    </a:lnTo>
                    <a:cubicBezTo>
                      <a:pt x="143" y="119"/>
                      <a:pt x="147" y="109"/>
                      <a:pt x="153" y="100"/>
                    </a:cubicBezTo>
                    <a:cubicBezTo>
                      <a:pt x="159" y="91"/>
                      <a:pt x="166" y="83"/>
                      <a:pt x="174" y="76"/>
                    </a:cubicBezTo>
                    <a:cubicBezTo>
                      <a:pt x="182" y="70"/>
                      <a:pt x="191" y="65"/>
                      <a:pt x="201" y="61"/>
                    </a:cubicBezTo>
                    <a:cubicBezTo>
                      <a:pt x="211" y="57"/>
                      <a:pt x="222" y="55"/>
                      <a:pt x="233" y="55"/>
                    </a:cubicBezTo>
                    <a:cubicBezTo>
                      <a:pt x="240" y="55"/>
                      <a:pt x="246" y="56"/>
                      <a:pt x="252" y="58"/>
                    </a:cubicBezTo>
                    <a:cubicBezTo>
                      <a:pt x="259" y="59"/>
                      <a:pt x="265" y="61"/>
                      <a:pt x="270" y="64"/>
                    </a:cubicBezTo>
                    <a:cubicBezTo>
                      <a:pt x="276" y="67"/>
                      <a:pt x="281" y="70"/>
                      <a:pt x="286" y="74"/>
                    </a:cubicBezTo>
                    <a:cubicBezTo>
                      <a:pt x="291" y="78"/>
                      <a:pt x="295" y="83"/>
                      <a:pt x="299" y="89"/>
                    </a:cubicBezTo>
                    <a:cubicBezTo>
                      <a:pt x="303" y="86"/>
                      <a:pt x="308" y="84"/>
                      <a:pt x="314" y="83"/>
                    </a:cubicBezTo>
                    <a:cubicBezTo>
                      <a:pt x="319" y="83"/>
                      <a:pt x="324" y="82"/>
                      <a:pt x="329" y="82"/>
                    </a:cubicBezTo>
                    <a:cubicBezTo>
                      <a:pt x="328" y="71"/>
                      <a:pt x="324" y="60"/>
                      <a:pt x="319" y="50"/>
                    </a:cubicBezTo>
                    <a:cubicBezTo>
                      <a:pt x="313" y="40"/>
                      <a:pt x="306" y="31"/>
                      <a:pt x="298" y="24"/>
                    </a:cubicBezTo>
                    <a:cubicBezTo>
                      <a:pt x="289" y="16"/>
                      <a:pt x="280" y="10"/>
                      <a:pt x="269" y="6"/>
                    </a:cubicBezTo>
                    <a:cubicBezTo>
                      <a:pt x="258" y="2"/>
                      <a:pt x="247" y="0"/>
                      <a:pt x="235" y="0"/>
                    </a:cubicBezTo>
                    <a:cubicBezTo>
                      <a:pt x="227" y="0"/>
                      <a:pt x="219" y="1"/>
                      <a:pt x="211" y="3"/>
                    </a:cubicBezTo>
                    <a:cubicBezTo>
                      <a:pt x="204" y="5"/>
                      <a:pt x="196" y="9"/>
                      <a:pt x="190" y="13"/>
                    </a:cubicBezTo>
                    <a:cubicBezTo>
                      <a:pt x="183" y="17"/>
                      <a:pt x="177" y="22"/>
                      <a:pt x="171" y="28"/>
                    </a:cubicBezTo>
                    <a:cubicBezTo>
                      <a:pt x="166" y="34"/>
                      <a:pt x="161" y="40"/>
                      <a:pt x="157" y="47"/>
                    </a:cubicBezTo>
                    <a:cubicBezTo>
                      <a:pt x="155" y="46"/>
                      <a:pt x="152" y="45"/>
                      <a:pt x="149" y="44"/>
                    </a:cubicBezTo>
                    <a:cubicBezTo>
                      <a:pt x="146" y="42"/>
                      <a:pt x="143" y="41"/>
                      <a:pt x="140" y="41"/>
                    </a:cubicBezTo>
                    <a:cubicBezTo>
                      <a:pt x="137" y="40"/>
                      <a:pt x="134" y="39"/>
                      <a:pt x="131" y="39"/>
                    </a:cubicBezTo>
                    <a:cubicBezTo>
                      <a:pt x="128" y="39"/>
                      <a:pt x="125" y="38"/>
                      <a:pt x="123" y="38"/>
                    </a:cubicBezTo>
                    <a:cubicBezTo>
                      <a:pt x="113" y="38"/>
                      <a:pt x="103" y="40"/>
                      <a:pt x="95" y="44"/>
                    </a:cubicBezTo>
                    <a:cubicBezTo>
                      <a:pt x="86" y="48"/>
                      <a:pt x="79" y="54"/>
                      <a:pt x="72" y="60"/>
                    </a:cubicBezTo>
                    <a:cubicBezTo>
                      <a:pt x="66" y="67"/>
                      <a:pt x="61" y="75"/>
                      <a:pt x="57" y="84"/>
                    </a:cubicBezTo>
                    <a:cubicBezTo>
                      <a:pt x="54" y="93"/>
                      <a:pt x="52" y="102"/>
                      <a:pt x="52" y="112"/>
                    </a:cubicBezTo>
                    <a:cubicBezTo>
                      <a:pt x="52" y="113"/>
                      <a:pt x="52" y="114"/>
                      <a:pt x="52" y="116"/>
                    </a:cubicBezTo>
                    <a:cubicBezTo>
                      <a:pt x="52" y="117"/>
                      <a:pt x="52" y="118"/>
                      <a:pt x="52" y="120"/>
                    </a:cubicBezTo>
                    <a:cubicBezTo>
                      <a:pt x="49" y="120"/>
                      <a:pt x="46" y="120"/>
                      <a:pt x="43" y="121"/>
                    </a:cubicBezTo>
                    <a:cubicBezTo>
                      <a:pt x="40" y="122"/>
                      <a:pt x="38" y="123"/>
                      <a:pt x="35" y="124"/>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13">
                <a:extLst>
                  <a:ext uri="{FF2B5EF4-FFF2-40B4-BE49-F238E27FC236}">
                    <a16:creationId xmlns:a16="http://schemas.microsoft.com/office/drawing/2014/main" id="{A6A388FC-96CE-449A-A716-F4D5A8192427}"/>
                  </a:ext>
                </a:extLst>
              </p:cNvPr>
              <p:cNvSpPr>
                <a:spLocks/>
              </p:cNvSpPr>
              <p:nvPr/>
            </p:nvSpPr>
            <p:spPr bwMode="auto">
              <a:xfrm>
                <a:off x="5038" y="2203"/>
                <a:ext cx="194" cy="107"/>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4" name="Rectangle 33">
            <a:extLst>
              <a:ext uri="{FF2B5EF4-FFF2-40B4-BE49-F238E27FC236}">
                <a16:creationId xmlns:a16="http://schemas.microsoft.com/office/drawing/2014/main" id="{EC5A80FE-BA86-4F07-9021-CCD51BF08077}"/>
              </a:ext>
            </a:extLst>
          </p:cNvPr>
          <p:cNvSpPr/>
          <p:nvPr/>
        </p:nvSpPr>
        <p:spPr>
          <a:xfrm>
            <a:off x="6044391" y="6177526"/>
            <a:ext cx="5156920" cy="646331"/>
          </a:xfrm>
          <a:prstGeom prst="rect">
            <a:avLst/>
          </a:prstGeom>
        </p:spPr>
        <p:txBody>
          <a:bodyPr wrap="square" lIns="0" tIns="0" rIns="0" bIns="0" anchor="b" anchorCtr="0">
            <a:spAutoFit/>
          </a:bodyPr>
          <a:lstStyle/>
          <a:p>
            <a:pPr marL="0" marR="0" lvl="0" indent="0" algn="r" defTabSz="91428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a:ea typeface="+mn-ea"/>
                <a:cs typeface="Segoe UI Semibold" panose="020B0702040204020203" pitchFamily="34" charset="0"/>
              </a:rPr>
              <a:t>— </a:t>
            </a:r>
            <a:r>
              <a:rPr kumimoji="0" lang="en-US" sz="1400" b="0" i="0" u="none" strike="noStrike" kern="0" cap="none" spc="0" normalizeH="0" baseline="0" noProof="0">
                <a:ln>
                  <a:noFill/>
                </a:ln>
                <a:solidFill>
                  <a:srgbClr val="50E6FF"/>
                </a:solidFill>
                <a:effectLst/>
                <a:uLnTx/>
                <a:uFillTx/>
                <a:latin typeface="Segoe UI Semibold"/>
                <a:ea typeface="+mn-ea"/>
                <a:cs typeface="Segoe UI Semibold" panose="020B0702040204020203" pitchFamily="34" charset="0"/>
              </a:rPr>
              <a:t>Sid Nag</a:t>
            </a:r>
            <a:br>
              <a:rPr kumimoji="0" lang="en-US" sz="1400" b="0" i="0" u="none" strike="noStrike" kern="0" cap="none" spc="0" normalizeH="0" baseline="0" noProof="0">
                <a:ln>
                  <a:noFill/>
                </a:ln>
                <a:solidFill>
                  <a:srgbClr val="50E6FF"/>
                </a:solidFill>
                <a:effectLst/>
                <a:uLnTx/>
                <a:uFillTx/>
                <a:latin typeface="Segoe UI Semibold"/>
                <a:ea typeface="+mn-ea"/>
                <a:cs typeface="Segoe UI Semibold" panose="020B0702040204020203" pitchFamily="34" charset="0"/>
              </a:rPr>
            </a:br>
            <a:r>
              <a:rPr kumimoji="0" lang="en-US" sz="1400" b="0" i="0" u="none" strike="noStrike" kern="0" cap="none" spc="0" normalizeH="0" baseline="0" noProof="0">
                <a:ln>
                  <a:noFill/>
                </a:ln>
                <a:solidFill>
                  <a:srgbClr val="50E6FF"/>
                </a:solidFill>
                <a:effectLst/>
                <a:uLnTx/>
                <a:uFillTx/>
                <a:latin typeface="Segoe UI"/>
                <a:ea typeface="+mn-ea"/>
                <a:cs typeface="Segoe UI" pitchFamily="34" charset="0"/>
              </a:rPr>
              <a:t>Research Vice President, Gartner</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a:p>
            <a:pPr marL="0" marR="0" lvl="0" indent="0" algn="r" defTabSz="914287"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50E6FF"/>
              </a:solidFill>
              <a:effectLst/>
              <a:uLnTx/>
              <a:uFillTx/>
              <a:latin typeface="Segoe UI"/>
              <a:ea typeface="+mn-ea"/>
              <a:cs typeface="Segoe UI Semilight" panose="020B0402040204020203" pitchFamily="34" charset="0"/>
            </a:endParaRPr>
          </a:p>
        </p:txBody>
      </p:sp>
      <p:sp>
        <p:nvSpPr>
          <p:cNvPr id="37" name="TextBox 36">
            <a:extLst>
              <a:ext uri="{FF2B5EF4-FFF2-40B4-BE49-F238E27FC236}">
                <a16:creationId xmlns:a16="http://schemas.microsoft.com/office/drawing/2014/main" id="{E8F0315C-0AAF-4918-B5D1-72345FAC38E3}"/>
              </a:ext>
            </a:extLst>
          </p:cNvPr>
          <p:cNvSpPr txBox="1"/>
          <p:nvPr/>
        </p:nvSpPr>
        <p:spPr>
          <a:xfrm>
            <a:off x="1640196" y="5351015"/>
            <a:ext cx="9812062" cy="1077218"/>
          </a:xfrm>
          <a:prstGeom prst="rect">
            <a:avLst/>
          </a:prstGeom>
          <a:noFill/>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pitchFamily="34" charset="0"/>
              </a:rPr>
              <a:t>The pandemic validated cloud’s value proposition. The ability to use on-demand, scalable cloud models to achieve cost efficiency and business continuity is providing the impetus for organizations to rapidly accelerate their digital business transformation plans. The increased use of public cloud services has reinforced cloud adoption to be the ‘new normal’ now more than ever.</a:t>
            </a:r>
          </a:p>
        </p:txBody>
      </p:sp>
      <p:grpSp>
        <p:nvGrpSpPr>
          <p:cNvPr id="38" name="Group 16">
            <a:extLst>
              <a:ext uri="{FF2B5EF4-FFF2-40B4-BE49-F238E27FC236}">
                <a16:creationId xmlns:a16="http://schemas.microsoft.com/office/drawing/2014/main" id="{8E8FECD9-232B-4783-BE8B-9938850389B9}"/>
              </a:ext>
              <a:ext uri="{C183D7F6-B498-43B3-948B-1728B52AA6E4}">
                <adec:decorative xmlns:adec="http://schemas.microsoft.com/office/drawing/2017/decorative" val="1"/>
              </a:ext>
            </a:extLst>
          </p:cNvPr>
          <p:cNvGrpSpPr/>
          <p:nvPr/>
        </p:nvGrpSpPr>
        <p:grpSpPr>
          <a:xfrm>
            <a:off x="1315721" y="5185726"/>
            <a:ext cx="275120" cy="253723"/>
            <a:chOff x="748905" y="5274504"/>
            <a:chExt cx="180903" cy="166833"/>
          </a:xfrm>
          <a:solidFill>
            <a:schemeClr val="accent3"/>
          </a:solidFill>
        </p:grpSpPr>
        <p:sp>
          <p:nvSpPr>
            <p:cNvPr id="39" name="Freeform 6">
              <a:extLst>
                <a:ext uri="{FF2B5EF4-FFF2-40B4-BE49-F238E27FC236}">
                  <a16:creationId xmlns:a16="http://schemas.microsoft.com/office/drawing/2014/main" id="{7198021D-D724-45BA-A80F-49C4959B6AF2}"/>
                </a:ext>
              </a:extLst>
            </p:cNvPr>
            <p:cNvSpPr>
              <a:spLocks/>
            </p:cNvSpPr>
            <p:nvPr/>
          </p:nvSpPr>
          <p:spPr bwMode="auto">
            <a:xfrm>
              <a:off x="748905" y="5274504"/>
              <a:ext cx="68341" cy="166833"/>
            </a:xfrm>
            <a:custGeom>
              <a:avLst/>
              <a:gdLst>
                <a:gd name="T0" fmla="*/ 0 w 54"/>
                <a:gd name="T1" fmla="*/ 58 h 134"/>
                <a:gd name="T2" fmla="*/ 0 w 54"/>
                <a:gd name="T3" fmla="*/ 58 h 134"/>
                <a:gd name="T4" fmla="*/ 2 w 54"/>
                <a:gd name="T5" fmla="*/ 84 h 134"/>
                <a:gd name="T6" fmla="*/ 11 w 54"/>
                <a:gd name="T7" fmla="*/ 109 h 134"/>
                <a:gd name="T8" fmla="*/ 28 w 54"/>
                <a:gd name="T9" fmla="*/ 127 h 134"/>
                <a:gd name="T10" fmla="*/ 54 w 54"/>
                <a:gd name="T11" fmla="*/ 134 h 134"/>
                <a:gd name="T12" fmla="*/ 54 w 54"/>
                <a:gd name="T13" fmla="*/ 107 h 134"/>
                <a:gd name="T14" fmla="*/ 39 w 54"/>
                <a:gd name="T15" fmla="*/ 102 h 134"/>
                <a:gd name="T16" fmla="*/ 30 w 54"/>
                <a:gd name="T17" fmla="*/ 90 h 134"/>
                <a:gd name="T18" fmla="*/ 26 w 54"/>
                <a:gd name="T19" fmla="*/ 73 h 134"/>
                <a:gd name="T20" fmla="*/ 25 w 54"/>
                <a:gd name="T21" fmla="*/ 58 h 134"/>
                <a:gd name="T22" fmla="*/ 54 w 54"/>
                <a:gd name="T23" fmla="*/ 58 h 134"/>
                <a:gd name="T24" fmla="*/ 54 w 54"/>
                <a:gd name="T25" fmla="*/ 0 h 134"/>
                <a:gd name="T26" fmla="*/ 0 w 54"/>
                <a:gd name="T27" fmla="*/ 0 h 134"/>
                <a:gd name="T28" fmla="*/ 0 w 54"/>
                <a:gd name="T29" fmla="*/ 5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134">
                  <a:moveTo>
                    <a:pt x="0" y="58"/>
                  </a:moveTo>
                  <a:lnTo>
                    <a:pt x="0" y="58"/>
                  </a:lnTo>
                  <a:cubicBezTo>
                    <a:pt x="0" y="66"/>
                    <a:pt x="0" y="75"/>
                    <a:pt x="2" y="84"/>
                  </a:cubicBezTo>
                  <a:cubicBezTo>
                    <a:pt x="4" y="93"/>
                    <a:pt x="7" y="101"/>
                    <a:pt x="11" y="109"/>
                  </a:cubicBezTo>
                  <a:cubicBezTo>
                    <a:pt x="15" y="116"/>
                    <a:pt x="21" y="122"/>
                    <a:pt x="28" y="127"/>
                  </a:cubicBezTo>
                  <a:cubicBezTo>
                    <a:pt x="35" y="131"/>
                    <a:pt x="44" y="134"/>
                    <a:pt x="54" y="134"/>
                  </a:cubicBezTo>
                  <a:lnTo>
                    <a:pt x="54" y="107"/>
                  </a:lnTo>
                  <a:cubicBezTo>
                    <a:pt x="48" y="107"/>
                    <a:pt x="43" y="106"/>
                    <a:pt x="39" y="102"/>
                  </a:cubicBezTo>
                  <a:cubicBezTo>
                    <a:pt x="35" y="99"/>
                    <a:pt x="32" y="95"/>
                    <a:pt x="30" y="90"/>
                  </a:cubicBezTo>
                  <a:cubicBezTo>
                    <a:pt x="28" y="85"/>
                    <a:pt x="27" y="79"/>
                    <a:pt x="26" y="73"/>
                  </a:cubicBezTo>
                  <a:cubicBezTo>
                    <a:pt x="25" y="68"/>
                    <a:pt x="25" y="62"/>
                    <a:pt x="25" y="58"/>
                  </a:cubicBezTo>
                  <a:lnTo>
                    <a:pt x="54" y="58"/>
                  </a:lnTo>
                  <a:lnTo>
                    <a:pt x="54" y="0"/>
                  </a:lnTo>
                  <a:lnTo>
                    <a:pt x="0" y="0"/>
                  </a:lnTo>
                  <a:lnTo>
                    <a:pt x="0" y="58"/>
                  </a:lnTo>
                  <a:close/>
                </a:path>
              </a:pathLst>
            </a:custGeom>
            <a:grp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sp>
          <p:nvSpPr>
            <p:cNvPr id="40" name="Freeform 7">
              <a:extLst>
                <a:ext uri="{FF2B5EF4-FFF2-40B4-BE49-F238E27FC236}">
                  <a16:creationId xmlns:a16="http://schemas.microsoft.com/office/drawing/2014/main" id="{663CEF84-A765-49AD-BBD5-E02F167B837A}"/>
                </a:ext>
              </a:extLst>
            </p:cNvPr>
            <p:cNvSpPr>
              <a:spLocks/>
            </p:cNvSpPr>
            <p:nvPr/>
          </p:nvSpPr>
          <p:spPr bwMode="auto">
            <a:xfrm>
              <a:off x="861467" y="5274504"/>
              <a:ext cx="68341" cy="166833"/>
            </a:xfrm>
            <a:custGeom>
              <a:avLst/>
              <a:gdLst>
                <a:gd name="T0" fmla="*/ 0 w 55"/>
                <a:gd name="T1" fmla="*/ 58 h 134"/>
                <a:gd name="T2" fmla="*/ 0 w 55"/>
                <a:gd name="T3" fmla="*/ 58 h 134"/>
                <a:gd name="T4" fmla="*/ 1 w 55"/>
                <a:gd name="T5" fmla="*/ 75 h 134"/>
                <a:gd name="T6" fmla="*/ 5 w 55"/>
                <a:gd name="T7" fmla="*/ 93 h 134"/>
                <a:gd name="T8" fmla="*/ 12 w 55"/>
                <a:gd name="T9" fmla="*/ 108 h 134"/>
                <a:gd name="T10" fmla="*/ 22 w 55"/>
                <a:gd name="T11" fmla="*/ 122 h 134"/>
                <a:gd name="T12" fmla="*/ 36 w 55"/>
                <a:gd name="T13" fmla="*/ 130 h 134"/>
                <a:gd name="T14" fmla="*/ 55 w 55"/>
                <a:gd name="T15" fmla="*/ 134 h 134"/>
                <a:gd name="T16" fmla="*/ 55 w 55"/>
                <a:gd name="T17" fmla="*/ 107 h 134"/>
                <a:gd name="T18" fmla="*/ 44 w 55"/>
                <a:gd name="T19" fmla="*/ 105 h 134"/>
                <a:gd name="T20" fmla="*/ 36 w 55"/>
                <a:gd name="T21" fmla="*/ 99 h 134"/>
                <a:gd name="T22" fmla="*/ 31 w 55"/>
                <a:gd name="T23" fmla="*/ 90 h 134"/>
                <a:gd name="T24" fmla="*/ 28 w 55"/>
                <a:gd name="T25" fmla="*/ 79 h 134"/>
                <a:gd name="T26" fmla="*/ 26 w 55"/>
                <a:gd name="T27" fmla="*/ 68 h 134"/>
                <a:gd name="T28" fmla="*/ 26 w 55"/>
                <a:gd name="T29" fmla="*/ 58 h 134"/>
                <a:gd name="T30" fmla="*/ 55 w 55"/>
                <a:gd name="T31" fmla="*/ 58 h 134"/>
                <a:gd name="T32" fmla="*/ 55 w 55"/>
                <a:gd name="T33" fmla="*/ 0 h 134"/>
                <a:gd name="T34" fmla="*/ 0 w 55"/>
                <a:gd name="T35" fmla="*/ 0 h 134"/>
                <a:gd name="T36" fmla="*/ 0 w 55"/>
                <a:gd name="T37" fmla="*/ 5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5" h="134">
                  <a:moveTo>
                    <a:pt x="0" y="58"/>
                  </a:moveTo>
                  <a:lnTo>
                    <a:pt x="0" y="58"/>
                  </a:lnTo>
                  <a:cubicBezTo>
                    <a:pt x="0" y="63"/>
                    <a:pt x="0" y="69"/>
                    <a:pt x="1" y="75"/>
                  </a:cubicBezTo>
                  <a:cubicBezTo>
                    <a:pt x="2" y="81"/>
                    <a:pt x="3" y="87"/>
                    <a:pt x="5" y="93"/>
                  </a:cubicBezTo>
                  <a:cubicBezTo>
                    <a:pt x="7" y="98"/>
                    <a:pt x="9" y="103"/>
                    <a:pt x="12" y="108"/>
                  </a:cubicBezTo>
                  <a:cubicBezTo>
                    <a:pt x="15" y="113"/>
                    <a:pt x="18" y="118"/>
                    <a:pt x="22" y="122"/>
                  </a:cubicBezTo>
                  <a:cubicBezTo>
                    <a:pt x="26" y="125"/>
                    <a:pt x="31" y="128"/>
                    <a:pt x="36" y="130"/>
                  </a:cubicBezTo>
                  <a:cubicBezTo>
                    <a:pt x="42" y="133"/>
                    <a:pt x="48" y="134"/>
                    <a:pt x="55" y="134"/>
                  </a:cubicBezTo>
                  <a:lnTo>
                    <a:pt x="55" y="107"/>
                  </a:lnTo>
                  <a:cubicBezTo>
                    <a:pt x="50" y="107"/>
                    <a:pt x="47" y="107"/>
                    <a:pt x="44" y="105"/>
                  </a:cubicBezTo>
                  <a:cubicBezTo>
                    <a:pt x="41" y="103"/>
                    <a:pt x="38" y="101"/>
                    <a:pt x="36" y="99"/>
                  </a:cubicBezTo>
                  <a:cubicBezTo>
                    <a:pt x="34" y="96"/>
                    <a:pt x="32" y="93"/>
                    <a:pt x="31" y="90"/>
                  </a:cubicBezTo>
                  <a:cubicBezTo>
                    <a:pt x="30" y="86"/>
                    <a:pt x="29" y="83"/>
                    <a:pt x="28" y="79"/>
                  </a:cubicBezTo>
                  <a:cubicBezTo>
                    <a:pt x="27" y="75"/>
                    <a:pt x="27" y="72"/>
                    <a:pt x="26" y="68"/>
                  </a:cubicBezTo>
                  <a:cubicBezTo>
                    <a:pt x="26" y="64"/>
                    <a:pt x="26" y="61"/>
                    <a:pt x="26" y="58"/>
                  </a:cubicBezTo>
                  <a:lnTo>
                    <a:pt x="55" y="58"/>
                  </a:lnTo>
                  <a:lnTo>
                    <a:pt x="55" y="0"/>
                  </a:lnTo>
                  <a:lnTo>
                    <a:pt x="0" y="0"/>
                  </a:lnTo>
                  <a:lnTo>
                    <a:pt x="0" y="58"/>
                  </a:lnTo>
                  <a:close/>
                </a:path>
              </a:pathLst>
            </a:custGeom>
            <a:grpFill/>
            <a:ln w="0">
              <a:noFill/>
              <a:prstDash val="solid"/>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82828"/>
                </a:solidFill>
                <a:effectLst/>
                <a:uLnTx/>
                <a:uFillTx/>
                <a:latin typeface="Segoe UI"/>
                <a:ea typeface="+mn-ea"/>
                <a:cs typeface="+mn-cs"/>
              </a:endParaRPr>
            </a:p>
          </p:txBody>
        </p:sp>
      </p:grpSp>
      <p:sp>
        <p:nvSpPr>
          <p:cNvPr id="43" name="Rectangle 42">
            <a:extLst>
              <a:ext uri="{FF2B5EF4-FFF2-40B4-BE49-F238E27FC236}">
                <a16:creationId xmlns:a16="http://schemas.microsoft.com/office/drawing/2014/main" id="{76681409-1664-4EC8-AD83-3864302FE448}"/>
              </a:ext>
            </a:extLst>
          </p:cNvPr>
          <p:cNvSpPr/>
          <p:nvPr/>
        </p:nvSpPr>
        <p:spPr bwMode="auto">
          <a:xfrm>
            <a:off x="0" y="1687799"/>
            <a:ext cx="12192000" cy="113160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DDD818D6-40B3-4D96-8769-1BE2428957ED}"/>
              </a:ext>
            </a:extLst>
          </p:cNvPr>
          <p:cNvSpPr txBox="1"/>
          <p:nvPr/>
        </p:nvSpPr>
        <p:spPr>
          <a:xfrm>
            <a:off x="433945" y="1884268"/>
            <a:ext cx="1712355" cy="73866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srgbClr val="50E6FF"/>
                </a:solidFill>
                <a:effectLst/>
                <a:uLnTx/>
                <a:uFillTx/>
                <a:latin typeface="Segoe UI Semibold"/>
                <a:ea typeface="+mn-ea"/>
                <a:cs typeface="+mn-cs"/>
              </a:rPr>
              <a:t>75%</a:t>
            </a:r>
          </a:p>
        </p:txBody>
      </p:sp>
      <p:sp>
        <p:nvSpPr>
          <p:cNvPr id="9" name="TextBox 8">
            <a:extLst>
              <a:ext uri="{FF2B5EF4-FFF2-40B4-BE49-F238E27FC236}">
                <a16:creationId xmlns:a16="http://schemas.microsoft.com/office/drawing/2014/main" id="{7D481F6A-BDF3-47FD-8F21-5657B5620E39}"/>
              </a:ext>
            </a:extLst>
          </p:cNvPr>
          <p:cNvSpPr txBox="1"/>
          <p:nvPr/>
        </p:nvSpPr>
        <p:spPr>
          <a:xfrm>
            <a:off x="1778000" y="2007379"/>
            <a:ext cx="8682480"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pitchFamily="34" charset="0"/>
              </a:rPr>
              <a:t>of finance leaders said they were planning for a more agile business environment going forward; the cloud’s flexible cost and scalable service can be an important component of this agility. (PwC)</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10DA11EA-BC88-4A20-B2CC-3B82005047E7}"/>
              </a:ext>
            </a:extLst>
          </p:cNvPr>
          <p:cNvGrpSpPr/>
          <p:nvPr/>
        </p:nvGrpSpPr>
        <p:grpSpPr>
          <a:xfrm>
            <a:off x="10744697" y="1855836"/>
            <a:ext cx="795528" cy="795528"/>
            <a:chOff x="10795413" y="3612522"/>
            <a:chExt cx="795528" cy="795528"/>
          </a:xfrm>
        </p:grpSpPr>
        <p:sp>
          <p:nvSpPr>
            <p:cNvPr id="22" name="Oval 21">
              <a:extLst>
                <a:ext uri="{FF2B5EF4-FFF2-40B4-BE49-F238E27FC236}">
                  <a16:creationId xmlns:a16="http://schemas.microsoft.com/office/drawing/2014/main" id="{0F6C123B-8523-44B3-A581-F0C75483BFA8}"/>
                </a:ext>
              </a:extLst>
            </p:cNvPr>
            <p:cNvSpPr/>
            <p:nvPr/>
          </p:nvSpPr>
          <p:spPr bwMode="auto">
            <a:xfrm>
              <a:off x="10795413" y="3612522"/>
              <a:ext cx="795528" cy="795528"/>
            </a:xfrm>
            <a:prstGeom prst="ellipse">
              <a:avLst/>
            </a:prstGeom>
            <a:no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IN" sz="2353"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6" name="Group 4">
              <a:extLst>
                <a:ext uri="{FF2B5EF4-FFF2-40B4-BE49-F238E27FC236}">
                  <a16:creationId xmlns:a16="http://schemas.microsoft.com/office/drawing/2014/main" id="{D1549273-A980-4D17-8AA3-8F4CDF802437}"/>
                </a:ext>
              </a:extLst>
            </p:cNvPr>
            <p:cNvGrpSpPr>
              <a:grpSpLocks noChangeAspect="1"/>
            </p:cNvGrpSpPr>
            <p:nvPr/>
          </p:nvGrpSpPr>
          <p:grpSpPr bwMode="auto">
            <a:xfrm>
              <a:off x="10950536" y="3799902"/>
              <a:ext cx="485355" cy="420767"/>
              <a:chOff x="3290" y="3375"/>
              <a:chExt cx="248" cy="215"/>
            </a:xfrm>
            <a:solidFill>
              <a:schemeClr val="accent1"/>
            </a:solidFill>
          </p:grpSpPr>
          <p:sp>
            <p:nvSpPr>
              <p:cNvPr id="29" name="Freeform 5">
                <a:extLst>
                  <a:ext uri="{FF2B5EF4-FFF2-40B4-BE49-F238E27FC236}">
                    <a16:creationId xmlns:a16="http://schemas.microsoft.com/office/drawing/2014/main" id="{076DCD15-CFD8-4B80-8003-F815B3C3B368}"/>
                  </a:ext>
                </a:extLst>
              </p:cNvPr>
              <p:cNvSpPr>
                <a:spLocks/>
              </p:cNvSpPr>
              <p:nvPr/>
            </p:nvSpPr>
            <p:spPr bwMode="auto">
              <a:xfrm>
                <a:off x="3290" y="3507"/>
                <a:ext cx="50" cy="83"/>
              </a:xfrm>
              <a:custGeom>
                <a:avLst/>
                <a:gdLst>
                  <a:gd name="T0" fmla="*/ 0 w 80"/>
                  <a:gd name="T1" fmla="*/ 134 h 134"/>
                  <a:gd name="T2" fmla="*/ 0 w 80"/>
                  <a:gd name="T3" fmla="*/ 134 h 134"/>
                  <a:gd name="T4" fmla="*/ 80 w 80"/>
                  <a:gd name="T5" fmla="*/ 134 h 134"/>
                  <a:gd name="T6" fmla="*/ 80 w 80"/>
                  <a:gd name="T7" fmla="*/ 0 h 134"/>
                  <a:gd name="T8" fmla="*/ 0 w 80"/>
                  <a:gd name="T9" fmla="*/ 0 h 134"/>
                  <a:gd name="T10" fmla="*/ 0 w 80"/>
                  <a:gd name="T11" fmla="*/ 134 h 134"/>
                </a:gdLst>
                <a:ahLst/>
                <a:cxnLst>
                  <a:cxn ang="0">
                    <a:pos x="T0" y="T1"/>
                  </a:cxn>
                  <a:cxn ang="0">
                    <a:pos x="T2" y="T3"/>
                  </a:cxn>
                  <a:cxn ang="0">
                    <a:pos x="T4" y="T5"/>
                  </a:cxn>
                  <a:cxn ang="0">
                    <a:pos x="T6" y="T7"/>
                  </a:cxn>
                  <a:cxn ang="0">
                    <a:pos x="T8" y="T9"/>
                  </a:cxn>
                  <a:cxn ang="0">
                    <a:pos x="T10" y="T11"/>
                  </a:cxn>
                </a:cxnLst>
                <a:rect l="0" t="0" r="r" b="b"/>
                <a:pathLst>
                  <a:path w="80" h="134">
                    <a:moveTo>
                      <a:pt x="0" y="134"/>
                    </a:moveTo>
                    <a:lnTo>
                      <a:pt x="0" y="134"/>
                    </a:lnTo>
                    <a:lnTo>
                      <a:pt x="80" y="134"/>
                    </a:lnTo>
                    <a:lnTo>
                      <a:pt x="80" y="0"/>
                    </a:lnTo>
                    <a:lnTo>
                      <a:pt x="0" y="0"/>
                    </a:lnTo>
                    <a:lnTo>
                      <a:pt x="0" y="1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37CAEB47-42A6-46FC-86E8-DA4CECB3A61A}"/>
                  </a:ext>
                </a:extLst>
              </p:cNvPr>
              <p:cNvSpPr>
                <a:spLocks/>
              </p:cNvSpPr>
              <p:nvPr/>
            </p:nvSpPr>
            <p:spPr bwMode="auto">
              <a:xfrm>
                <a:off x="3356" y="3441"/>
                <a:ext cx="50" cy="149"/>
              </a:xfrm>
              <a:custGeom>
                <a:avLst/>
                <a:gdLst>
                  <a:gd name="T0" fmla="*/ 0 w 80"/>
                  <a:gd name="T1" fmla="*/ 240 h 240"/>
                  <a:gd name="T2" fmla="*/ 0 w 80"/>
                  <a:gd name="T3" fmla="*/ 240 h 240"/>
                  <a:gd name="T4" fmla="*/ 80 w 80"/>
                  <a:gd name="T5" fmla="*/ 240 h 240"/>
                  <a:gd name="T6" fmla="*/ 80 w 80"/>
                  <a:gd name="T7" fmla="*/ 0 h 240"/>
                  <a:gd name="T8" fmla="*/ 0 w 80"/>
                  <a:gd name="T9" fmla="*/ 0 h 240"/>
                  <a:gd name="T10" fmla="*/ 0 w 80"/>
                  <a:gd name="T11" fmla="*/ 240 h 240"/>
                </a:gdLst>
                <a:ahLst/>
                <a:cxnLst>
                  <a:cxn ang="0">
                    <a:pos x="T0" y="T1"/>
                  </a:cxn>
                  <a:cxn ang="0">
                    <a:pos x="T2" y="T3"/>
                  </a:cxn>
                  <a:cxn ang="0">
                    <a:pos x="T4" y="T5"/>
                  </a:cxn>
                  <a:cxn ang="0">
                    <a:pos x="T6" y="T7"/>
                  </a:cxn>
                  <a:cxn ang="0">
                    <a:pos x="T8" y="T9"/>
                  </a:cxn>
                  <a:cxn ang="0">
                    <a:pos x="T10" y="T11"/>
                  </a:cxn>
                </a:cxnLst>
                <a:rect l="0" t="0" r="r" b="b"/>
                <a:pathLst>
                  <a:path w="80" h="240">
                    <a:moveTo>
                      <a:pt x="0" y="240"/>
                    </a:moveTo>
                    <a:lnTo>
                      <a:pt x="0" y="240"/>
                    </a:lnTo>
                    <a:lnTo>
                      <a:pt x="80" y="240"/>
                    </a:lnTo>
                    <a:lnTo>
                      <a:pt x="80" y="0"/>
                    </a:lnTo>
                    <a:lnTo>
                      <a:pt x="0" y="0"/>
                    </a:lnTo>
                    <a:lnTo>
                      <a:pt x="0" y="24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E8692C5B-352B-4B66-9703-062752C035D0}"/>
                  </a:ext>
                </a:extLst>
              </p:cNvPr>
              <p:cNvSpPr>
                <a:spLocks/>
              </p:cNvSpPr>
              <p:nvPr/>
            </p:nvSpPr>
            <p:spPr bwMode="auto">
              <a:xfrm>
                <a:off x="3489" y="3441"/>
                <a:ext cx="49" cy="149"/>
              </a:xfrm>
              <a:custGeom>
                <a:avLst/>
                <a:gdLst>
                  <a:gd name="T0" fmla="*/ 0 w 80"/>
                  <a:gd name="T1" fmla="*/ 240 h 240"/>
                  <a:gd name="T2" fmla="*/ 0 w 80"/>
                  <a:gd name="T3" fmla="*/ 240 h 240"/>
                  <a:gd name="T4" fmla="*/ 80 w 80"/>
                  <a:gd name="T5" fmla="*/ 240 h 240"/>
                  <a:gd name="T6" fmla="*/ 80 w 80"/>
                  <a:gd name="T7" fmla="*/ 0 h 240"/>
                  <a:gd name="T8" fmla="*/ 0 w 80"/>
                  <a:gd name="T9" fmla="*/ 0 h 240"/>
                  <a:gd name="T10" fmla="*/ 0 w 80"/>
                  <a:gd name="T11" fmla="*/ 240 h 240"/>
                </a:gdLst>
                <a:ahLst/>
                <a:cxnLst>
                  <a:cxn ang="0">
                    <a:pos x="T0" y="T1"/>
                  </a:cxn>
                  <a:cxn ang="0">
                    <a:pos x="T2" y="T3"/>
                  </a:cxn>
                  <a:cxn ang="0">
                    <a:pos x="T4" y="T5"/>
                  </a:cxn>
                  <a:cxn ang="0">
                    <a:pos x="T6" y="T7"/>
                  </a:cxn>
                  <a:cxn ang="0">
                    <a:pos x="T8" y="T9"/>
                  </a:cxn>
                  <a:cxn ang="0">
                    <a:pos x="T10" y="T11"/>
                  </a:cxn>
                </a:cxnLst>
                <a:rect l="0" t="0" r="r" b="b"/>
                <a:pathLst>
                  <a:path w="80" h="240">
                    <a:moveTo>
                      <a:pt x="0" y="240"/>
                    </a:moveTo>
                    <a:lnTo>
                      <a:pt x="0" y="240"/>
                    </a:lnTo>
                    <a:lnTo>
                      <a:pt x="80" y="240"/>
                    </a:lnTo>
                    <a:lnTo>
                      <a:pt x="80" y="0"/>
                    </a:lnTo>
                    <a:lnTo>
                      <a:pt x="0" y="0"/>
                    </a:lnTo>
                    <a:lnTo>
                      <a:pt x="0" y="24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1ED19210-EDB1-4D06-98BD-70C7BB174112}"/>
                  </a:ext>
                </a:extLst>
              </p:cNvPr>
              <p:cNvSpPr>
                <a:spLocks/>
              </p:cNvSpPr>
              <p:nvPr/>
            </p:nvSpPr>
            <p:spPr bwMode="auto">
              <a:xfrm>
                <a:off x="3422" y="3375"/>
                <a:ext cx="50" cy="215"/>
              </a:xfrm>
              <a:custGeom>
                <a:avLst/>
                <a:gdLst>
                  <a:gd name="T0" fmla="*/ 0 w 80"/>
                  <a:gd name="T1" fmla="*/ 347 h 347"/>
                  <a:gd name="T2" fmla="*/ 0 w 80"/>
                  <a:gd name="T3" fmla="*/ 347 h 347"/>
                  <a:gd name="T4" fmla="*/ 80 w 80"/>
                  <a:gd name="T5" fmla="*/ 347 h 347"/>
                  <a:gd name="T6" fmla="*/ 80 w 80"/>
                  <a:gd name="T7" fmla="*/ 0 h 347"/>
                  <a:gd name="T8" fmla="*/ 0 w 80"/>
                  <a:gd name="T9" fmla="*/ 0 h 347"/>
                  <a:gd name="T10" fmla="*/ 0 w 80"/>
                  <a:gd name="T11" fmla="*/ 347 h 347"/>
                </a:gdLst>
                <a:ahLst/>
                <a:cxnLst>
                  <a:cxn ang="0">
                    <a:pos x="T0" y="T1"/>
                  </a:cxn>
                  <a:cxn ang="0">
                    <a:pos x="T2" y="T3"/>
                  </a:cxn>
                  <a:cxn ang="0">
                    <a:pos x="T4" y="T5"/>
                  </a:cxn>
                  <a:cxn ang="0">
                    <a:pos x="T6" y="T7"/>
                  </a:cxn>
                  <a:cxn ang="0">
                    <a:pos x="T8" y="T9"/>
                  </a:cxn>
                  <a:cxn ang="0">
                    <a:pos x="T10" y="T11"/>
                  </a:cxn>
                </a:cxnLst>
                <a:rect l="0" t="0" r="r" b="b"/>
                <a:pathLst>
                  <a:path w="80" h="347">
                    <a:moveTo>
                      <a:pt x="0" y="347"/>
                    </a:moveTo>
                    <a:lnTo>
                      <a:pt x="0" y="347"/>
                    </a:lnTo>
                    <a:lnTo>
                      <a:pt x="80" y="347"/>
                    </a:lnTo>
                    <a:lnTo>
                      <a:pt x="80" y="0"/>
                    </a:lnTo>
                    <a:lnTo>
                      <a:pt x="0" y="0"/>
                    </a:lnTo>
                    <a:lnTo>
                      <a:pt x="0" y="34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9339866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Rectangle 202">
            <a:extLst>
              <a:ext uri="{FF2B5EF4-FFF2-40B4-BE49-F238E27FC236}">
                <a16:creationId xmlns:a16="http://schemas.microsoft.com/office/drawing/2014/main" id="{0631A90D-64BD-4CAC-AD7D-90243EE10700}"/>
              </a:ext>
            </a:extLst>
          </p:cNvPr>
          <p:cNvSpPr/>
          <p:nvPr/>
        </p:nvSpPr>
        <p:spPr bwMode="auto">
          <a:xfrm>
            <a:off x="0" y="5189371"/>
            <a:ext cx="12192000" cy="1668629"/>
          </a:xfrm>
          <a:prstGeom prst="rect">
            <a:avLst/>
          </a:prstGeom>
          <a:solidFill>
            <a:srgbClr val="243A5E"/>
          </a:solidFill>
          <a:ln w="6350">
            <a:no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 name="Group 2">
            <a:extLst>
              <a:ext uri="{FF2B5EF4-FFF2-40B4-BE49-F238E27FC236}">
                <a16:creationId xmlns:a16="http://schemas.microsoft.com/office/drawing/2014/main" id="{FCC1FACC-6570-45F8-B7EF-2609E3A77754}"/>
              </a:ext>
            </a:extLst>
          </p:cNvPr>
          <p:cNvGrpSpPr/>
          <p:nvPr/>
        </p:nvGrpSpPr>
        <p:grpSpPr>
          <a:xfrm>
            <a:off x="6592723" y="5904265"/>
            <a:ext cx="521208" cy="521208"/>
            <a:chOff x="6811432" y="5470315"/>
            <a:chExt cx="491390" cy="491390"/>
          </a:xfrm>
        </p:grpSpPr>
        <p:sp>
          <p:nvSpPr>
            <p:cNvPr id="142" name="Oval 141">
              <a:extLst>
                <a:ext uri="{FF2B5EF4-FFF2-40B4-BE49-F238E27FC236}">
                  <a16:creationId xmlns:a16="http://schemas.microsoft.com/office/drawing/2014/main" id="{B41DCF97-E26A-4292-9A08-438D20E79163}"/>
                </a:ext>
              </a:extLst>
            </p:cNvPr>
            <p:cNvSpPr>
              <a:spLocks/>
            </p:cNvSpPr>
            <p:nvPr/>
          </p:nvSpPr>
          <p:spPr bwMode="auto">
            <a:xfrm rot="10800000" flipV="1">
              <a:off x="6811432" y="5470315"/>
              <a:ext cx="491390" cy="49139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4" name="Oval 143">
              <a:extLst>
                <a:ext uri="{FF2B5EF4-FFF2-40B4-BE49-F238E27FC236}">
                  <a16:creationId xmlns:a16="http://schemas.microsoft.com/office/drawing/2014/main" id="{23181027-16EC-498D-8536-88B74F2DD79E}"/>
                </a:ext>
              </a:extLst>
            </p:cNvPr>
            <p:cNvSpPr>
              <a:spLocks/>
            </p:cNvSpPr>
            <p:nvPr/>
          </p:nvSpPr>
          <p:spPr bwMode="auto">
            <a:xfrm rot="10800000" flipV="1">
              <a:off x="6836447" y="5495330"/>
              <a:ext cx="441360" cy="44136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45" name="data2" descr="data">
              <a:extLst>
                <a:ext uri="{FF2B5EF4-FFF2-40B4-BE49-F238E27FC236}">
                  <a16:creationId xmlns:a16="http://schemas.microsoft.com/office/drawing/2014/main" id="{C0BA2B72-FCA6-4490-8959-EA3A07AC91E8}"/>
                </a:ext>
              </a:extLst>
            </p:cNvPr>
            <p:cNvGrpSpPr/>
            <p:nvPr/>
          </p:nvGrpSpPr>
          <p:grpSpPr>
            <a:xfrm rot="10800000" flipH="1" flipV="1">
              <a:off x="6933683" y="5610854"/>
              <a:ext cx="246888" cy="210312"/>
              <a:chOff x="6520827" y="1696554"/>
              <a:chExt cx="396483" cy="337694"/>
            </a:xfrm>
          </p:grpSpPr>
          <p:sp>
            <p:nvSpPr>
              <p:cNvPr id="146" name="Freeform: Shape 145">
                <a:extLst>
                  <a:ext uri="{FF2B5EF4-FFF2-40B4-BE49-F238E27FC236}">
                    <a16:creationId xmlns:a16="http://schemas.microsoft.com/office/drawing/2014/main" id="{6C854A86-1C8B-43FD-9B8E-FA72EB271CF3}"/>
                  </a:ext>
                </a:extLst>
              </p:cNvPr>
              <p:cNvSpPr/>
              <p:nvPr/>
            </p:nvSpPr>
            <p:spPr>
              <a:xfrm>
                <a:off x="6684538"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FBB90AA5-1FC1-47AC-BB09-C7D1F232AD58}"/>
                  </a:ext>
                </a:extLst>
              </p:cNvPr>
              <p:cNvSpPr/>
              <p:nvPr/>
            </p:nvSpPr>
            <p:spPr>
              <a:xfrm>
                <a:off x="6625258"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02" y="91039"/>
                      <a:pt x="1852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353DCECA-5ED2-4861-870D-31E745BA209D}"/>
                  </a:ext>
                </a:extLst>
              </p:cNvPr>
              <p:cNvSpPr/>
              <p:nvPr/>
            </p:nvSpPr>
            <p:spPr>
              <a:xfrm>
                <a:off x="6520827"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805 w 69061"/>
                  <a:gd name="connsiteY7" fmla="*/ 61601 h 96653"/>
                  <a:gd name="connsiteX8" fmla="*/ 34891 w 69061"/>
                  <a:gd name="connsiteY8" fmla="*/ 75398 h 96653"/>
                  <a:gd name="connsiteX9" fmla="*/ 21256 w 69061"/>
                  <a:gd name="connsiteY9" fmla="*/ 61601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805" y="61601"/>
                    </a:moveTo>
                    <a:cubicBezTo>
                      <a:pt x="47805" y="69703"/>
                      <a:pt x="40506" y="75398"/>
                      <a:pt x="34891" y="75398"/>
                    </a:cubicBezTo>
                    <a:cubicBezTo>
                      <a:pt x="27352" y="74756"/>
                      <a:pt x="21256" y="68580"/>
                      <a:pt x="21256" y="61601"/>
                    </a:cubicBezTo>
                    <a:lnTo>
                      <a:pt x="21256" y="34009"/>
                    </a:lnTo>
                    <a:cubicBezTo>
                      <a:pt x="21256" y="27111"/>
                      <a:pt x="27111" y="21256"/>
                      <a:pt x="34009" y="21256"/>
                    </a:cubicBezTo>
                    <a:cubicBezTo>
                      <a:pt x="40987" y="21256"/>
                      <a:pt x="47244" y="27352"/>
                      <a:pt x="47805" y="34009"/>
                    </a:cubicBezTo>
                    <a:lnTo>
                      <a:pt x="4780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2E8BDB3F-330B-44E3-8A98-5AA461F5284D}"/>
                  </a:ext>
                </a:extLst>
              </p:cNvPr>
              <p:cNvSpPr/>
              <p:nvPr/>
            </p:nvSpPr>
            <p:spPr>
              <a:xfrm>
                <a:off x="6848250" y="1696554"/>
                <a:ext cx="69060" cy="96652"/>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521372B9-776C-4DAF-8033-9B75173F1D54}"/>
                  </a:ext>
                </a:extLst>
              </p:cNvPr>
              <p:cNvSpPr/>
              <p:nvPr/>
            </p:nvSpPr>
            <p:spPr>
              <a:xfrm>
                <a:off x="6788890"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83" y="91039"/>
                      <a:pt x="1860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B502B2E2-903C-4573-95C5-407C536FAE99}"/>
                  </a:ext>
                </a:extLst>
              </p:cNvPr>
              <p:cNvSpPr/>
              <p:nvPr/>
            </p:nvSpPr>
            <p:spPr>
              <a:xfrm>
                <a:off x="6684538"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B682C685-879E-42AA-9607-6933FF204C02}"/>
                  </a:ext>
                </a:extLst>
              </p:cNvPr>
              <p:cNvSpPr/>
              <p:nvPr/>
            </p:nvSpPr>
            <p:spPr>
              <a:xfrm>
                <a:off x="6625258"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02" y="90959"/>
                      <a:pt x="1852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CA06732-4B5F-45F1-998F-E668C3E25244}"/>
                  </a:ext>
                </a:extLst>
              </p:cNvPr>
              <p:cNvSpPr/>
              <p:nvPr/>
            </p:nvSpPr>
            <p:spPr>
              <a:xfrm>
                <a:off x="6520827"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805 w 69061"/>
                  <a:gd name="connsiteY7" fmla="*/ 61602 h 96653"/>
                  <a:gd name="connsiteX8" fmla="*/ 34891 w 69061"/>
                  <a:gd name="connsiteY8" fmla="*/ 75398 h 96653"/>
                  <a:gd name="connsiteX9" fmla="*/ 21256 w 69061"/>
                  <a:gd name="connsiteY9" fmla="*/ 61602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805" y="61602"/>
                    </a:moveTo>
                    <a:cubicBezTo>
                      <a:pt x="47805" y="69703"/>
                      <a:pt x="40506" y="75398"/>
                      <a:pt x="34891" y="75398"/>
                    </a:cubicBezTo>
                    <a:cubicBezTo>
                      <a:pt x="27352" y="74756"/>
                      <a:pt x="21256" y="68580"/>
                      <a:pt x="21256" y="61602"/>
                    </a:cubicBezTo>
                    <a:lnTo>
                      <a:pt x="21256" y="34009"/>
                    </a:lnTo>
                    <a:cubicBezTo>
                      <a:pt x="21256" y="27111"/>
                      <a:pt x="27111" y="21256"/>
                      <a:pt x="34009" y="21256"/>
                    </a:cubicBezTo>
                    <a:cubicBezTo>
                      <a:pt x="40987" y="21256"/>
                      <a:pt x="47244" y="27352"/>
                      <a:pt x="47805" y="34009"/>
                    </a:cubicBezTo>
                    <a:lnTo>
                      <a:pt x="4780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CA9BA85F-7FF1-4613-AC14-9319D9E5079D}"/>
                  </a:ext>
                </a:extLst>
              </p:cNvPr>
              <p:cNvSpPr/>
              <p:nvPr/>
            </p:nvSpPr>
            <p:spPr>
              <a:xfrm>
                <a:off x="6848249"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E4EC5447-A34C-45A5-848B-0C169FD35C44}"/>
                  </a:ext>
                </a:extLst>
              </p:cNvPr>
              <p:cNvSpPr/>
              <p:nvPr/>
            </p:nvSpPr>
            <p:spPr>
              <a:xfrm>
                <a:off x="6788890"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83" y="90959"/>
                      <a:pt x="1860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69E63B26-940C-4F93-8710-DBADC6832D69}"/>
                  </a:ext>
                </a:extLst>
              </p:cNvPr>
              <p:cNvSpPr/>
              <p:nvPr/>
            </p:nvSpPr>
            <p:spPr>
              <a:xfrm>
                <a:off x="6603969" y="1818072"/>
                <a:ext cx="69061" cy="96653"/>
              </a:xfrm>
              <a:custGeom>
                <a:avLst/>
                <a:gdLst>
                  <a:gd name="connsiteX0" fmla="*/ 81 w 69061"/>
                  <a:gd name="connsiteY0" fmla="*/ 63527 h 96653"/>
                  <a:gd name="connsiteX1" fmla="*/ 35052 w 69061"/>
                  <a:gd name="connsiteY1" fmla="*/ 96654 h 96653"/>
                  <a:gd name="connsiteX2" fmla="*/ 69062 w 69061"/>
                  <a:gd name="connsiteY2" fmla="*/ 62644 h 96653"/>
                  <a:gd name="connsiteX3" fmla="*/ 69062 w 69061"/>
                  <a:gd name="connsiteY3" fmla="*/ 35052 h 96653"/>
                  <a:gd name="connsiteX4" fmla="*/ 35052 w 69061"/>
                  <a:gd name="connsiteY4" fmla="*/ 0 h 96653"/>
                  <a:gd name="connsiteX5" fmla="*/ 0 w 69061"/>
                  <a:gd name="connsiteY5" fmla="*/ 35052 h 96653"/>
                  <a:gd name="connsiteX6" fmla="*/ 81 w 69061"/>
                  <a:gd name="connsiteY6" fmla="*/ 63527 h 96653"/>
                  <a:gd name="connsiteX7" fmla="*/ 21256 w 69061"/>
                  <a:gd name="connsiteY7" fmla="*/ 35052 h 96653"/>
                  <a:gd name="connsiteX8" fmla="*/ 34170 w 69061"/>
                  <a:gd name="connsiteY8" fmla="*/ 21256 h 96653"/>
                  <a:gd name="connsiteX9" fmla="*/ 47806 w 69061"/>
                  <a:gd name="connsiteY9" fmla="*/ 35052 h 96653"/>
                  <a:gd name="connsiteX10" fmla="*/ 47806 w 69061"/>
                  <a:gd name="connsiteY10" fmla="*/ 62644 h 96653"/>
                  <a:gd name="connsiteX11" fmla="*/ 35052 w 69061"/>
                  <a:gd name="connsiteY11" fmla="*/ 75398 h 96653"/>
                  <a:gd name="connsiteX12" fmla="*/ 21256 w 69061"/>
                  <a:gd name="connsiteY12" fmla="*/ 62644 h 96653"/>
                  <a:gd name="connsiteX13" fmla="*/ 21256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1" y="63527"/>
                    </a:moveTo>
                    <a:cubicBezTo>
                      <a:pt x="1605" y="82055"/>
                      <a:pt x="17005" y="96654"/>
                      <a:pt x="35052" y="96654"/>
                    </a:cubicBezTo>
                    <a:cubicBezTo>
                      <a:pt x="53822" y="96654"/>
                      <a:pt x="69062" y="81414"/>
                      <a:pt x="69062" y="62644"/>
                    </a:cubicBezTo>
                    <a:lnTo>
                      <a:pt x="69062" y="35052"/>
                    </a:lnTo>
                    <a:cubicBezTo>
                      <a:pt x="69062" y="17005"/>
                      <a:pt x="54544" y="1604"/>
                      <a:pt x="35052" y="0"/>
                    </a:cubicBezTo>
                    <a:cubicBezTo>
                      <a:pt x="16043" y="0"/>
                      <a:pt x="0" y="16042"/>
                      <a:pt x="0" y="35052"/>
                    </a:cubicBezTo>
                    <a:lnTo>
                      <a:pt x="81" y="63527"/>
                    </a:lnTo>
                    <a:close/>
                    <a:moveTo>
                      <a:pt x="21256" y="35052"/>
                    </a:moveTo>
                    <a:cubicBezTo>
                      <a:pt x="21256" y="26951"/>
                      <a:pt x="28555" y="21256"/>
                      <a:pt x="34170" y="21256"/>
                    </a:cubicBezTo>
                    <a:cubicBezTo>
                      <a:pt x="41710" y="21897"/>
                      <a:pt x="47806" y="28074"/>
                      <a:pt x="47806" y="35052"/>
                    </a:cubicBezTo>
                    <a:lnTo>
                      <a:pt x="47806" y="62644"/>
                    </a:lnTo>
                    <a:cubicBezTo>
                      <a:pt x="47806" y="69542"/>
                      <a:pt x="41951" y="75398"/>
                      <a:pt x="35052" y="75398"/>
                    </a:cubicBezTo>
                    <a:cubicBezTo>
                      <a:pt x="28074" y="75398"/>
                      <a:pt x="21818" y="69302"/>
                      <a:pt x="21256" y="62644"/>
                    </a:cubicBezTo>
                    <a:lnTo>
                      <a:pt x="21256"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EF3D35FF-BD36-4DBF-9900-70E294F2DB6A}"/>
                  </a:ext>
                </a:extLst>
              </p:cNvPr>
              <p:cNvSpPr/>
              <p:nvPr/>
            </p:nvSpPr>
            <p:spPr>
              <a:xfrm>
                <a:off x="6715474"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EC328F79-CC76-4367-8322-39F39D2F750A}"/>
                  </a:ext>
                </a:extLst>
              </p:cNvPr>
              <p:cNvSpPr/>
              <p:nvPr/>
            </p:nvSpPr>
            <p:spPr>
              <a:xfrm>
                <a:off x="6781820" y="1818072"/>
                <a:ext cx="69061" cy="96653"/>
              </a:xfrm>
              <a:custGeom>
                <a:avLst/>
                <a:gdLst>
                  <a:gd name="connsiteX0" fmla="*/ 80 w 69061"/>
                  <a:gd name="connsiteY0" fmla="*/ 63527 h 96653"/>
                  <a:gd name="connsiteX1" fmla="*/ 35052 w 69061"/>
                  <a:gd name="connsiteY1" fmla="*/ 96654 h 96653"/>
                  <a:gd name="connsiteX2" fmla="*/ 69061 w 69061"/>
                  <a:gd name="connsiteY2" fmla="*/ 62644 h 96653"/>
                  <a:gd name="connsiteX3" fmla="*/ 69061 w 69061"/>
                  <a:gd name="connsiteY3" fmla="*/ 35052 h 96653"/>
                  <a:gd name="connsiteX4" fmla="*/ 35052 w 69061"/>
                  <a:gd name="connsiteY4" fmla="*/ 0 h 96653"/>
                  <a:gd name="connsiteX5" fmla="*/ 0 w 69061"/>
                  <a:gd name="connsiteY5" fmla="*/ 35052 h 96653"/>
                  <a:gd name="connsiteX6" fmla="*/ 80 w 69061"/>
                  <a:gd name="connsiteY6" fmla="*/ 63527 h 96653"/>
                  <a:gd name="connsiteX7" fmla="*/ 21255 w 69061"/>
                  <a:gd name="connsiteY7" fmla="*/ 35052 h 96653"/>
                  <a:gd name="connsiteX8" fmla="*/ 34169 w 69061"/>
                  <a:gd name="connsiteY8" fmla="*/ 21256 h 96653"/>
                  <a:gd name="connsiteX9" fmla="*/ 47805 w 69061"/>
                  <a:gd name="connsiteY9" fmla="*/ 35052 h 96653"/>
                  <a:gd name="connsiteX10" fmla="*/ 47805 w 69061"/>
                  <a:gd name="connsiteY10" fmla="*/ 62644 h 96653"/>
                  <a:gd name="connsiteX11" fmla="*/ 35052 w 69061"/>
                  <a:gd name="connsiteY11" fmla="*/ 75398 h 96653"/>
                  <a:gd name="connsiteX12" fmla="*/ 21255 w 69061"/>
                  <a:gd name="connsiteY12" fmla="*/ 62644 h 96653"/>
                  <a:gd name="connsiteX13" fmla="*/ 21255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0" y="63527"/>
                    </a:moveTo>
                    <a:cubicBezTo>
                      <a:pt x="1604" y="82055"/>
                      <a:pt x="17004" y="96654"/>
                      <a:pt x="35052" y="96654"/>
                    </a:cubicBezTo>
                    <a:cubicBezTo>
                      <a:pt x="53821" y="96654"/>
                      <a:pt x="69061" y="81414"/>
                      <a:pt x="69061" y="62644"/>
                    </a:cubicBezTo>
                    <a:lnTo>
                      <a:pt x="69061" y="35052"/>
                    </a:lnTo>
                    <a:cubicBezTo>
                      <a:pt x="69061" y="17005"/>
                      <a:pt x="54543" y="1604"/>
                      <a:pt x="35052" y="0"/>
                    </a:cubicBezTo>
                    <a:cubicBezTo>
                      <a:pt x="16042" y="0"/>
                      <a:pt x="0" y="16042"/>
                      <a:pt x="0" y="35052"/>
                    </a:cubicBezTo>
                    <a:lnTo>
                      <a:pt x="80" y="63527"/>
                    </a:lnTo>
                    <a:close/>
                    <a:moveTo>
                      <a:pt x="21255" y="35052"/>
                    </a:moveTo>
                    <a:cubicBezTo>
                      <a:pt x="21255" y="26951"/>
                      <a:pt x="28554" y="21256"/>
                      <a:pt x="34169" y="21256"/>
                    </a:cubicBezTo>
                    <a:cubicBezTo>
                      <a:pt x="41709" y="21897"/>
                      <a:pt x="47805" y="28074"/>
                      <a:pt x="47805" y="35052"/>
                    </a:cubicBezTo>
                    <a:lnTo>
                      <a:pt x="47805" y="62644"/>
                    </a:lnTo>
                    <a:cubicBezTo>
                      <a:pt x="47805" y="69542"/>
                      <a:pt x="41950" y="75398"/>
                      <a:pt x="35052" y="75398"/>
                    </a:cubicBezTo>
                    <a:cubicBezTo>
                      <a:pt x="28073" y="75398"/>
                      <a:pt x="21817" y="69302"/>
                      <a:pt x="21255" y="62644"/>
                    </a:cubicBezTo>
                    <a:lnTo>
                      <a:pt x="21255"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69F5EFA4-A204-42E8-9F45-51F2E98E232D}"/>
                  </a:ext>
                </a:extLst>
              </p:cNvPr>
              <p:cNvSpPr/>
              <p:nvPr/>
            </p:nvSpPr>
            <p:spPr>
              <a:xfrm>
                <a:off x="68933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CE938351-4260-4308-8FE7-0507F2C35696}"/>
                  </a:ext>
                </a:extLst>
              </p:cNvPr>
              <p:cNvSpPr/>
              <p:nvPr/>
            </p:nvSpPr>
            <p:spPr>
              <a:xfrm>
                <a:off x="65376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E0E2FD27-71CE-4213-8C74-51D3BB2F40B8}"/>
              </a:ext>
            </a:extLst>
          </p:cNvPr>
          <p:cNvSpPr>
            <a:spLocks noGrp="1"/>
          </p:cNvSpPr>
          <p:nvPr>
            <p:ph type="title"/>
          </p:nvPr>
        </p:nvSpPr>
        <p:spPr>
          <a:xfrm>
            <a:off x="587375" y="378563"/>
            <a:ext cx="11017250" cy="492125"/>
          </a:xfrm>
        </p:spPr>
        <p:txBody>
          <a:bodyPr/>
          <a:lstStyle/>
          <a:p>
            <a:r>
              <a:rPr lang="en-US" noProof="0"/>
              <a:t>Microsoft </a:t>
            </a:r>
            <a:r>
              <a:rPr lang="en-US"/>
              <a:t>Cloud for Financial</a:t>
            </a:r>
            <a:r>
              <a:rPr lang="en-US" noProof="0"/>
              <a:t> Services </a:t>
            </a:r>
          </a:p>
        </p:txBody>
      </p:sp>
      <p:grpSp>
        <p:nvGrpSpPr>
          <p:cNvPr id="4" name="Group 3">
            <a:extLst>
              <a:ext uri="{FF2B5EF4-FFF2-40B4-BE49-F238E27FC236}">
                <a16:creationId xmlns:a16="http://schemas.microsoft.com/office/drawing/2014/main" id="{CCAB8F1E-365B-48C9-97F6-85F863BC0C67}"/>
              </a:ext>
            </a:extLst>
          </p:cNvPr>
          <p:cNvGrpSpPr/>
          <p:nvPr/>
        </p:nvGrpSpPr>
        <p:grpSpPr>
          <a:xfrm>
            <a:off x="1277640" y="5827448"/>
            <a:ext cx="4249704" cy="1199025"/>
            <a:chOff x="1277640" y="5803357"/>
            <a:chExt cx="4249704" cy="1199025"/>
          </a:xfrm>
        </p:grpSpPr>
        <p:sp>
          <p:nvSpPr>
            <p:cNvPr id="204" name="Rectangle 203">
              <a:extLst>
                <a:ext uri="{FF2B5EF4-FFF2-40B4-BE49-F238E27FC236}">
                  <a16:creationId xmlns:a16="http://schemas.microsoft.com/office/drawing/2014/main" id="{41AD6B24-4DA6-46FE-92AF-636DFA012839}"/>
                </a:ext>
              </a:extLst>
            </p:cNvPr>
            <p:cNvSpPr/>
            <p:nvPr/>
          </p:nvSpPr>
          <p:spPr bwMode="auto">
            <a:xfrm>
              <a:off x="1277640" y="5803357"/>
              <a:ext cx="2905414"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588"/>
                </a:spcBef>
                <a:spcAft>
                  <a:spcPts val="0"/>
                </a:spcAft>
                <a:buClrTx/>
                <a:buSzPct val="90000"/>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Trust, security, and compliance</a:t>
              </a:r>
            </a:p>
          </p:txBody>
        </p:sp>
        <p:sp>
          <p:nvSpPr>
            <p:cNvPr id="205" name="TextBox 204">
              <a:extLst>
                <a:ext uri="{FF2B5EF4-FFF2-40B4-BE49-F238E27FC236}">
                  <a16:creationId xmlns:a16="http://schemas.microsoft.com/office/drawing/2014/main" id="{401C6FD2-862C-433C-9433-0F75D782D720}"/>
                </a:ext>
              </a:extLst>
            </p:cNvPr>
            <p:cNvSpPr txBox="1">
              <a:spLocks/>
            </p:cNvSpPr>
            <p:nvPr/>
          </p:nvSpPr>
          <p:spPr>
            <a:xfrm>
              <a:off x="1324538" y="6079052"/>
              <a:ext cx="4202806" cy="923330"/>
            </a:xfrm>
            <a:prstGeom prst="rect">
              <a:avLst/>
            </a:prstGeom>
            <a:noFill/>
          </p:spPr>
          <p:txBody>
            <a:bodyPr wrap="square" lIns="0" tIns="0" rIns="0" bIns="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At Microsoft we are focused on trust, and we adhere to security and privacy standards to place you in control over security, encryption, and governance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68" name="Group 267">
            <a:extLst>
              <a:ext uri="{FF2B5EF4-FFF2-40B4-BE49-F238E27FC236}">
                <a16:creationId xmlns:a16="http://schemas.microsoft.com/office/drawing/2014/main" id="{64BC81E9-FF8B-40C3-A129-0C39B7144359}"/>
              </a:ext>
            </a:extLst>
          </p:cNvPr>
          <p:cNvGrpSpPr/>
          <p:nvPr/>
        </p:nvGrpSpPr>
        <p:grpSpPr>
          <a:xfrm rot="10800000" flipV="1">
            <a:off x="682580" y="5890802"/>
            <a:ext cx="518316" cy="518316"/>
            <a:chOff x="-242825" y="4729510"/>
            <a:chExt cx="831086" cy="831086"/>
          </a:xfrm>
        </p:grpSpPr>
        <p:sp>
          <p:nvSpPr>
            <p:cNvPr id="269" name="Oval 268">
              <a:extLst>
                <a:ext uri="{FF2B5EF4-FFF2-40B4-BE49-F238E27FC236}">
                  <a16:creationId xmlns:a16="http://schemas.microsoft.com/office/drawing/2014/main" id="{EC5EF520-0F3D-4C98-BEE7-223B5761E48A}"/>
                </a:ext>
              </a:extLst>
            </p:cNvPr>
            <p:cNvSpPr>
              <a:spLocks/>
            </p:cNvSpPr>
            <p:nvPr/>
          </p:nvSpPr>
          <p:spPr bwMode="auto">
            <a:xfrm>
              <a:off x="-242825" y="4729510"/>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70" name="Oval 269">
              <a:extLst>
                <a:ext uri="{FF2B5EF4-FFF2-40B4-BE49-F238E27FC236}">
                  <a16:creationId xmlns:a16="http://schemas.microsoft.com/office/drawing/2014/main" id="{D105F08C-58F0-4461-8203-8D19DC017E14}"/>
                </a:ext>
              </a:extLst>
            </p:cNvPr>
            <p:cNvSpPr>
              <a:spLocks/>
            </p:cNvSpPr>
            <p:nvPr/>
          </p:nvSpPr>
          <p:spPr bwMode="auto">
            <a:xfrm>
              <a:off x="-200517" y="4771817"/>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71" name="Group 270">
              <a:extLst>
                <a:ext uri="{FF2B5EF4-FFF2-40B4-BE49-F238E27FC236}">
                  <a16:creationId xmlns:a16="http://schemas.microsoft.com/office/drawing/2014/main" id="{5A9636F8-1ACD-4A8D-AA4B-346F896CF176}"/>
                </a:ext>
              </a:extLst>
            </p:cNvPr>
            <p:cNvGrpSpPr/>
            <p:nvPr/>
          </p:nvGrpSpPr>
          <p:grpSpPr>
            <a:xfrm>
              <a:off x="-37721" y="4973195"/>
              <a:ext cx="420879" cy="343715"/>
              <a:chOff x="-1232737" y="3489015"/>
              <a:chExt cx="530287" cy="433064"/>
            </a:xfrm>
          </p:grpSpPr>
          <p:grpSp>
            <p:nvGrpSpPr>
              <p:cNvPr id="272" name="data2" descr="data">
                <a:extLst>
                  <a:ext uri="{FF2B5EF4-FFF2-40B4-BE49-F238E27FC236}">
                    <a16:creationId xmlns:a16="http://schemas.microsoft.com/office/drawing/2014/main" id="{7D1414B0-DDEC-47E0-800C-AAB7FA7C978F}"/>
                  </a:ext>
                </a:extLst>
              </p:cNvPr>
              <p:cNvGrpSpPr/>
              <p:nvPr/>
            </p:nvGrpSpPr>
            <p:grpSpPr>
              <a:xfrm flipH="1">
                <a:off x="-1065030" y="3489015"/>
                <a:ext cx="362580" cy="308817"/>
                <a:chOff x="6520827" y="1696554"/>
                <a:chExt cx="396483" cy="337694"/>
              </a:xfrm>
            </p:grpSpPr>
            <p:sp>
              <p:nvSpPr>
                <p:cNvPr id="277" name="Freeform: Shape 276">
                  <a:extLst>
                    <a:ext uri="{FF2B5EF4-FFF2-40B4-BE49-F238E27FC236}">
                      <a16:creationId xmlns:a16="http://schemas.microsoft.com/office/drawing/2014/main" id="{1B6733AC-938A-40B2-8D01-44CD62B72328}"/>
                    </a:ext>
                  </a:extLst>
                </p:cNvPr>
                <p:cNvSpPr/>
                <p:nvPr/>
              </p:nvSpPr>
              <p:spPr>
                <a:xfrm>
                  <a:off x="6684538"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20E94098-9B41-40EA-A46D-AAE28E6AF63A}"/>
                    </a:ext>
                  </a:extLst>
                </p:cNvPr>
                <p:cNvSpPr/>
                <p:nvPr/>
              </p:nvSpPr>
              <p:spPr>
                <a:xfrm>
                  <a:off x="6625258"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02" y="91039"/>
                        <a:pt x="1852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535D6BF0-D3F7-4398-9C70-0252D62F86EE}"/>
                    </a:ext>
                  </a:extLst>
                </p:cNvPr>
                <p:cNvSpPr/>
                <p:nvPr/>
              </p:nvSpPr>
              <p:spPr>
                <a:xfrm>
                  <a:off x="6520827"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805 w 69061"/>
                    <a:gd name="connsiteY7" fmla="*/ 61601 h 96653"/>
                    <a:gd name="connsiteX8" fmla="*/ 34891 w 69061"/>
                    <a:gd name="connsiteY8" fmla="*/ 75398 h 96653"/>
                    <a:gd name="connsiteX9" fmla="*/ 21256 w 69061"/>
                    <a:gd name="connsiteY9" fmla="*/ 61601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805" y="61601"/>
                      </a:moveTo>
                      <a:cubicBezTo>
                        <a:pt x="47805" y="69703"/>
                        <a:pt x="40506" y="75398"/>
                        <a:pt x="34891" y="75398"/>
                      </a:cubicBezTo>
                      <a:cubicBezTo>
                        <a:pt x="27352" y="74756"/>
                        <a:pt x="21256" y="68580"/>
                        <a:pt x="21256" y="61601"/>
                      </a:cubicBezTo>
                      <a:lnTo>
                        <a:pt x="21256" y="34009"/>
                      </a:lnTo>
                      <a:cubicBezTo>
                        <a:pt x="21256" y="27111"/>
                        <a:pt x="27111" y="21256"/>
                        <a:pt x="34009" y="21256"/>
                      </a:cubicBezTo>
                      <a:cubicBezTo>
                        <a:pt x="40987" y="21256"/>
                        <a:pt x="47244" y="27352"/>
                        <a:pt x="47805" y="34009"/>
                      </a:cubicBezTo>
                      <a:lnTo>
                        <a:pt x="4780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4345B8B5-1DBE-46A4-B821-1A6A56E15547}"/>
                    </a:ext>
                  </a:extLst>
                </p:cNvPr>
                <p:cNvSpPr/>
                <p:nvPr/>
              </p:nvSpPr>
              <p:spPr>
                <a:xfrm>
                  <a:off x="6848249" y="1696554"/>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1 h 96653"/>
                    <a:gd name="connsiteX4" fmla="*/ 34009 w 69061"/>
                    <a:gd name="connsiteY4" fmla="*/ 96653 h 96653"/>
                    <a:gd name="connsiteX5" fmla="*/ 69061 w 69061"/>
                    <a:gd name="connsiteY5" fmla="*/ 61601 h 96653"/>
                    <a:gd name="connsiteX6" fmla="*/ 68981 w 69061"/>
                    <a:gd name="connsiteY6" fmla="*/ 33127 h 96653"/>
                    <a:gd name="connsiteX7" fmla="*/ 47725 w 69061"/>
                    <a:gd name="connsiteY7" fmla="*/ 61601 h 96653"/>
                    <a:gd name="connsiteX8" fmla="*/ 34811 w 69061"/>
                    <a:gd name="connsiteY8" fmla="*/ 75398 h 96653"/>
                    <a:gd name="connsiteX9" fmla="*/ 21175 w 69061"/>
                    <a:gd name="connsiteY9" fmla="*/ 61601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1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1"/>
                      </a:lnTo>
                      <a:cubicBezTo>
                        <a:pt x="0" y="79649"/>
                        <a:pt x="14518" y="95049"/>
                        <a:pt x="34009" y="96653"/>
                      </a:cubicBezTo>
                      <a:cubicBezTo>
                        <a:pt x="53019" y="96653"/>
                        <a:pt x="69061" y="80611"/>
                        <a:pt x="69061" y="61601"/>
                      </a:cubicBezTo>
                      <a:lnTo>
                        <a:pt x="68981" y="33127"/>
                      </a:lnTo>
                      <a:close/>
                      <a:moveTo>
                        <a:pt x="47725" y="61601"/>
                      </a:moveTo>
                      <a:cubicBezTo>
                        <a:pt x="47725" y="69703"/>
                        <a:pt x="40426" y="75398"/>
                        <a:pt x="34811" y="75398"/>
                      </a:cubicBezTo>
                      <a:cubicBezTo>
                        <a:pt x="27271" y="74756"/>
                        <a:pt x="21175" y="68580"/>
                        <a:pt x="21175" y="61601"/>
                      </a:cubicBezTo>
                      <a:lnTo>
                        <a:pt x="21175" y="34009"/>
                      </a:lnTo>
                      <a:cubicBezTo>
                        <a:pt x="21175" y="27111"/>
                        <a:pt x="27031" y="21256"/>
                        <a:pt x="33929" y="21256"/>
                      </a:cubicBezTo>
                      <a:cubicBezTo>
                        <a:pt x="40907" y="21256"/>
                        <a:pt x="47164" y="27352"/>
                        <a:pt x="47725" y="34009"/>
                      </a:cubicBezTo>
                      <a:lnTo>
                        <a:pt x="47725" y="61601"/>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712C2516-BB74-47B7-A5E2-6530546A27ED}"/>
                    </a:ext>
                  </a:extLst>
                </p:cNvPr>
                <p:cNvSpPr/>
                <p:nvPr/>
              </p:nvSpPr>
              <p:spPr>
                <a:xfrm>
                  <a:off x="6788890" y="1697186"/>
                  <a:ext cx="23902" cy="96413"/>
                </a:xfrm>
                <a:custGeom>
                  <a:avLst/>
                  <a:gdLst>
                    <a:gd name="connsiteX0" fmla="*/ 11951 w 23902"/>
                    <a:gd name="connsiteY0" fmla="*/ 96413 h 96413"/>
                    <a:gd name="connsiteX1" fmla="*/ 0 w 23902"/>
                    <a:gd name="connsiteY1" fmla="*/ 84461 h 96413"/>
                    <a:gd name="connsiteX2" fmla="*/ 0 w 23902"/>
                    <a:gd name="connsiteY2" fmla="*/ 11951 h 96413"/>
                    <a:gd name="connsiteX3" fmla="*/ 11951 w 23902"/>
                    <a:gd name="connsiteY3" fmla="*/ 0 h 96413"/>
                    <a:gd name="connsiteX4" fmla="*/ 23902 w 23902"/>
                    <a:gd name="connsiteY4" fmla="*/ 11951 h 96413"/>
                    <a:gd name="connsiteX5" fmla="*/ 23902 w 23902"/>
                    <a:gd name="connsiteY5" fmla="*/ 84381 h 96413"/>
                    <a:gd name="connsiteX6" fmla="*/ 11951 w 23902"/>
                    <a:gd name="connsiteY6" fmla="*/ 96413 h 9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413">
                      <a:moveTo>
                        <a:pt x="11951" y="96413"/>
                      </a:moveTo>
                      <a:cubicBezTo>
                        <a:pt x="5374" y="96413"/>
                        <a:pt x="0" y="91039"/>
                        <a:pt x="0" y="84461"/>
                      </a:cubicBezTo>
                      <a:lnTo>
                        <a:pt x="0" y="11951"/>
                      </a:lnTo>
                      <a:cubicBezTo>
                        <a:pt x="0" y="5374"/>
                        <a:pt x="5374" y="0"/>
                        <a:pt x="11951" y="0"/>
                      </a:cubicBezTo>
                      <a:cubicBezTo>
                        <a:pt x="18528" y="0"/>
                        <a:pt x="23902" y="5374"/>
                        <a:pt x="23902" y="11951"/>
                      </a:cubicBezTo>
                      <a:lnTo>
                        <a:pt x="23902" y="84381"/>
                      </a:lnTo>
                      <a:cubicBezTo>
                        <a:pt x="23983" y="91039"/>
                        <a:pt x="18608" y="96413"/>
                        <a:pt x="11951" y="9641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8088521C-D233-4E78-9455-CB92152D8FB3}"/>
                    </a:ext>
                  </a:extLst>
                </p:cNvPr>
                <p:cNvSpPr/>
                <p:nvPr/>
              </p:nvSpPr>
              <p:spPr>
                <a:xfrm>
                  <a:off x="6684538"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6"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602E41E9-A3E1-4619-BF75-0D1EE0E39637}"/>
                    </a:ext>
                  </a:extLst>
                </p:cNvPr>
                <p:cNvSpPr/>
                <p:nvPr/>
              </p:nvSpPr>
              <p:spPr>
                <a:xfrm>
                  <a:off x="6625258"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02" y="90959"/>
                        <a:pt x="1852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753EE466-3BAE-44D2-9858-C577FD5E1FF9}"/>
                    </a:ext>
                  </a:extLst>
                </p:cNvPr>
                <p:cNvSpPr/>
                <p:nvPr/>
              </p:nvSpPr>
              <p:spPr>
                <a:xfrm>
                  <a:off x="6520827"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805 w 69061"/>
                    <a:gd name="connsiteY7" fmla="*/ 61602 h 96653"/>
                    <a:gd name="connsiteX8" fmla="*/ 34891 w 69061"/>
                    <a:gd name="connsiteY8" fmla="*/ 75398 h 96653"/>
                    <a:gd name="connsiteX9" fmla="*/ 21256 w 69061"/>
                    <a:gd name="connsiteY9" fmla="*/ 61602 h 96653"/>
                    <a:gd name="connsiteX10" fmla="*/ 21256 w 69061"/>
                    <a:gd name="connsiteY10" fmla="*/ 34009 h 96653"/>
                    <a:gd name="connsiteX11" fmla="*/ 34009 w 69061"/>
                    <a:gd name="connsiteY11" fmla="*/ 21256 h 96653"/>
                    <a:gd name="connsiteX12" fmla="*/ 47805 w 69061"/>
                    <a:gd name="connsiteY12" fmla="*/ 34009 h 96653"/>
                    <a:gd name="connsiteX13" fmla="*/ 4780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805" y="61602"/>
                      </a:moveTo>
                      <a:cubicBezTo>
                        <a:pt x="47805" y="69703"/>
                        <a:pt x="40506" y="75398"/>
                        <a:pt x="34891" y="75398"/>
                      </a:cubicBezTo>
                      <a:cubicBezTo>
                        <a:pt x="27352" y="74756"/>
                        <a:pt x="21256" y="68580"/>
                        <a:pt x="21256" y="61602"/>
                      </a:cubicBezTo>
                      <a:lnTo>
                        <a:pt x="21256" y="34009"/>
                      </a:lnTo>
                      <a:cubicBezTo>
                        <a:pt x="21256" y="27111"/>
                        <a:pt x="27111" y="21256"/>
                        <a:pt x="34009" y="21256"/>
                      </a:cubicBezTo>
                      <a:cubicBezTo>
                        <a:pt x="40987" y="21256"/>
                        <a:pt x="47244" y="27352"/>
                        <a:pt x="47805" y="34009"/>
                      </a:cubicBezTo>
                      <a:lnTo>
                        <a:pt x="4780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1602AAF7-D650-4F5A-8B01-52A27CE6CACF}"/>
                    </a:ext>
                  </a:extLst>
                </p:cNvPr>
                <p:cNvSpPr/>
                <p:nvPr/>
              </p:nvSpPr>
              <p:spPr>
                <a:xfrm>
                  <a:off x="6848249" y="1937209"/>
                  <a:ext cx="69061" cy="96653"/>
                </a:xfrm>
                <a:custGeom>
                  <a:avLst/>
                  <a:gdLst>
                    <a:gd name="connsiteX0" fmla="*/ 68981 w 69061"/>
                    <a:gd name="connsiteY0" fmla="*/ 33127 h 96653"/>
                    <a:gd name="connsiteX1" fmla="*/ 34009 w 69061"/>
                    <a:gd name="connsiteY1" fmla="*/ 0 h 96653"/>
                    <a:gd name="connsiteX2" fmla="*/ 0 w 69061"/>
                    <a:gd name="connsiteY2" fmla="*/ 34009 h 96653"/>
                    <a:gd name="connsiteX3" fmla="*/ 0 w 69061"/>
                    <a:gd name="connsiteY3" fmla="*/ 61602 h 96653"/>
                    <a:gd name="connsiteX4" fmla="*/ 34009 w 69061"/>
                    <a:gd name="connsiteY4" fmla="*/ 96654 h 96653"/>
                    <a:gd name="connsiteX5" fmla="*/ 69061 w 69061"/>
                    <a:gd name="connsiteY5" fmla="*/ 61602 h 96653"/>
                    <a:gd name="connsiteX6" fmla="*/ 68981 w 69061"/>
                    <a:gd name="connsiteY6" fmla="*/ 33127 h 96653"/>
                    <a:gd name="connsiteX7" fmla="*/ 47725 w 69061"/>
                    <a:gd name="connsiteY7" fmla="*/ 61602 h 96653"/>
                    <a:gd name="connsiteX8" fmla="*/ 34811 w 69061"/>
                    <a:gd name="connsiteY8" fmla="*/ 75398 h 96653"/>
                    <a:gd name="connsiteX9" fmla="*/ 21175 w 69061"/>
                    <a:gd name="connsiteY9" fmla="*/ 61602 h 96653"/>
                    <a:gd name="connsiteX10" fmla="*/ 21175 w 69061"/>
                    <a:gd name="connsiteY10" fmla="*/ 34009 h 96653"/>
                    <a:gd name="connsiteX11" fmla="*/ 33929 w 69061"/>
                    <a:gd name="connsiteY11" fmla="*/ 21256 h 96653"/>
                    <a:gd name="connsiteX12" fmla="*/ 47725 w 69061"/>
                    <a:gd name="connsiteY12" fmla="*/ 34009 h 96653"/>
                    <a:gd name="connsiteX13" fmla="*/ 47725 w 69061"/>
                    <a:gd name="connsiteY13" fmla="*/ 6160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68981" y="33127"/>
                      </a:moveTo>
                      <a:cubicBezTo>
                        <a:pt x="67457" y="14598"/>
                        <a:pt x="52057" y="0"/>
                        <a:pt x="34009" y="0"/>
                      </a:cubicBezTo>
                      <a:cubicBezTo>
                        <a:pt x="15240" y="0"/>
                        <a:pt x="0" y="15240"/>
                        <a:pt x="0" y="34009"/>
                      </a:cubicBezTo>
                      <a:lnTo>
                        <a:pt x="0" y="61602"/>
                      </a:lnTo>
                      <a:cubicBezTo>
                        <a:pt x="0" y="79649"/>
                        <a:pt x="14518" y="95049"/>
                        <a:pt x="34009" y="96654"/>
                      </a:cubicBezTo>
                      <a:cubicBezTo>
                        <a:pt x="53019" y="96654"/>
                        <a:pt x="69061" y="80612"/>
                        <a:pt x="69061" y="61602"/>
                      </a:cubicBezTo>
                      <a:lnTo>
                        <a:pt x="68981" y="33127"/>
                      </a:lnTo>
                      <a:close/>
                      <a:moveTo>
                        <a:pt x="47725" y="61602"/>
                      </a:moveTo>
                      <a:cubicBezTo>
                        <a:pt x="47725" y="69703"/>
                        <a:pt x="40426" y="75398"/>
                        <a:pt x="34811" y="75398"/>
                      </a:cubicBezTo>
                      <a:cubicBezTo>
                        <a:pt x="27271" y="74756"/>
                        <a:pt x="21175" y="68580"/>
                        <a:pt x="21175" y="61602"/>
                      </a:cubicBezTo>
                      <a:lnTo>
                        <a:pt x="21175" y="34009"/>
                      </a:lnTo>
                      <a:cubicBezTo>
                        <a:pt x="21175" y="27111"/>
                        <a:pt x="27031" y="21256"/>
                        <a:pt x="33929" y="21256"/>
                      </a:cubicBezTo>
                      <a:cubicBezTo>
                        <a:pt x="40907" y="21256"/>
                        <a:pt x="47164" y="27352"/>
                        <a:pt x="47725" y="34009"/>
                      </a:cubicBezTo>
                      <a:lnTo>
                        <a:pt x="47725" y="61602"/>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8EEAF8FD-D6D7-43B0-91BE-012B1AA27236}"/>
                    </a:ext>
                  </a:extLst>
                </p:cNvPr>
                <p:cNvSpPr/>
                <p:nvPr/>
              </p:nvSpPr>
              <p:spPr>
                <a:xfrm>
                  <a:off x="6788890" y="1937915"/>
                  <a:ext cx="23902" cy="96333"/>
                </a:xfrm>
                <a:custGeom>
                  <a:avLst/>
                  <a:gdLst>
                    <a:gd name="connsiteX0" fmla="*/ 11951 w 23902"/>
                    <a:gd name="connsiteY0" fmla="*/ 96333 h 96333"/>
                    <a:gd name="connsiteX1" fmla="*/ 0 w 23902"/>
                    <a:gd name="connsiteY1" fmla="*/ 84382 h 96333"/>
                    <a:gd name="connsiteX2" fmla="*/ 0 w 23902"/>
                    <a:gd name="connsiteY2" fmla="*/ 11952 h 96333"/>
                    <a:gd name="connsiteX3" fmla="*/ 11951 w 23902"/>
                    <a:gd name="connsiteY3" fmla="*/ 0 h 96333"/>
                    <a:gd name="connsiteX4" fmla="*/ 23902 w 23902"/>
                    <a:gd name="connsiteY4" fmla="*/ 11952 h 96333"/>
                    <a:gd name="connsiteX5" fmla="*/ 23902 w 23902"/>
                    <a:gd name="connsiteY5" fmla="*/ 84382 h 96333"/>
                    <a:gd name="connsiteX6" fmla="*/ 11951 w 23902"/>
                    <a:gd name="connsiteY6" fmla="*/ 96333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96333"/>
                      </a:moveTo>
                      <a:cubicBezTo>
                        <a:pt x="5374" y="96333"/>
                        <a:pt x="0" y="90959"/>
                        <a:pt x="0" y="84382"/>
                      </a:cubicBezTo>
                      <a:lnTo>
                        <a:pt x="0" y="11952"/>
                      </a:lnTo>
                      <a:cubicBezTo>
                        <a:pt x="0" y="5374"/>
                        <a:pt x="5374" y="0"/>
                        <a:pt x="11951" y="0"/>
                      </a:cubicBezTo>
                      <a:cubicBezTo>
                        <a:pt x="18528" y="0"/>
                        <a:pt x="23902" y="5374"/>
                        <a:pt x="23902" y="11952"/>
                      </a:cubicBezTo>
                      <a:lnTo>
                        <a:pt x="23902" y="84382"/>
                      </a:lnTo>
                      <a:cubicBezTo>
                        <a:pt x="23983" y="90959"/>
                        <a:pt x="18608" y="96333"/>
                        <a:pt x="11951" y="96333"/>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A2CEA56F-305A-4FF6-AFFF-FA567B87A763}"/>
                    </a:ext>
                  </a:extLst>
                </p:cNvPr>
                <p:cNvSpPr/>
                <p:nvPr/>
              </p:nvSpPr>
              <p:spPr>
                <a:xfrm>
                  <a:off x="6603969" y="1818072"/>
                  <a:ext cx="69061" cy="96653"/>
                </a:xfrm>
                <a:custGeom>
                  <a:avLst/>
                  <a:gdLst>
                    <a:gd name="connsiteX0" fmla="*/ 81 w 69061"/>
                    <a:gd name="connsiteY0" fmla="*/ 63527 h 96653"/>
                    <a:gd name="connsiteX1" fmla="*/ 35052 w 69061"/>
                    <a:gd name="connsiteY1" fmla="*/ 96654 h 96653"/>
                    <a:gd name="connsiteX2" fmla="*/ 69062 w 69061"/>
                    <a:gd name="connsiteY2" fmla="*/ 62644 h 96653"/>
                    <a:gd name="connsiteX3" fmla="*/ 69062 w 69061"/>
                    <a:gd name="connsiteY3" fmla="*/ 35052 h 96653"/>
                    <a:gd name="connsiteX4" fmla="*/ 35052 w 69061"/>
                    <a:gd name="connsiteY4" fmla="*/ 0 h 96653"/>
                    <a:gd name="connsiteX5" fmla="*/ 0 w 69061"/>
                    <a:gd name="connsiteY5" fmla="*/ 35052 h 96653"/>
                    <a:gd name="connsiteX6" fmla="*/ 81 w 69061"/>
                    <a:gd name="connsiteY6" fmla="*/ 63527 h 96653"/>
                    <a:gd name="connsiteX7" fmla="*/ 21256 w 69061"/>
                    <a:gd name="connsiteY7" fmla="*/ 35052 h 96653"/>
                    <a:gd name="connsiteX8" fmla="*/ 34170 w 69061"/>
                    <a:gd name="connsiteY8" fmla="*/ 21256 h 96653"/>
                    <a:gd name="connsiteX9" fmla="*/ 47806 w 69061"/>
                    <a:gd name="connsiteY9" fmla="*/ 35052 h 96653"/>
                    <a:gd name="connsiteX10" fmla="*/ 47806 w 69061"/>
                    <a:gd name="connsiteY10" fmla="*/ 62644 h 96653"/>
                    <a:gd name="connsiteX11" fmla="*/ 35052 w 69061"/>
                    <a:gd name="connsiteY11" fmla="*/ 75398 h 96653"/>
                    <a:gd name="connsiteX12" fmla="*/ 21256 w 69061"/>
                    <a:gd name="connsiteY12" fmla="*/ 62644 h 96653"/>
                    <a:gd name="connsiteX13" fmla="*/ 21256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1" y="63527"/>
                      </a:moveTo>
                      <a:cubicBezTo>
                        <a:pt x="1605" y="82055"/>
                        <a:pt x="17005" y="96654"/>
                        <a:pt x="35052" y="96654"/>
                      </a:cubicBezTo>
                      <a:cubicBezTo>
                        <a:pt x="53822" y="96654"/>
                        <a:pt x="69062" y="81414"/>
                        <a:pt x="69062" y="62644"/>
                      </a:cubicBezTo>
                      <a:lnTo>
                        <a:pt x="69062" y="35052"/>
                      </a:lnTo>
                      <a:cubicBezTo>
                        <a:pt x="69062" y="17005"/>
                        <a:pt x="54544" y="1604"/>
                        <a:pt x="35052" y="0"/>
                      </a:cubicBezTo>
                      <a:cubicBezTo>
                        <a:pt x="16043" y="0"/>
                        <a:pt x="0" y="16042"/>
                        <a:pt x="0" y="35052"/>
                      </a:cubicBezTo>
                      <a:lnTo>
                        <a:pt x="81" y="63527"/>
                      </a:lnTo>
                      <a:close/>
                      <a:moveTo>
                        <a:pt x="21256" y="35052"/>
                      </a:moveTo>
                      <a:cubicBezTo>
                        <a:pt x="21256" y="26951"/>
                        <a:pt x="28555" y="21256"/>
                        <a:pt x="34170" y="21256"/>
                      </a:cubicBezTo>
                      <a:cubicBezTo>
                        <a:pt x="41710" y="21897"/>
                        <a:pt x="47806" y="28074"/>
                        <a:pt x="47806" y="35052"/>
                      </a:cubicBezTo>
                      <a:lnTo>
                        <a:pt x="47806" y="62644"/>
                      </a:lnTo>
                      <a:cubicBezTo>
                        <a:pt x="47806" y="69542"/>
                        <a:pt x="41951" y="75398"/>
                        <a:pt x="35052" y="75398"/>
                      </a:cubicBezTo>
                      <a:cubicBezTo>
                        <a:pt x="28074" y="75398"/>
                        <a:pt x="21818" y="69302"/>
                        <a:pt x="21256" y="62644"/>
                      </a:cubicBezTo>
                      <a:lnTo>
                        <a:pt x="21256"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FD142CED-177D-440E-A4CF-66B7E001E200}"/>
                    </a:ext>
                  </a:extLst>
                </p:cNvPr>
                <p:cNvSpPr/>
                <p:nvPr/>
              </p:nvSpPr>
              <p:spPr>
                <a:xfrm>
                  <a:off x="6715474"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CBCE1C0C-A86E-4335-A831-121C57845B2E}"/>
                    </a:ext>
                  </a:extLst>
                </p:cNvPr>
                <p:cNvSpPr/>
                <p:nvPr/>
              </p:nvSpPr>
              <p:spPr>
                <a:xfrm>
                  <a:off x="6781820" y="1818072"/>
                  <a:ext cx="69061" cy="96653"/>
                </a:xfrm>
                <a:custGeom>
                  <a:avLst/>
                  <a:gdLst>
                    <a:gd name="connsiteX0" fmla="*/ 80 w 69061"/>
                    <a:gd name="connsiteY0" fmla="*/ 63527 h 96653"/>
                    <a:gd name="connsiteX1" fmla="*/ 35052 w 69061"/>
                    <a:gd name="connsiteY1" fmla="*/ 96654 h 96653"/>
                    <a:gd name="connsiteX2" fmla="*/ 69061 w 69061"/>
                    <a:gd name="connsiteY2" fmla="*/ 62644 h 96653"/>
                    <a:gd name="connsiteX3" fmla="*/ 69061 w 69061"/>
                    <a:gd name="connsiteY3" fmla="*/ 35052 h 96653"/>
                    <a:gd name="connsiteX4" fmla="*/ 35052 w 69061"/>
                    <a:gd name="connsiteY4" fmla="*/ 0 h 96653"/>
                    <a:gd name="connsiteX5" fmla="*/ 0 w 69061"/>
                    <a:gd name="connsiteY5" fmla="*/ 35052 h 96653"/>
                    <a:gd name="connsiteX6" fmla="*/ 80 w 69061"/>
                    <a:gd name="connsiteY6" fmla="*/ 63527 h 96653"/>
                    <a:gd name="connsiteX7" fmla="*/ 21255 w 69061"/>
                    <a:gd name="connsiteY7" fmla="*/ 35052 h 96653"/>
                    <a:gd name="connsiteX8" fmla="*/ 34169 w 69061"/>
                    <a:gd name="connsiteY8" fmla="*/ 21256 h 96653"/>
                    <a:gd name="connsiteX9" fmla="*/ 47805 w 69061"/>
                    <a:gd name="connsiteY9" fmla="*/ 35052 h 96653"/>
                    <a:gd name="connsiteX10" fmla="*/ 47805 w 69061"/>
                    <a:gd name="connsiteY10" fmla="*/ 62644 h 96653"/>
                    <a:gd name="connsiteX11" fmla="*/ 35052 w 69061"/>
                    <a:gd name="connsiteY11" fmla="*/ 75398 h 96653"/>
                    <a:gd name="connsiteX12" fmla="*/ 21255 w 69061"/>
                    <a:gd name="connsiteY12" fmla="*/ 62644 h 96653"/>
                    <a:gd name="connsiteX13" fmla="*/ 21255 w 69061"/>
                    <a:gd name="connsiteY13" fmla="*/ 35052 h 9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9061" h="96653">
                      <a:moveTo>
                        <a:pt x="80" y="63527"/>
                      </a:moveTo>
                      <a:cubicBezTo>
                        <a:pt x="1604" y="82055"/>
                        <a:pt x="17004" y="96654"/>
                        <a:pt x="35052" y="96654"/>
                      </a:cubicBezTo>
                      <a:cubicBezTo>
                        <a:pt x="53821" y="96654"/>
                        <a:pt x="69061" y="81414"/>
                        <a:pt x="69061" y="62644"/>
                      </a:cubicBezTo>
                      <a:lnTo>
                        <a:pt x="69061" y="35052"/>
                      </a:lnTo>
                      <a:cubicBezTo>
                        <a:pt x="69061" y="17005"/>
                        <a:pt x="54543" y="1604"/>
                        <a:pt x="35052" y="0"/>
                      </a:cubicBezTo>
                      <a:cubicBezTo>
                        <a:pt x="16042" y="0"/>
                        <a:pt x="0" y="16042"/>
                        <a:pt x="0" y="35052"/>
                      </a:cubicBezTo>
                      <a:lnTo>
                        <a:pt x="80" y="63527"/>
                      </a:lnTo>
                      <a:close/>
                      <a:moveTo>
                        <a:pt x="21255" y="35052"/>
                      </a:moveTo>
                      <a:cubicBezTo>
                        <a:pt x="21255" y="26951"/>
                        <a:pt x="28554" y="21256"/>
                        <a:pt x="34169" y="21256"/>
                      </a:cubicBezTo>
                      <a:cubicBezTo>
                        <a:pt x="41709" y="21897"/>
                        <a:pt x="47805" y="28074"/>
                        <a:pt x="47805" y="35052"/>
                      </a:cubicBezTo>
                      <a:lnTo>
                        <a:pt x="47805" y="62644"/>
                      </a:lnTo>
                      <a:cubicBezTo>
                        <a:pt x="47805" y="69542"/>
                        <a:pt x="41950" y="75398"/>
                        <a:pt x="35052" y="75398"/>
                      </a:cubicBezTo>
                      <a:cubicBezTo>
                        <a:pt x="28073" y="75398"/>
                        <a:pt x="21817" y="69302"/>
                        <a:pt x="21255" y="62644"/>
                      </a:cubicBezTo>
                      <a:lnTo>
                        <a:pt x="21255" y="35052"/>
                      </a:ln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D6524928-4BC3-47E5-B376-C885EF5ACD14}"/>
                    </a:ext>
                  </a:extLst>
                </p:cNvPr>
                <p:cNvSpPr/>
                <p:nvPr/>
              </p:nvSpPr>
              <p:spPr>
                <a:xfrm>
                  <a:off x="68933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C1C6FBEA-4778-46C7-A085-708A83EEF786}"/>
                    </a:ext>
                  </a:extLst>
                </p:cNvPr>
                <p:cNvSpPr/>
                <p:nvPr/>
              </p:nvSpPr>
              <p:spPr>
                <a:xfrm>
                  <a:off x="6537625" y="1817662"/>
                  <a:ext cx="23902" cy="96333"/>
                </a:xfrm>
                <a:custGeom>
                  <a:avLst/>
                  <a:gdLst>
                    <a:gd name="connsiteX0" fmla="*/ 11951 w 23902"/>
                    <a:gd name="connsiteY0" fmla="*/ 0 h 96333"/>
                    <a:gd name="connsiteX1" fmla="*/ 23903 w 23902"/>
                    <a:gd name="connsiteY1" fmla="*/ 11952 h 96333"/>
                    <a:gd name="connsiteX2" fmla="*/ 23903 w 23902"/>
                    <a:gd name="connsiteY2" fmla="*/ 84382 h 96333"/>
                    <a:gd name="connsiteX3" fmla="*/ 11951 w 23902"/>
                    <a:gd name="connsiteY3" fmla="*/ 96333 h 96333"/>
                    <a:gd name="connsiteX4" fmla="*/ 0 w 23902"/>
                    <a:gd name="connsiteY4" fmla="*/ 84382 h 96333"/>
                    <a:gd name="connsiteX5" fmla="*/ 0 w 23902"/>
                    <a:gd name="connsiteY5" fmla="*/ 11952 h 96333"/>
                    <a:gd name="connsiteX6" fmla="*/ 11951 w 23902"/>
                    <a:gd name="connsiteY6" fmla="*/ 0 h 9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02" h="96333">
                      <a:moveTo>
                        <a:pt x="11951" y="0"/>
                      </a:moveTo>
                      <a:cubicBezTo>
                        <a:pt x="18529" y="0"/>
                        <a:pt x="23903" y="5374"/>
                        <a:pt x="23903" y="11952"/>
                      </a:cubicBezTo>
                      <a:lnTo>
                        <a:pt x="23903" y="84382"/>
                      </a:lnTo>
                      <a:cubicBezTo>
                        <a:pt x="23903" y="90959"/>
                        <a:pt x="18529" y="96333"/>
                        <a:pt x="11951" y="96333"/>
                      </a:cubicBezTo>
                      <a:cubicBezTo>
                        <a:pt x="5374" y="96333"/>
                        <a:pt x="0" y="90959"/>
                        <a:pt x="0" y="84382"/>
                      </a:cubicBezTo>
                      <a:lnTo>
                        <a:pt x="0" y="11952"/>
                      </a:lnTo>
                      <a:cubicBezTo>
                        <a:pt x="0" y="5374"/>
                        <a:pt x="5374" y="0"/>
                        <a:pt x="11951" y="0"/>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3" name="Group 272">
                <a:extLst>
                  <a:ext uri="{FF2B5EF4-FFF2-40B4-BE49-F238E27FC236}">
                    <a16:creationId xmlns:a16="http://schemas.microsoft.com/office/drawing/2014/main" id="{3E54C158-5AB8-4435-9807-7AFB6B77F5BC}"/>
                  </a:ext>
                </a:extLst>
              </p:cNvPr>
              <p:cNvGrpSpPr/>
              <p:nvPr/>
            </p:nvGrpSpPr>
            <p:grpSpPr>
              <a:xfrm>
                <a:off x="-1232737" y="3577960"/>
                <a:ext cx="213717" cy="344119"/>
                <a:chOff x="-1158451" y="3351658"/>
                <a:chExt cx="280851" cy="452216"/>
              </a:xfrm>
            </p:grpSpPr>
            <p:sp>
              <p:nvSpPr>
                <p:cNvPr id="274" name="Freeform: Shape 273">
                  <a:extLst>
                    <a:ext uri="{FF2B5EF4-FFF2-40B4-BE49-F238E27FC236}">
                      <a16:creationId xmlns:a16="http://schemas.microsoft.com/office/drawing/2014/main" id="{BE449092-33C2-4F88-AEB8-483786EA2CA2}"/>
                    </a:ext>
                  </a:extLst>
                </p:cNvPr>
                <p:cNvSpPr/>
                <p:nvPr/>
              </p:nvSpPr>
              <p:spPr>
                <a:xfrm>
                  <a:off x="-1158451" y="3351658"/>
                  <a:ext cx="280851" cy="452216"/>
                </a:xfrm>
                <a:custGeom>
                  <a:avLst/>
                  <a:gdLst>
                    <a:gd name="connsiteX0" fmla="*/ 275388 w 275368"/>
                    <a:gd name="connsiteY0" fmla="*/ 138550 h 443388"/>
                    <a:gd name="connsiteX1" fmla="*/ 138551 w 275368"/>
                    <a:gd name="connsiteY1" fmla="*/ 1714 h 443388"/>
                    <a:gd name="connsiteX2" fmla="*/ 3599 w 275368"/>
                    <a:gd name="connsiteY2" fmla="*/ 116084 h 443388"/>
                    <a:gd name="connsiteX3" fmla="*/ 59607 w 275368"/>
                    <a:gd name="connsiteY3" fmla="*/ 116084 h 443388"/>
                    <a:gd name="connsiteX4" fmla="*/ 80580 w 275368"/>
                    <a:gd name="connsiteY4" fmla="*/ 80579 h 443388"/>
                    <a:gd name="connsiteX5" fmla="*/ 138472 w 275368"/>
                    <a:gd name="connsiteY5" fmla="*/ 56464 h 443388"/>
                    <a:gd name="connsiteX6" fmla="*/ 196365 w 275368"/>
                    <a:gd name="connsiteY6" fmla="*/ 80579 h 443388"/>
                    <a:gd name="connsiteX7" fmla="*/ 220480 w 275368"/>
                    <a:gd name="connsiteY7" fmla="*/ 138471 h 443388"/>
                    <a:gd name="connsiteX8" fmla="*/ 220402 w 275368"/>
                    <a:gd name="connsiteY8" fmla="*/ 171463 h 443388"/>
                    <a:gd name="connsiteX9" fmla="*/ 1714 w 275368"/>
                    <a:gd name="connsiteY9" fmla="*/ 171463 h 443388"/>
                    <a:gd name="connsiteX10" fmla="*/ 1714 w 275368"/>
                    <a:gd name="connsiteY10" fmla="*/ 445999 h 443388"/>
                    <a:gd name="connsiteX11" fmla="*/ 275309 w 275368"/>
                    <a:gd name="connsiteY11" fmla="*/ 445999 h 443388"/>
                    <a:gd name="connsiteX12" fmla="*/ 275309 w 275368"/>
                    <a:gd name="connsiteY12" fmla="*/ 189451 h 443388"/>
                    <a:gd name="connsiteX13" fmla="*/ 275388 w 275368"/>
                    <a:gd name="connsiteY13" fmla="*/ 138550 h 44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368" h="443388">
                      <a:moveTo>
                        <a:pt x="275388" y="138550"/>
                      </a:moveTo>
                      <a:cubicBezTo>
                        <a:pt x="275388" y="63298"/>
                        <a:pt x="213803" y="1714"/>
                        <a:pt x="138551" y="1714"/>
                      </a:cubicBezTo>
                      <a:cubicBezTo>
                        <a:pt x="70918" y="1714"/>
                        <a:pt x="14439" y="51437"/>
                        <a:pt x="3599" y="116084"/>
                      </a:cubicBezTo>
                      <a:lnTo>
                        <a:pt x="59607" y="116084"/>
                      </a:lnTo>
                      <a:cubicBezTo>
                        <a:pt x="63377" y="102888"/>
                        <a:pt x="70525" y="90712"/>
                        <a:pt x="80580" y="80579"/>
                      </a:cubicBezTo>
                      <a:cubicBezTo>
                        <a:pt x="96133" y="65026"/>
                        <a:pt x="116713" y="56464"/>
                        <a:pt x="138472" y="56464"/>
                      </a:cubicBezTo>
                      <a:cubicBezTo>
                        <a:pt x="160231" y="56464"/>
                        <a:pt x="180811" y="65026"/>
                        <a:pt x="196365" y="80579"/>
                      </a:cubicBezTo>
                      <a:cubicBezTo>
                        <a:pt x="211918" y="96132"/>
                        <a:pt x="220480" y="116713"/>
                        <a:pt x="220480" y="138471"/>
                      </a:cubicBezTo>
                      <a:cubicBezTo>
                        <a:pt x="220480" y="142870"/>
                        <a:pt x="220480" y="155203"/>
                        <a:pt x="220402" y="171463"/>
                      </a:cubicBezTo>
                      <a:lnTo>
                        <a:pt x="1714" y="171463"/>
                      </a:lnTo>
                      <a:lnTo>
                        <a:pt x="1714" y="445999"/>
                      </a:lnTo>
                      <a:lnTo>
                        <a:pt x="275309" y="445999"/>
                      </a:lnTo>
                      <a:lnTo>
                        <a:pt x="275309" y="189451"/>
                      </a:lnTo>
                      <a:cubicBezTo>
                        <a:pt x="275388" y="164629"/>
                        <a:pt x="275388" y="144520"/>
                        <a:pt x="275388" y="138550"/>
                      </a:cubicBezTo>
                      <a:close/>
                    </a:path>
                  </a:pathLst>
                </a:custGeom>
                <a:solidFill>
                  <a:srgbClr val="0078D4"/>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CAA646C4-8BBD-49C7-8455-07CD95C2D658}"/>
                    </a:ext>
                  </a:extLst>
                </p:cNvPr>
                <p:cNvSpPr/>
                <p:nvPr/>
              </p:nvSpPr>
              <p:spPr>
                <a:xfrm>
                  <a:off x="-1054940" y="3594580"/>
                  <a:ext cx="71403" cy="71403"/>
                </a:xfrm>
                <a:custGeom>
                  <a:avLst/>
                  <a:gdLst>
                    <a:gd name="connsiteX0" fmla="*/ 37062 w 70009"/>
                    <a:gd name="connsiteY0" fmla="*/ 72410 h 70008"/>
                    <a:gd name="connsiteX1" fmla="*/ 72410 w 70009"/>
                    <a:gd name="connsiteY1" fmla="*/ 37062 h 70008"/>
                    <a:gd name="connsiteX2" fmla="*/ 37062 w 70009"/>
                    <a:gd name="connsiteY2" fmla="*/ 1714 h 70008"/>
                    <a:gd name="connsiteX3" fmla="*/ 1714 w 70009"/>
                    <a:gd name="connsiteY3" fmla="*/ 37062 h 70008"/>
                    <a:gd name="connsiteX4" fmla="*/ 37062 w 70009"/>
                    <a:gd name="connsiteY4" fmla="*/ 72410 h 7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09" h="70008">
                      <a:moveTo>
                        <a:pt x="37062" y="72410"/>
                      </a:moveTo>
                      <a:cubicBezTo>
                        <a:pt x="56584" y="72410"/>
                        <a:pt x="72410" y="56584"/>
                        <a:pt x="72410" y="37062"/>
                      </a:cubicBezTo>
                      <a:cubicBezTo>
                        <a:pt x="72410" y="17540"/>
                        <a:pt x="56584" y="1714"/>
                        <a:pt x="37062" y="1714"/>
                      </a:cubicBezTo>
                      <a:cubicBezTo>
                        <a:pt x="17540" y="1714"/>
                        <a:pt x="1714" y="17540"/>
                        <a:pt x="1714" y="37062"/>
                      </a:cubicBezTo>
                      <a:cubicBezTo>
                        <a:pt x="1714" y="56584"/>
                        <a:pt x="17540" y="72410"/>
                        <a:pt x="37062" y="72410"/>
                      </a:cubicBezTo>
                      <a:close/>
                    </a:path>
                  </a:pathLst>
                </a:custGeom>
                <a:solidFill>
                  <a:srgbClr val="50E6FF"/>
                </a:solidFill>
                <a:ln w="466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4"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5408EE48-AB6A-482C-A9A6-0E20997CD4BF}"/>
                    </a:ext>
                  </a:extLst>
                </p:cNvPr>
                <p:cNvSpPr/>
                <p:nvPr/>
              </p:nvSpPr>
              <p:spPr>
                <a:xfrm>
                  <a:off x="-1038534" y="3648659"/>
                  <a:ext cx="39479" cy="92117"/>
                </a:xfrm>
                <a:custGeom>
                  <a:avLst/>
                  <a:gdLst>
                    <a:gd name="connsiteX0" fmla="*/ 19740 w 39479"/>
                    <a:gd name="connsiteY0" fmla="*/ 92118 h 92117"/>
                    <a:gd name="connsiteX1" fmla="*/ 0 w 39479"/>
                    <a:gd name="connsiteY1" fmla="*/ 72378 h 92117"/>
                    <a:gd name="connsiteX2" fmla="*/ 0 w 39479"/>
                    <a:gd name="connsiteY2" fmla="*/ 19740 h 92117"/>
                    <a:gd name="connsiteX3" fmla="*/ 19740 w 39479"/>
                    <a:gd name="connsiteY3" fmla="*/ 0 h 92117"/>
                    <a:gd name="connsiteX4" fmla="*/ 39479 w 39479"/>
                    <a:gd name="connsiteY4" fmla="*/ 19740 h 92117"/>
                    <a:gd name="connsiteX5" fmla="*/ 39479 w 39479"/>
                    <a:gd name="connsiteY5" fmla="*/ 72707 h 92117"/>
                    <a:gd name="connsiteX6" fmla="*/ 19740 w 39479"/>
                    <a:gd name="connsiteY6" fmla="*/ 92118 h 92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79" h="92117">
                      <a:moveTo>
                        <a:pt x="19740" y="92118"/>
                      </a:moveTo>
                      <a:cubicBezTo>
                        <a:pt x="8554" y="92118"/>
                        <a:pt x="0" y="83235"/>
                        <a:pt x="0" y="72378"/>
                      </a:cubicBezTo>
                      <a:lnTo>
                        <a:pt x="0" y="19740"/>
                      </a:lnTo>
                      <a:cubicBezTo>
                        <a:pt x="0" y="8883"/>
                        <a:pt x="8883" y="0"/>
                        <a:pt x="19740" y="0"/>
                      </a:cubicBezTo>
                      <a:cubicBezTo>
                        <a:pt x="30596" y="0"/>
                        <a:pt x="39479" y="8883"/>
                        <a:pt x="39479" y="19740"/>
                      </a:cubicBezTo>
                      <a:lnTo>
                        <a:pt x="39479" y="72707"/>
                      </a:lnTo>
                      <a:cubicBezTo>
                        <a:pt x="39479" y="83564"/>
                        <a:pt x="30596" y="92118"/>
                        <a:pt x="19740" y="92118"/>
                      </a:cubicBez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93" name="Rectangle 92">
            <a:extLst>
              <a:ext uri="{FF2B5EF4-FFF2-40B4-BE49-F238E27FC236}">
                <a16:creationId xmlns:a16="http://schemas.microsoft.com/office/drawing/2014/main" id="{5A624FAD-8143-4FBD-9A56-09B224D5A00B}"/>
              </a:ext>
            </a:extLst>
          </p:cNvPr>
          <p:cNvSpPr/>
          <p:nvPr/>
        </p:nvSpPr>
        <p:spPr>
          <a:xfrm>
            <a:off x="2548499" y="924842"/>
            <a:ext cx="7095002" cy="36933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a:ea typeface="+mn-ea"/>
                <a:cs typeface="Segoe UI" panose="020B0502040204020203" pitchFamily="34" charset="0"/>
              </a:rPr>
              <a:t>Trusted cloud to accelerate innovation for sustainable growth</a:t>
            </a:r>
          </a:p>
        </p:txBody>
      </p:sp>
      <p:grpSp>
        <p:nvGrpSpPr>
          <p:cNvPr id="83" name="Group 82">
            <a:extLst>
              <a:ext uri="{FF2B5EF4-FFF2-40B4-BE49-F238E27FC236}">
                <a16:creationId xmlns:a16="http://schemas.microsoft.com/office/drawing/2014/main" id="{D5BB0ABE-CFB2-4DB7-81D5-0E2214769F70}"/>
              </a:ext>
            </a:extLst>
          </p:cNvPr>
          <p:cNvGrpSpPr/>
          <p:nvPr/>
        </p:nvGrpSpPr>
        <p:grpSpPr>
          <a:xfrm>
            <a:off x="7225599" y="5827448"/>
            <a:ext cx="4211889" cy="1014359"/>
            <a:chOff x="1315455" y="5803357"/>
            <a:chExt cx="4211889" cy="1014359"/>
          </a:xfrm>
        </p:grpSpPr>
        <p:sp>
          <p:nvSpPr>
            <p:cNvPr id="84" name="Rectangle 83">
              <a:extLst>
                <a:ext uri="{FF2B5EF4-FFF2-40B4-BE49-F238E27FC236}">
                  <a16:creationId xmlns:a16="http://schemas.microsoft.com/office/drawing/2014/main" id="{F8FF2A32-623C-4E7D-BF2C-D9779D872516}"/>
                </a:ext>
              </a:extLst>
            </p:cNvPr>
            <p:cNvSpPr/>
            <p:nvPr/>
          </p:nvSpPr>
          <p:spPr bwMode="auto">
            <a:xfrm>
              <a:off x="1315455" y="5803357"/>
              <a:ext cx="3840681"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588"/>
                </a:spcBef>
                <a:spcAft>
                  <a:spcPts val="0"/>
                </a:spcAft>
                <a:buClrTx/>
                <a:buSzPct val="90000"/>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mn-cs"/>
                </a:rPr>
                <a:t>Interoperability</a:t>
              </a:r>
            </a:p>
          </p:txBody>
        </p:sp>
        <p:sp>
          <p:nvSpPr>
            <p:cNvPr id="85" name="TextBox 84">
              <a:extLst>
                <a:ext uri="{FF2B5EF4-FFF2-40B4-BE49-F238E27FC236}">
                  <a16:creationId xmlns:a16="http://schemas.microsoft.com/office/drawing/2014/main" id="{1DD179CC-9429-44D3-A3A7-7D9657BD5E9D}"/>
                </a:ext>
              </a:extLst>
            </p:cNvPr>
            <p:cNvSpPr txBox="1">
              <a:spLocks/>
            </p:cNvSpPr>
            <p:nvPr/>
          </p:nvSpPr>
          <p:spPr>
            <a:xfrm>
              <a:off x="1324538" y="6079052"/>
              <a:ext cx="4202806" cy="738664"/>
            </a:xfrm>
            <a:prstGeom prst="rect">
              <a:avLst/>
            </a:prstGeom>
            <a:noFill/>
          </p:spPr>
          <p:txBody>
            <a:bodyPr wrap="square" lIns="0" tIns="0" rIns="0" bIns="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Help ease interoperability and unify data with an industry data </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model and connectors to help accelerate insights and </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business workflows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5" name="Straight Connector 4">
            <a:extLst>
              <a:ext uri="{FF2B5EF4-FFF2-40B4-BE49-F238E27FC236}">
                <a16:creationId xmlns:a16="http://schemas.microsoft.com/office/drawing/2014/main" id="{584455D2-C3D6-41FC-87CE-8B4FB4DFEA11}"/>
              </a:ext>
            </a:extLst>
          </p:cNvPr>
          <p:cNvCxnSpPr>
            <a:cxnSpLocks/>
          </p:cNvCxnSpPr>
          <p:nvPr/>
        </p:nvCxnSpPr>
        <p:spPr>
          <a:xfrm>
            <a:off x="6096000" y="5827448"/>
            <a:ext cx="0" cy="856816"/>
          </a:xfrm>
          <a:prstGeom prst="line">
            <a:avLst/>
          </a:prstGeom>
          <a:ln>
            <a:solidFill>
              <a:schemeClr val="bg1">
                <a:lumMod val="6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3B5CEC69-3732-4792-89CA-E6F9B7707EA7}"/>
              </a:ext>
            </a:extLst>
          </p:cNvPr>
          <p:cNvPicPr/>
          <p:nvPr/>
        </p:nvPicPr>
        <p:blipFill rotWithShape="1">
          <a:blip r:embed="rId3" cstate="print">
            <a:extLst>
              <a:ext uri="{28A0092B-C50C-407E-A947-70E740481C1C}">
                <a14:useLocalDpi xmlns:a14="http://schemas.microsoft.com/office/drawing/2010/main" val="0"/>
              </a:ext>
            </a:extLst>
          </a:blip>
          <a:srcRect l="1" t="4573" r="603" b="23766"/>
          <a:stretch/>
        </p:blipFill>
        <p:spPr bwMode="auto">
          <a:xfrm flipH="1">
            <a:off x="4758026" y="1517500"/>
            <a:ext cx="2675946" cy="1285663"/>
          </a:xfrm>
          <a:prstGeom prst="rect">
            <a:avLst/>
          </a:prstGeom>
          <a:ln>
            <a:noFill/>
          </a:ln>
          <a:effectLst>
            <a:outerShdw blurRad="63500" dist="76200" dir="2700000" algn="tl" rotWithShape="0">
              <a:srgbClr val="333333">
                <a:alpha val="40000"/>
              </a:srgbClr>
            </a:outerShdw>
          </a:effectLst>
        </p:spPr>
      </p:pic>
      <p:sp>
        <p:nvSpPr>
          <p:cNvPr id="107" name="Rectangle 106">
            <a:extLst>
              <a:ext uri="{FF2B5EF4-FFF2-40B4-BE49-F238E27FC236}">
                <a16:creationId xmlns:a16="http://schemas.microsoft.com/office/drawing/2014/main" id="{368E6EFB-9F76-4221-926A-7FAC55616DE8}"/>
              </a:ext>
            </a:extLst>
          </p:cNvPr>
          <p:cNvSpPr/>
          <p:nvPr/>
        </p:nvSpPr>
        <p:spPr bwMode="auto">
          <a:xfrm>
            <a:off x="0" y="3037690"/>
            <a:ext cx="12192000" cy="67924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3" name="Group 112">
            <a:extLst>
              <a:ext uri="{FF2B5EF4-FFF2-40B4-BE49-F238E27FC236}">
                <a16:creationId xmlns:a16="http://schemas.microsoft.com/office/drawing/2014/main" id="{5C95192C-ECF1-46B1-8A8A-6B192E7BE547}"/>
              </a:ext>
            </a:extLst>
          </p:cNvPr>
          <p:cNvGrpSpPr/>
          <p:nvPr/>
        </p:nvGrpSpPr>
        <p:grpSpPr>
          <a:xfrm>
            <a:off x="7629900" y="3106536"/>
            <a:ext cx="502920" cy="502920"/>
            <a:chOff x="3883264" y="12238770"/>
            <a:chExt cx="502920" cy="502920"/>
          </a:xfrm>
        </p:grpSpPr>
        <p:grpSp>
          <p:nvGrpSpPr>
            <p:cNvPr id="114" name="Group 113">
              <a:extLst>
                <a:ext uri="{FF2B5EF4-FFF2-40B4-BE49-F238E27FC236}">
                  <a16:creationId xmlns:a16="http://schemas.microsoft.com/office/drawing/2014/main" id="{D83446B7-E6C5-43C3-9724-DFF8C0F7F54E}"/>
                </a:ext>
              </a:extLst>
            </p:cNvPr>
            <p:cNvGrpSpPr>
              <a:grpSpLocks/>
            </p:cNvGrpSpPr>
            <p:nvPr/>
          </p:nvGrpSpPr>
          <p:grpSpPr>
            <a:xfrm>
              <a:off x="3883264" y="12238770"/>
              <a:ext cx="502920" cy="502920"/>
              <a:chOff x="8104818" y="-613599"/>
              <a:chExt cx="831086" cy="831086"/>
            </a:xfrm>
          </p:grpSpPr>
          <p:sp>
            <p:nvSpPr>
              <p:cNvPr id="119" name="Oval 118">
                <a:extLst>
                  <a:ext uri="{FF2B5EF4-FFF2-40B4-BE49-F238E27FC236}">
                    <a16:creationId xmlns:a16="http://schemas.microsoft.com/office/drawing/2014/main" id="{EE92A07B-65DD-4D0B-A66A-5DD172E2F8BA}"/>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0" name="Oval 119">
                <a:extLst>
                  <a:ext uri="{FF2B5EF4-FFF2-40B4-BE49-F238E27FC236}">
                    <a16:creationId xmlns:a16="http://schemas.microsoft.com/office/drawing/2014/main" id="{D11B70FC-E758-432E-85D3-019AD7581649}"/>
                  </a:ext>
                </a:extLst>
              </p:cNvPr>
              <p:cNvSpPr>
                <a:spLocks/>
              </p:cNvSpPr>
              <p:nvPr/>
            </p:nvSpPr>
            <p:spPr bwMode="auto">
              <a:xfrm>
                <a:off x="8147126" y="-571291"/>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115" name="Group 114">
              <a:extLst>
                <a:ext uri="{FF2B5EF4-FFF2-40B4-BE49-F238E27FC236}">
                  <a16:creationId xmlns:a16="http://schemas.microsoft.com/office/drawing/2014/main" id="{D3B3FDC9-DBAF-43FE-AB83-D9659F57828F}"/>
                </a:ext>
              </a:extLst>
            </p:cNvPr>
            <p:cNvGrpSpPr/>
            <p:nvPr/>
          </p:nvGrpSpPr>
          <p:grpSpPr>
            <a:xfrm>
              <a:off x="4019869" y="12348649"/>
              <a:ext cx="229711" cy="283162"/>
              <a:chOff x="8170289" y="4060716"/>
              <a:chExt cx="360292" cy="444129"/>
            </a:xfrm>
          </p:grpSpPr>
          <p:sp>
            <p:nvSpPr>
              <p:cNvPr id="116" name="Freeform: Shape 115">
                <a:extLst>
                  <a:ext uri="{FF2B5EF4-FFF2-40B4-BE49-F238E27FC236}">
                    <a16:creationId xmlns:a16="http://schemas.microsoft.com/office/drawing/2014/main" id="{D567A61E-62FF-44D4-ABF9-9A149B7123FF}"/>
                  </a:ext>
                </a:extLst>
              </p:cNvPr>
              <p:cNvSpPr/>
              <p:nvPr/>
            </p:nvSpPr>
            <p:spPr>
              <a:xfrm>
                <a:off x="8170289" y="40607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accent1"/>
              </a:solidFill>
              <a:ln w="461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28">
                <a:extLst>
                  <a:ext uri="{FF2B5EF4-FFF2-40B4-BE49-F238E27FC236}">
                    <a16:creationId xmlns:a16="http://schemas.microsoft.com/office/drawing/2014/main" id="{F6FB318B-0796-430B-AB19-2D60BC702466}"/>
                  </a:ext>
                </a:extLst>
              </p:cNvPr>
              <p:cNvSpPr>
                <a:spLocks/>
              </p:cNvSpPr>
              <p:nvPr/>
            </p:nvSpPr>
            <p:spPr bwMode="auto">
              <a:xfrm>
                <a:off x="8307395" y="4321223"/>
                <a:ext cx="86080" cy="107902"/>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1" name="TextBox 120">
            <a:extLst>
              <a:ext uri="{FF2B5EF4-FFF2-40B4-BE49-F238E27FC236}">
                <a16:creationId xmlns:a16="http://schemas.microsoft.com/office/drawing/2014/main" id="{24500B8C-CEBC-4653-A284-FCF63B96583D}"/>
              </a:ext>
            </a:extLst>
          </p:cNvPr>
          <p:cNvSpPr txBox="1">
            <a:spLocks/>
          </p:cNvSpPr>
          <p:nvPr/>
        </p:nvSpPr>
        <p:spPr>
          <a:xfrm>
            <a:off x="1885117" y="3826922"/>
            <a:ext cx="2675947" cy="923330"/>
          </a:xfrm>
          <a:prstGeom prst="rect">
            <a:avLst/>
          </a:prstGeom>
          <a:noFill/>
          <a:effectLst/>
        </p:spPr>
        <p:txBody>
          <a:bodyPr wrap="square" lIns="27432" tIns="0" rIns="27432" bIns="0" rtlCol="0" anchor="t" anchorCtr="0">
            <a:spAutoFit/>
          </a:bodyPr>
          <a:lstStyle>
            <a:defPPr>
              <a:defRPr lang="en-US"/>
            </a:defPPr>
            <a:lvl1pPr algn="ctr">
              <a:defRPr sz="2000">
                <a:gradFill>
                  <a:gsLst>
                    <a:gs pos="2917">
                      <a:schemeClr val="tx1"/>
                    </a:gs>
                    <a:gs pos="30000">
                      <a:schemeClr val="tx1"/>
                    </a:gs>
                  </a:gsLst>
                  <a:lin ang="5400000" scaled="0"/>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Provide tools to help accelerate customer growth, profitability, and loyalty through more relevant and personalized interactions along with deeper customer insights</a:t>
            </a:r>
          </a:p>
        </p:txBody>
      </p:sp>
      <p:sp>
        <p:nvSpPr>
          <p:cNvPr id="122" name="TextBox 121">
            <a:extLst>
              <a:ext uri="{FF2B5EF4-FFF2-40B4-BE49-F238E27FC236}">
                <a16:creationId xmlns:a16="http://schemas.microsoft.com/office/drawing/2014/main" id="{0B97197D-A9AF-4452-8237-AA441E057FB0}"/>
              </a:ext>
            </a:extLst>
          </p:cNvPr>
          <p:cNvSpPr txBox="1">
            <a:spLocks/>
          </p:cNvSpPr>
          <p:nvPr/>
        </p:nvSpPr>
        <p:spPr>
          <a:xfrm>
            <a:off x="2536953" y="3140000"/>
            <a:ext cx="1972540" cy="443198"/>
          </a:xfrm>
          <a:prstGeom prst="rect">
            <a:avLst/>
          </a:prstGeom>
          <a:noFill/>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Deliver differentiated</a:t>
            </a:r>
            <a:br>
              <a:rPr kumimoji="0" lang="en-US" sz="1600" b="0" i="0" u="none" strike="noStrike" kern="1200" cap="none" spc="0" normalizeH="0" baseline="0" noProof="0">
                <a:ln>
                  <a:noFill/>
                </a:ln>
                <a:solidFill>
                  <a:srgbClr val="0078D4"/>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customer experience</a:t>
            </a:r>
          </a:p>
        </p:txBody>
      </p:sp>
      <p:grpSp>
        <p:nvGrpSpPr>
          <p:cNvPr id="163" name="Group 162">
            <a:extLst>
              <a:ext uri="{FF2B5EF4-FFF2-40B4-BE49-F238E27FC236}">
                <a16:creationId xmlns:a16="http://schemas.microsoft.com/office/drawing/2014/main" id="{98DFB840-F46A-46F8-B047-D8354A9EE4F6}"/>
              </a:ext>
            </a:extLst>
          </p:cNvPr>
          <p:cNvGrpSpPr>
            <a:grpSpLocks/>
          </p:cNvGrpSpPr>
          <p:nvPr/>
        </p:nvGrpSpPr>
        <p:grpSpPr>
          <a:xfrm>
            <a:off x="1936688" y="3112267"/>
            <a:ext cx="498664" cy="498664"/>
            <a:chOff x="7578884" y="2758592"/>
            <a:chExt cx="411888" cy="411888"/>
          </a:xfrm>
        </p:grpSpPr>
        <p:grpSp>
          <p:nvGrpSpPr>
            <p:cNvPr id="164" name="Group 163">
              <a:extLst>
                <a:ext uri="{FF2B5EF4-FFF2-40B4-BE49-F238E27FC236}">
                  <a16:creationId xmlns:a16="http://schemas.microsoft.com/office/drawing/2014/main" id="{D5C52387-6106-42E5-8BAF-7E744430E6B4}"/>
                </a:ext>
              </a:extLst>
            </p:cNvPr>
            <p:cNvGrpSpPr>
              <a:grpSpLocks/>
            </p:cNvGrpSpPr>
            <p:nvPr/>
          </p:nvGrpSpPr>
          <p:grpSpPr>
            <a:xfrm>
              <a:off x="7578884" y="2758592"/>
              <a:ext cx="411888" cy="411888"/>
              <a:chOff x="2677356" y="489672"/>
              <a:chExt cx="832104" cy="832104"/>
            </a:xfrm>
          </p:grpSpPr>
          <p:sp>
            <p:nvSpPr>
              <p:cNvPr id="170" name="Oval 169">
                <a:extLst>
                  <a:ext uri="{FF2B5EF4-FFF2-40B4-BE49-F238E27FC236}">
                    <a16:creationId xmlns:a16="http://schemas.microsoft.com/office/drawing/2014/main" id="{F1ACD7BA-0FEC-4C81-996C-E1E234314D22}"/>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bold"/>
                  <a:ea typeface="+mn-ea"/>
                  <a:cs typeface="Segoe UI" pitchFamily="34" charset="0"/>
                </a:endParaRPr>
              </a:p>
            </p:txBody>
          </p:sp>
          <p:sp>
            <p:nvSpPr>
              <p:cNvPr id="171" name="Oval 170">
                <a:extLst>
                  <a:ext uri="{FF2B5EF4-FFF2-40B4-BE49-F238E27FC236}">
                    <a16:creationId xmlns:a16="http://schemas.microsoft.com/office/drawing/2014/main" id="{FDA09821-27C9-411F-A936-4F98E05C4C10}"/>
                  </a:ext>
                </a:extLst>
              </p:cNvPr>
              <p:cNvSpPr>
                <a:spLocks/>
              </p:cNvSpPr>
              <p:nvPr/>
            </p:nvSpPr>
            <p:spPr bwMode="auto">
              <a:xfrm>
                <a:off x="2719716" y="532032"/>
                <a:ext cx="747384" cy="747384"/>
              </a:xfrm>
              <a:prstGeom prst="ellipse">
                <a:avLst/>
              </a:prstGeom>
              <a:noFill/>
              <a:ln w="9525"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bold"/>
                  <a:ea typeface="+mn-ea"/>
                  <a:cs typeface="Segoe UI" pitchFamily="34" charset="0"/>
                </a:endParaRPr>
              </a:p>
            </p:txBody>
          </p:sp>
        </p:grpSp>
        <p:grpSp>
          <p:nvGrpSpPr>
            <p:cNvPr id="165" name="Group 164">
              <a:extLst>
                <a:ext uri="{FF2B5EF4-FFF2-40B4-BE49-F238E27FC236}">
                  <a16:creationId xmlns:a16="http://schemas.microsoft.com/office/drawing/2014/main" id="{05F2AAF3-A47B-459D-9E02-521EEF7EBE8D}"/>
                </a:ext>
              </a:extLst>
            </p:cNvPr>
            <p:cNvGrpSpPr/>
            <p:nvPr/>
          </p:nvGrpSpPr>
          <p:grpSpPr>
            <a:xfrm>
              <a:off x="7644614" y="2874912"/>
              <a:ext cx="289228" cy="179249"/>
              <a:chOff x="7487814" y="1358885"/>
              <a:chExt cx="583588" cy="361679"/>
            </a:xfrm>
          </p:grpSpPr>
          <p:pic>
            <p:nvPicPr>
              <p:cNvPr id="166" name="Graphic 165">
                <a:extLst>
                  <a:ext uri="{FF2B5EF4-FFF2-40B4-BE49-F238E27FC236}">
                    <a16:creationId xmlns:a16="http://schemas.microsoft.com/office/drawing/2014/main" id="{9532DC78-D47D-4BBC-93B6-D1F0DD39E0B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09723" y="1358885"/>
                <a:ext cx="361679" cy="361679"/>
              </a:xfrm>
              <a:prstGeom prst="rect">
                <a:avLst/>
              </a:prstGeom>
            </p:spPr>
          </p:pic>
          <p:sp>
            <p:nvSpPr>
              <p:cNvPr id="167" name="Freeform: Shape 166">
                <a:extLst>
                  <a:ext uri="{FF2B5EF4-FFF2-40B4-BE49-F238E27FC236}">
                    <a16:creationId xmlns:a16="http://schemas.microsoft.com/office/drawing/2014/main" id="{69CB6CA8-E267-4240-813C-56612E975456}"/>
                  </a:ext>
                </a:extLst>
              </p:cNvPr>
              <p:cNvSpPr/>
              <p:nvPr/>
            </p:nvSpPr>
            <p:spPr>
              <a:xfrm>
                <a:off x="7487814" y="1465716"/>
                <a:ext cx="179601" cy="136006"/>
              </a:xfrm>
              <a:custGeom>
                <a:avLst/>
                <a:gdLst>
                  <a:gd name="connsiteX0" fmla="*/ 350693 w 350693"/>
                  <a:gd name="connsiteY0" fmla="*/ 14432 h 265570"/>
                  <a:gd name="connsiteX1" fmla="*/ 350693 w 350693"/>
                  <a:gd name="connsiteY1" fmla="*/ 82261 h 265570"/>
                  <a:gd name="connsiteX2" fmla="*/ 346364 w 350693"/>
                  <a:gd name="connsiteY2" fmla="*/ 92364 h 265570"/>
                  <a:gd name="connsiteX3" fmla="*/ 336261 w 350693"/>
                  <a:gd name="connsiteY3" fmla="*/ 96693 h 265570"/>
                  <a:gd name="connsiteX4" fmla="*/ 137102 w 350693"/>
                  <a:gd name="connsiteY4" fmla="*/ 96693 h 265570"/>
                  <a:gd name="connsiteX5" fmla="*/ 98136 w 350693"/>
                  <a:gd name="connsiteY5" fmla="*/ 132773 h 265570"/>
                  <a:gd name="connsiteX6" fmla="*/ 134216 w 350693"/>
                  <a:gd name="connsiteY6" fmla="*/ 168852 h 265570"/>
                  <a:gd name="connsiteX7" fmla="*/ 336261 w 350693"/>
                  <a:gd name="connsiteY7" fmla="*/ 168852 h 265570"/>
                  <a:gd name="connsiteX8" fmla="*/ 350693 w 350693"/>
                  <a:gd name="connsiteY8" fmla="*/ 183284 h 265570"/>
                  <a:gd name="connsiteX9" fmla="*/ 350693 w 350693"/>
                  <a:gd name="connsiteY9" fmla="*/ 251114 h 265570"/>
                  <a:gd name="connsiteX10" fmla="*/ 336261 w 350693"/>
                  <a:gd name="connsiteY10" fmla="*/ 265545 h 265570"/>
                  <a:gd name="connsiteX11" fmla="*/ 134216 w 350693"/>
                  <a:gd name="connsiteY11" fmla="*/ 265545 h 265570"/>
                  <a:gd name="connsiteX12" fmla="*/ 0 w 350693"/>
                  <a:gd name="connsiteY12" fmla="*/ 132773 h 265570"/>
                  <a:gd name="connsiteX13" fmla="*/ 132773 w 350693"/>
                  <a:gd name="connsiteY13" fmla="*/ 0 h 265570"/>
                  <a:gd name="connsiteX14" fmla="*/ 334818 w 350693"/>
                  <a:gd name="connsiteY14" fmla="*/ 0 h 265570"/>
                  <a:gd name="connsiteX15" fmla="*/ 350693 w 350693"/>
                  <a:gd name="connsiteY15" fmla="*/ 14432 h 265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0693" h="265570">
                    <a:moveTo>
                      <a:pt x="350693" y="14432"/>
                    </a:moveTo>
                    <a:lnTo>
                      <a:pt x="350693" y="82261"/>
                    </a:lnTo>
                    <a:cubicBezTo>
                      <a:pt x="350693" y="86591"/>
                      <a:pt x="349250" y="89477"/>
                      <a:pt x="346364" y="92364"/>
                    </a:cubicBezTo>
                    <a:cubicBezTo>
                      <a:pt x="343477" y="95250"/>
                      <a:pt x="339148" y="96693"/>
                      <a:pt x="336261" y="96693"/>
                    </a:cubicBezTo>
                    <a:lnTo>
                      <a:pt x="137102" y="96693"/>
                    </a:lnTo>
                    <a:cubicBezTo>
                      <a:pt x="116898" y="96693"/>
                      <a:pt x="98136" y="111125"/>
                      <a:pt x="98136" y="132773"/>
                    </a:cubicBezTo>
                    <a:cubicBezTo>
                      <a:pt x="98136" y="152977"/>
                      <a:pt x="114011" y="168852"/>
                      <a:pt x="134216" y="168852"/>
                    </a:cubicBezTo>
                    <a:lnTo>
                      <a:pt x="336261" y="168852"/>
                    </a:lnTo>
                    <a:cubicBezTo>
                      <a:pt x="343477" y="168852"/>
                      <a:pt x="350693" y="176068"/>
                      <a:pt x="350693" y="183284"/>
                    </a:cubicBezTo>
                    <a:lnTo>
                      <a:pt x="350693" y="251114"/>
                    </a:lnTo>
                    <a:cubicBezTo>
                      <a:pt x="350693" y="258330"/>
                      <a:pt x="343477" y="265545"/>
                      <a:pt x="336261" y="265545"/>
                    </a:cubicBezTo>
                    <a:lnTo>
                      <a:pt x="134216" y="265545"/>
                    </a:lnTo>
                    <a:cubicBezTo>
                      <a:pt x="59170" y="266989"/>
                      <a:pt x="0" y="206375"/>
                      <a:pt x="0" y="132773"/>
                    </a:cubicBezTo>
                    <a:cubicBezTo>
                      <a:pt x="0" y="59170"/>
                      <a:pt x="59170" y="0"/>
                      <a:pt x="132773" y="0"/>
                    </a:cubicBezTo>
                    <a:lnTo>
                      <a:pt x="334818" y="0"/>
                    </a:lnTo>
                    <a:cubicBezTo>
                      <a:pt x="343477" y="0"/>
                      <a:pt x="350693" y="7216"/>
                      <a:pt x="350693" y="14432"/>
                    </a:cubicBezTo>
                    <a:close/>
                  </a:path>
                </a:pathLst>
              </a:custGeom>
              <a:solidFill>
                <a:srgbClr val="50E6FF"/>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68" name="Freeform: Shape 167">
                <a:extLst>
                  <a:ext uri="{FF2B5EF4-FFF2-40B4-BE49-F238E27FC236}">
                    <a16:creationId xmlns:a16="http://schemas.microsoft.com/office/drawing/2014/main" id="{E59957D0-A182-46D0-B269-DCC7D675C18E}"/>
                  </a:ext>
                </a:extLst>
              </p:cNvPr>
              <p:cNvSpPr/>
              <p:nvPr/>
            </p:nvSpPr>
            <p:spPr>
              <a:xfrm>
                <a:off x="7679106" y="1550645"/>
                <a:ext cx="86418" cy="51066"/>
              </a:xfrm>
              <a:custGeom>
                <a:avLst/>
                <a:gdLst>
                  <a:gd name="connsiteX0" fmla="*/ 163340 w 168743"/>
                  <a:gd name="connsiteY0" fmla="*/ 54971 h 99712"/>
                  <a:gd name="connsiteX1" fmla="*/ 166226 w 168743"/>
                  <a:gd name="connsiteY1" fmla="*/ 75176 h 99712"/>
                  <a:gd name="connsiteX2" fmla="*/ 146022 w 168743"/>
                  <a:gd name="connsiteY2" fmla="*/ 78062 h 99712"/>
                  <a:gd name="connsiteX3" fmla="*/ 101283 w 168743"/>
                  <a:gd name="connsiteY3" fmla="*/ 43426 h 99712"/>
                  <a:gd name="connsiteX4" fmla="*/ 101283 w 168743"/>
                  <a:gd name="connsiteY4" fmla="*/ 85278 h 99712"/>
                  <a:gd name="connsiteX5" fmla="*/ 78192 w 168743"/>
                  <a:gd name="connsiteY5" fmla="*/ 96823 h 99712"/>
                  <a:gd name="connsiteX6" fmla="*/ 6033 w 168743"/>
                  <a:gd name="connsiteY6" fmla="*/ 44869 h 99712"/>
                  <a:gd name="connsiteX7" fmla="*/ 3147 w 168743"/>
                  <a:gd name="connsiteY7" fmla="*/ 24664 h 99712"/>
                  <a:gd name="connsiteX8" fmla="*/ 23351 w 168743"/>
                  <a:gd name="connsiteY8" fmla="*/ 21778 h 99712"/>
                  <a:gd name="connsiteX9" fmla="*/ 72419 w 168743"/>
                  <a:gd name="connsiteY9" fmla="*/ 57857 h 99712"/>
                  <a:gd name="connsiteX10" fmla="*/ 72419 w 168743"/>
                  <a:gd name="connsiteY10" fmla="*/ 14562 h 99712"/>
                  <a:gd name="connsiteX11" fmla="*/ 79635 w 168743"/>
                  <a:gd name="connsiteY11" fmla="*/ 1573 h 99712"/>
                  <a:gd name="connsiteX12" fmla="*/ 94067 w 168743"/>
                  <a:gd name="connsiteY12" fmla="*/ 3017 h 99712"/>
                  <a:gd name="connsiteX13" fmla="*/ 163340 w 168743"/>
                  <a:gd name="connsiteY13" fmla="*/ 54971 h 9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99712">
                    <a:moveTo>
                      <a:pt x="163340" y="54971"/>
                    </a:moveTo>
                    <a:cubicBezTo>
                      <a:pt x="169113" y="59301"/>
                      <a:pt x="170556" y="69403"/>
                      <a:pt x="166226" y="75176"/>
                    </a:cubicBezTo>
                    <a:cubicBezTo>
                      <a:pt x="161897" y="80948"/>
                      <a:pt x="151794" y="82392"/>
                      <a:pt x="146022" y="78062"/>
                    </a:cubicBezTo>
                    <a:lnTo>
                      <a:pt x="101283" y="43426"/>
                    </a:lnTo>
                    <a:lnTo>
                      <a:pt x="101283" y="85278"/>
                    </a:lnTo>
                    <a:cubicBezTo>
                      <a:pt x="101283" y="96823"/>
                      <a:pt x="88294" y="104039"/>
                      <a:pt x="78192" y="96823"/>
                    </a:cubicBezTo>
                    <a:lnTo>
                      <a:pt x="6033" y="44869"/>
                    </a:lnTo>
                    <a:cubicBezTo>
                      <a:pt x="260" y="40539"/>
                      <a:pt x="-2626" y="30437"/>
                      <a:pt x="3147" y="24664"/>
                    </a:cubicBezTo>
                    <a:cubicBezTo>
                      <a:pt x="7476" y="17448"/>
                      <a:pt x="16135" y="16005"/>
                      <a:pt x="23351" y="21778"/>
                    </a:cubicBezTo>
                    <a:lnTo>
                      <a:pt x="72419" y="57857"/>
                    </a:lnTo>
                    <a:lnTo>
                      <a:pt x="72419" y="14562"/>
                    </a:lnTo>
                    <a:cubicBezTo>
                      <a:pt x="72419" y="8789"/>
                      <a:pt x="75306" y="4460"/>
                      <a:pt x="79635" y="1573"/>
                    </a:cubicBezTo>
                    <a:cubicBezTo>
                      <a:pt x="85408" y="-1313"/>
                      <a:pt x="91181" y="130"/>
                      <a:pt x="94067" y="3017"/>
                    </a:cubicBezTo>
                    <a:lnTo>
                      <a:pt x="163340" y="54971"/>
                    </a:lnTo>
                    <a:close/>
                  </a:path>
                </a:pathLst>
              </a:custGeom>
              <a:solidFill>
                <a:srgbClr val="50E6FF"/>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69" name="Freeform: Shape 168">
                <a:extLst>
                  <a:ext uri="{FF2B5EF4-FFF2-40B4-BE49-F238E27FC236}">
                    <a16:creationId xmlns:a16="http://schemas.microsoft.com/office/drawing/2014/main" id="{946C04E5-F19A-4C1B-9679-56A3FB1EEA2D}"/>
                  </a:ext>
                </a:extLst>
              </p:cNvPr>
              <p:cNvSpPr/>
              <p:nvPr/>
            </p:nvSpPr>
            <p:spPr>
              <a:xfrm>
                <a:off x="7679106" y="1464910"/>
                <a:ext cx="86418" cy="51805"/>
              </a:xfrm>
              <a:custGeom>
                <a:avLst/>
                <a:gdLst>
                  <a:gd name="connsiteX0" fmla="*/ 163340 w 168743"/>
                  <a:gd name="connsiteY0" fmla="*/ 56414 h 101155"/>
                  <a:gd name="connsiteX1" fmla="*/ 166226 w 168743"/>
                  <a:gd name="connsiteY1" fmla="*/ 76619 h 101155"/>
                  <a:gd name="connsiteX2" fmla="*/ 146022 w 168743"/>
                  <a:gd name="connsiteY2" fmla="*/ 79505 h 101155"/>
                  <a:gd name="connsiteX3" fmla="*/ 101283 w 168743"/>
                  <a:gd name="connsiteY3" fmla="*/ 44869 h 101155"/>
                  <a:gd name="connsiteX4" fmla="*/ 101283 w 168743"/>
                  <a:gd name="connsiteY4" fmla="*/ 86721 h 101155"/>
                  <a:gd name="connsiteX5" fmla="*/ 78192 w 168743"/>
                  <a:gd name="connsiteY5" fmla="*/ 98267 h 101155"/>
                  <a:gd name="connsiteX6" fmla="*/ 6033 w 168743"/>
                  <a:gd name="connsiteY6" fmla="*/ 46312 h 101155"/>
                  <a:gd name="connsiteX7" fmla="*/ 3147 w 168743"/>
                  <a:gd name="connsiteY7" fmla="*/ 26107 h 101155"/>
                  <a:gd name="connsiteX8" fmla="*/ 23351 w 168743"/>
                  <a:gd name="connsiteY8" fmla="*/ 23221 h 101155"/>
                  <a:gd name="connsiteX9" fmla="*/ 72419 w 168743"/>
                  <a:gd name="connsiteY9" fmla="*/ 57857 h 101155"/>
                  <a:gd name="connsiteX10" fmla="*/ 72419 w 168743"/>
                  <a:gd name="connsiteY10" fmla="*/ 14562 h 101155"/>
                  <a:gd name="connsiteX11" fmla="*/ 79635 w 168743"/>
                  <a:gd name="connsiteY11" fmla="*/ 1573 h 101155"/>
                  <a:gd name="connsiteX12" fmla="*/ 94067 w 168743"/>
                  <a:gd name="connsiteY12" fmla="*/ 3016 h 101155"/>
                  <a:gd name="connsiteX13" fmla="*/ 163340 w 168743"/>
                  <a:gd name="connsiteY13" fmla="*/ 56414 h 101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3" h="101155">
                    <a:moveTo>
                      <a:pt x="163340" y="56414"/>
                    </a:moveTo>
                    <a:cubicBezTo>
                      <a:pt x="169113" y="60744"/>
                      <a:pt x="170556" y="70846"/>
                      <a:pt x="166226" y="76619"/>
                    </a:cubicBezTo>
                    <a:cubicBezTo>
                      <a:pt x="161897" y="82391"/>
                      <a:pt x="151794" y="83835"/>
                      <a:pt x="146022" y="79505"/>
                    </a:cubicBezTo>
                    <a:lnTo>
                      <a:pt x="101283" y="44869"/>
                    </a:lnTo>
                    <a:lnTo>
                      <a:pt x="101283" y="86721"/>
                    </a:lnTo>
                    <a:cubicBezTo>
                      <a:pt x="101283" y="98267"/>
                      <a:pt x="88294" y="105482"/>
                      <a:pt x="78192" y="98267"/>
                    </a:cubicBezTo>
                    <a:lnTo>
                      <a:pt x="6033" y="46312"/>
                    </a:lnTo>
                    <a:cubicBezTo>
                      <a:pt x="260" y="41982"/>
                      <a:pt x="-2626" y="33323"/>
                      <a:pt x="3147" y="26107"/>
                    </a:cubicBezTo>
                    <a:cubicBezTo>
                      <a:pt x="7476" y="18891"/>
                      <a:pt x="16135" y="18891"/>
                      <a:pt x="23351" y="23221"/>
                    </a:cubicBezTo>
                    <a:lnTo>
                      <a:pt x="72419" y="57857"/>
                    </a:lnTo>
                    <a:lnTo>
                      <a:pt x="72419" y="14562"/>
                    </a:lnTo>
                    <a:cubicBezTo>
                      <a:pt x="72419" y="8789"/>
                      <a:pt x="75306" y="4460"/>
                      <a:pt x="79635" y="1573"/>
                    </a:cubicBezTo>
                    <a:cubicBezTo>
                      <a:pt x="85408" y="-1313"/>
                      <a:pt x="91181" y="130"/>
                      <a:pt x="94067" y="3016"/>
                    </a:cubicBezTo>
                    <a:lnTo>
                      <a:pt x="163340" y="56414"/>
                    </a:lnTo>
                    <a:close/>
                  </a:path>
                </a:pathLst>
              </a:custGeom>
              <a:solidFill>
                <a:srgbClr val="50E6FF"/>
              </a:solidFill>
              <a:ln w="1443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grpSp>
      </p:grpSp>
      <p:pic>
        <p:nvPicPr>
          <p:cNvPr id="172" name="Picture 171">
            <a:extLst>
              <a:ext uri="{FF2B5EF4-FFF2-40B4-BE49-F238E27FC236}">
                <a16:creationId xmlns:a16="http://schemas.microsoft.com/office/drawing/2014/main" id="{84FA0D63-BD41-4BEE-ABC8-5EC2AEAAC5EF}"/>
              </a:ext>
            </a:extLst>
          </p:cNvPr>
          <p:cNvPicPr>
            <a:picLocks/>
          </p:cNvPicPr>
          <p:nvPr/>
        </p:nvPicPr>
        <p:blipFill rotWithShape="1">
          <a:blip r:embed="rId6" cstate="print">
            <a:extLst>
              <a:ext uri="{28A0092B-C50C-407E-A947-70E740481C1C}">
                <a14:useLocalDpi xmlns:a14="http://schemas.microsoft.com/office/drawing/2010/main" val="0"/>
              </a:ext>
            </a:extLst>
          </a:blip>
          <a:srcRect t="13869" b="15829"/>
          <a:stretch/>
        </p:blipFill>
        <p:spPr>
          <a:xfrm>
            <a:off x="1885117" y="1517500"/>
            <a:ext cx="2675947" cy="1285663"/>
          </a:xfrm>
          <a:prstGeom prst="rect">
            <a:avLst/>
          </a:prstGeom>
          <a:ln>
            <a:noFill/>
          </a:ln>
          <a:effectLst>
            <a:outerShdw blurRad="63500" dist="76200" dir="2700000" algn="tl" rotWithShape="0">
              <a:srgbClr val="333333">
                <a:alpha val="40000"/>
              </a:srgbClr>
            </a:outerShdw>
          </a:effectLst>
        </p:spPr>
      </p:pic>
      <p:sp>
        <p:nvSpPr>
          <p:cNvPr id="173" name="TextBox 172">
            <a:extLst>
              <a:ext uri="{FF2B5EF4-FFF2-40B4-BE49-F238E27FC236}">
                <a16:creationId xmlns:a16="http://schemas.microsoft.com/office/drawing/2014/main" id="{835D46D9-52E9-4014-905D-0DFD33C6858C}"/>
              </a:ext>
            </a:extLst>
          </p:cNvPr>
          <p:cNvSpPr txBox="1">
            <a:spLocks/>
          </p:cNvSpPr>
          <p:nvPr/>
        </p:nvSpPr>
        <p:spPr>
          <a:xfrm>
            <a:off x="7630936" y="3826922"/>
            <a:ext cx="2675946" cy="553998"/>
          </a:xfrm>
          <a:prstGeom prst="rect">
            <a:avLst/>
          </a:prstGeom>
          <a:noFill/>
          <a:effectLst/>
        </p:spPr>
        <p:txBody>
          <a:bodyPr wrap="square" lIns="27432" tIns="0" rIns="27432" bIns="0" rtlCol="0" anchor="t" anchorCtr="0">
            <a:spAutoFit/>
          </a:bodyPr>
          <a:lstStyle>
            <a:defPPr>
              <a:defRPr lang="en-US"/>
            </a:defPPr>
            <a:lvl1pPr algn="ctr">
              <a:defRPr sz="2000">
                <a:gradFill>
                  <a:gsLst>
                    <a:gs pos="2917">
                      <a:schemeClr val="tx1"/>
                    </a:gs>
                    <a:gs pos="30000">
                      <a:schemeClr val="tx1"/>
                    </a:gs>
                  </a:gsLst>
                  <a:lin ang="5400000" scaled="0"/>
                </a:gradFill>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Help enhance customer experience, lower account fraud, and boost profitability </a:t>
            </a:r>
          </a:p>
        </p:txBody>
      </p:sp>
      <p:sp>
        <p:nvSpPr>
          <p:cNvPr id="174" name="TextBox 173">
            <a:extLst>
              <a:ext uri="{FF2B5EF4-FFF2-40B4-BE49-F238E27FC236}">
                <a16:creationId xmlns:a16="http://schemas.microsoft.com/office/drawing/2014/main" id="{18F63F20-EBC4-4E11-98F9-980C74AD6E12}"/>
              </a:ext>
            </a:extLst>
          </p:cNvPr>
          <p:cNvSpPr txBox="1"/>
          <p:nvPr/>
        </p:nvSpPr>
        <p:spPr>
          <a:xfrm>
            <a:off x="8243534" y="3140000"/>
            <a:ext cx="2063349" cy="443198"/>
          </a:xfrm>
          <a:prstGeom prst="rect">
            <a:avLst/>
          </a:prstGeom>
          <a:noFill/>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Combat financial crime</a:t>
            </a:r>
          </a:p>
        </p:txBody>
      </p:sp>
      <p:pic>
        <p:nvPicPr>
          <p:cNvPr id="175" name="Picture 174">
            <a:extLst>
              <a:ext uri="{FF2B5EF4-FFF2-40B4-BE49-F238E27FC236}">
                <a16:creationId xmlns:a16="http://schemas.microsoft.com/office/drawing/2014/main" id="{0E42A161-C9E7-439D-9368-1EF91D135846}"/>
              </a:ext>
            </a:extLst>
          </p:cNvPr>
          <p:cNvPicPr>
            <a:picLocks/>
          </p:cNvPicPr>
          <p:nvPr/>
        </p:nvPicPr>
        <p:blipFill rotWithShape="1">
          <a:blip r:embed="rId7" cstate="print">
            <a:extLst>
              <a:ext uri="{28A0092B-C50C-407E-A947-70E740481C1C}">
                <a14:useLocalDpi xmlns:a14="http://schemas.microsoft.com/office/drawing/2010/main" val="0"/>
              </a:ext>
            </a:extLst>
          </a:blip>
          <a:srcRect t="5617" b="24082"/>
          <a:stretch/>
        </p:blipFill>
        <p:spPr>
          <a:xfrm>
            <a:off x="7630936" y="1517501"/>
            <a:ext cx="2675947" cy="1285662"/>
          </a:xfrm>
          <a:prstGeom prst="rect">
            <a:avLst/>
          </a:prstGeom>
          <a:ln>
            <a:noFill/>
          </a:ln>
          <a:effectLst>
            <a:outerShdw blurRad="63500" dist="76200" dir="2700000" algn="tl" rotWithShape="0">
              <a:srgbClr val="333333">
                <a:alpha val="40000"/>
              </a:srgbClr>
            </a:outerShdw>
          </a:effectLst>
        </p:spPr>
      </p:pic>
      <p:sp>
        <p:nvSpPr>
          <p:cNvPr id="176" name="TextBox 175">
            <a:extLst>
              <a:ext uri="{FF2B5EF4-FFF2-40B4-BE49-F238E27FC236}">
                <a16:creationId xmlns:a16="http://schemas.microsoft.com/office/drawing/2014/main" id="{3F1AB88F-3B08-4190-9F68-B2A2194C3C09}"/>
              </a:ext>
            </a:extLst>
          </p:cNvPr>
          <p:cNvSpPr txBox="1">
            <a:spLocks/>
          </p:cNvSpPr>
          <p:nvPr/>
        </p:nvSpPr>
        <p:spPr>
          <a:xfrm>
            <a:off x="4758028" y="3826922"/>
            <a:ext cx="2675946" cy="923330"/>
          </a:xfrm>
          <a:prstGeom prst="rect">
            <a:avLst/>
          </a:prstGeom>
          <a:noFill/>
          <a:effectLst/>
        </p:spPr>
        <p:txBody>
          <a:bodyPr wrap="square" lIns="27432" tIns="0" rIns="27432" bIns="0" rtlCol="0" anchor="t" anchorCtr="0">
            <a:spAutoFit/>
          </a:bodyPr>
          <a:lstStyle>
            <a:defPPr>
              <a:defRPr lang="en-US"/>
            </a:defPPr>
            <a:lvl1pPr algn="ctr">
              <a:defRPr sz="2000">
                <a:gradFill>
                  <a:gsLst>
                    <a:gs pos="2917">
                      <a:schemeClr val="tx1"/>
                    </a:gs>
                    <a:gs pos="30000">
                      <a:schemeClr val="tx1"/>
                    </a:gs>
                  </a:gsLst>
                  <a:lin ang="5400000" scaled="0"/>
                </a:gradFill>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Segoe UI"/>
              </a:rPr>
              <a:t>Help fuel</a:t>
            </a:r>
            <a:r>
              <a:rPr kumimoji="0" lang="en-US" sz="1200" b="0" i="0" u="none" strike="noStrike" kern="1200" cap="none" spc="0" normalizeH="0" baseline="0" noProof="0">
                <a:ln>
                  <a:noFill/>
                </a:ln>
                <a:solidFill>
                  <a:srgbClr val="000000"/>
                </a:solidFill>
                <a:effectLst/>
                <a:uLnTx/>
                <a:uFillTx/>
                <a:latin typeface="Segoe UI"/>
                <a:ea typeface="+mn-ea"/>
                <a:cs typeface="+mn-cs"/>
              </a:rPr>
              <a:t> employee productivity, enhance </a:t>
            </a:r>
            <a:r>
              <a:rPr lang="en-US" sz="1200">
                <a:solidFill>
                  <a:srgbClr val="000000"/>
                </a:solidFill>
                <a:latin typeface="Segoe UI"/>
              </a:rPr>
              <a:t>process</a:t>
            </a:r>
            <a:r>
              <a:rPr kumimoji="0" lang="en-US" sz="1200" b="0" i="0" u="none" strike="noStrike" kern="1200" cap="none" spc="0" normalizeH="0" baseline="0" noProof="0">
                <a:ln>
                  <a:noFill/>
                </a:ln>
                <a:solidFill>
                  <a:srgbClr val="000000"/>
                </a:solidFill>
                <a:effectLst/>
                <a:uLnTx/>
                <a:uFillTx/>
                <a:latin typeface="Segoe UI"/>
                <a:ea typeface="+mn-ea"/>
                <a:cs typeface="+mn-cs"/>
              </a:rPr>
              <a:t> efficiencies, and strengthen customer connections through automation, collaboration, and communications</a:t>
            </a:r>
          </a:p>
        </p:txBody>
      </p:sp>
      <p:sp>
        <p:nvSpPr>
          <p:cNvPr id="177" name="TextBox 176">
            <a:extLst>
              <a:ext uri="{FF2B5EF4-FFF2-40B4-BE49-F238E27FC236}">
                <a16:creationId xmlns:a16="http://schemas.microsoft.com/office/drawing/2014/main" id="{73EFC044-675D-4AAF-BBB2-C1B4E942E374}"/>
              </a:ext>
            </a:extLst>
          </p:cNvPr>
          <p:cNvSpPr txBox="1"/>
          <p:nvPr/>
        </p:nvSpPr>
        <p:spPr>
          <a:xfrm>
            <a:off x="5358290" y="3140000"/>
            <a:ext cx="2075682" cy="443198"/>
          </a:xfrm>
          <a:prstGeom prst="rect">
            <a:avLst/>
          </a:prstGeom>
          <a:noFill/>
        </p:spPr>
        <p:txBody>
          <a:bodyPr wrap="square" lIns="0" tIns="0" rIns="0" bIns="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Empower employees</a:t>
            </a:r>
            <a:br>
              <a:rPr kumimoji="0" lang="en-US" sz="1600" b="0" i="0" u="none" strike="noStrike" kern="1200" cap="none" spc="0" normalizeH="0" baseline="0" noProof="0">
                <a:ln>
                  <a:noFill/>
                </a:ln>
                <a:solidFill>
                  <a:srgbClr val="0078D4"/>
                </a:solidFill>
                <a:effectLst/>
                <a:uLnTx/>
                <a:uFillTx/>
                <a:latin typeface="Segoe UI Semibold"/>
                <a:ea typeface="+mn-ea"/>
                <a:cs typeface="+mn-cs"/>
              </a:rPr>
            </a:br>
            <a:r>
              <a:rPr kumimoji="0" lang="en-US" sz="1600" b="0" i="0" u="none" strike="noStrike" kern="1200" cap="none" spc="0" normalizeH="0" baseline="0" noProof="0">
                <a:ln>
                  <a:noFill/>
                </a:ln>
                <a:solidFill>
                  <a:srgbClr val="0078D4"/>
                </a:solidFill>
                <a:effectLst/>
                <a:uLnTx/>
                <a:uFillTx/>
                <a:latin typeface="Segoe UI Semibold"/>
                <a:ea typeface="+mn-ea"/>
                <a:cs typeface="+mn-cs"/>
              </a:rPr>
              <a:t>through teamwork </a:t>
            </a:r>
          </a:p>
        </p:txBody>
      </p:sp>
      <p:grpSp>
        <p:nvGrpSpPr>
          <p:cNvPr id="178" name="Group 177">
            <a:extLst>
              <a:ext uri="{FF2B5EF4-FFF2-40B4-BE49-F238E27FC236}">
                <a16:creationId xmlns:a16="http://schemas.microsoft.com/office/drawing/2014/main" id="{2C00DB7E-7D86-48BB-93D8-484B457254EC}"/>
              </a:ext>
            </a:extLst>
          </p:cNvPr>
          <p:cNvGrpSpPr>
            <a:grpSpLocks/>
          </p:cNvGrpSpPr>
          <p:nvPr/>
        </p:nvGrpSpPr>
        <p:grpSpPr>
          <a:xfrm>
            <a:off x="4758026" y="3112267"/>
            <a:ext cx="498664" cy="498664"/>
            <a:chOff x="5674986" y="8099618"/>
            <a:chExt cx="832970" cy="832970"/>
          </a:xfrm>
        </p:grpSpPr>
        <p:grpSp>
          <p:nvGrpSpPr>
            <p:cNvPr id="179" name="Group 178">
              <a:extLst>
                <a:ext uri="{FF2B5EF4-FFF2-40B4-BE49-F238E27FC236}">
                  <a16:creationId xmlns:a16="http://schemas.microsoft.com/office/drawing/2014/main" id="{362B6E9F-7E5B-440C-8404-D159B0388374}"/>
                </a:ext>
              </a:extLst>
            </p:cNvPr>
            <p:cNvGrpSpPr>
              <a:grpSpLocks/>
            </p:cNvGrpSpPr>
            <p:nvPr/>
          </p:nvGrpSpPr>
          <p:grpSpPr>
            <a:xfrm>
              <a:off x="5674986" y="8099618"/>
              <a:ext cx="832970" cy="832970"/>
              <a:chOff x="8104818" y="-613599"/>
              <a:chExt cx="831086" cy="831086"/>
            </a:xfrm>
          </p:grpSpPr>
          <p:sp>
            <p:nvSpPr>
              <p:cNvPr id="215" name="Oval 214">
                <a:extLst>
                  <a:ext uri="{FF2B5EF4-FFF2-40B4-BE49-F238E27FC236}">
                    <a16:creationId xmlns:a16="http://schemas.microsoft.com/office/drawing/2014/main" id="{7F26371D-8712-4422-92F3-EAECC672933C}"/>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bold"/>
                  <a:ea typeface="+mn-ea"/>
                  <a:cs typeface="Segoe UI" pitchFamily="34" charset="0"/>
                </a:endParaRPr>
              </a:p>
            </p:txBody>
          </p:sp>
          <p:sp>
            <p:nvSpPr>
              <p:cNvPr id="216" name="Oval 215">
                <a:extLst>
                  <a:ext uri="{FF2B5EF4-FFF2-40B4-BE49-F238E27FC236}">
                    <a16:creationId xmlns:a16="http://schemas.microsoft.com/office/drawing/2014/main" id="{FF02FE2D-96B8-4CCF-B573-5CDEE2758CFC}"/>
                  </a:ext>
                </a:extLst>
              </p:cNvPr>
              <p:cNvSpPr>
                <a:spLocks/>
              </p:cNvSpPr>
              <p:nvPr/>
            </p:nvSpPr>
            <p:spPr bwMode="auto">
              <a:xfrm>
                <a:off x="8147126" y="-571291"/>
                <a:ext cx="746470" cy="746470"/>
              </a:xfrm>
              <a:prstGeom prst="ellipse">
                <a:avLst/>
              </a:prstGeom>
              <a:noFill/>
              <a:ln w="9525"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bold"/>
                  <a:ea typeface="+mn-ea"/>
                  <a:cs typeface="Segoe UI" pitchFamily="34" charset="0"/>
                </a:endParaRPr>
              </a:p>
            </p:txBody>
          </p:sp>
        </p:grpSp>
        <p:grpSp>
          <p:nvGrpSpPr>
            <p:cNvPr id="180" name="Group 179">
              <a:extLst>
                <a:ext uri="{FF2B5EF4-FFF2-40B4-BE49-F238E27FC236}">
                  <a16:creationId xmlns:a16="http://schemas.microsoft.com/office/drawing/2014/main" id="{314DD48B-D3EB-4ADB-B780-F5D43DD16E0E}"/>
                </a:ext>
              </a:extLst>
            </p:cNvPr>
            <p:cNvGrpSpPr/>
            <p:nvPr/>
          </p:nvGrpSpPr>
          <p:grpSpPr>
            <a:xfrm>
              <a:off x="5834793" y="8240825"/>
              <a:ext cx="532935" cy="451229"/>
              <a:chOff x="3707408" y="1726117"/>
              <a:chExt cx="2337792" cy="1979394"/>
            </a:xfrm>
          </p:grpSpPr>
          <p:grpSp>
            <p:nvGrpSpPr>
              <p:cNvPr id="181" name="Group 180">
                <a:extLst>
                  <a:ext uri="{FF2B5EF4-FFF2-40B4-BE49-F238E27FC236}">
                    <a16:creationId xmlns:a16="http://schemas.microsoft.com/office/drawing/2014/main" id="{2DD6D5E6-9693-4EA1-847A-06FF440DBE23}"/>
                  </a:ext>
                </a:extLst>
              </p:cNvPr>
              <p:cNvGrpSpPr/>
              <p:nvPr/>
            </p:nvGrpSpPr>
            <p:grpSpPr>
              <a:xfrm>
                <a:off x="4408634" y="1726117"/>
                <a:ext cx="935341" cy="1264839"/>
                <a:chOff x="4384193" y="1573717"/>
                <a:chExt cx="935341" cy="1264839"/>
              </a:xfrm>
            </p:grpSpPr>
            <p:sp>
              <p:nvSpPr>
                <p:cNvPr id="206" name="Freeform: Shape 205">
                  <a:extLst>
                    <a:ext uri="{FF2B5EF4-FFF2-40B4-BE49-F238E27FC236}">
                      <a16:creationId xmlns:a16="http://schemas.microsoft.com/office/drawing/2014/main" id="{6A9B902C-6654-4079-8BDE-5837A485C7B7}"/>
                    </a:ext>
                  </a:extLst>
                </p:cNvPr>
                <p:cNvSpPr/>
                <p:nvPr/>
              </p:nvSpPr>
              <p:spPr>
                <a:xfrm>
                  <a:off x="4983354" y="1624860"/>
                  <a:ext cx="152443" cy="167341"/>
                </a:xfrm>
                <a:custGeom>
                  <a:avLst/>
                  <a:gdLst>
                    <a:gd name="connsiteX0" fmla="*/ 158973 w 163890"/>
                    <a:gd name="connsiteY0" fmla="*/ 42635 h 179909"/>
                    <a:gd name="connsiteX1" fmla="*/ 97931 w 163890"/>
                    <a:gd name="connsiteY1" fmla="*/ 13899 h 179909"/>
                    <a:gd name="connsiteX2" fmla="*/ 0 w 163890"/>
                    <a:gd name="connsiteY2" fmla="*/ 151306 h 179909"/>
                    <a:gd name="connsiteX3" fmla="*/ 61148 w 163890"/>
                    <a:gd name="connsiteY3" fmla="*/ 179910 h 179909"/>
                    <a:gd name="connsiteX4" fmla="*/ 158891 w 163890"/>
                    <a:gd name="connsiteY4" fmla="*/ 42778 h 179909"/>
                    <a:gd name="connsiteX5" fmla="*/ 158915 w 163890"/>
                    <a:gd name="connsiteY5" fmla="*/ 42731 h 179909"/>
                    <a:gd name="connsiteX6" fmla="*/ 158973 w 163890"/>
                    <a:gd name="connsiteY6" fmla="*/ 42635 h 179909"/>
                    <a:gd name="connsiteX7" fmla="*/ 158973 w 163890"/>
                    <a:gd name="connsiteY7" fmla="*/ 42635 h 17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890" h="179909">
                      <a:moveTo>
                        <a:pt x="158973" y="42635"/>
                      </a:moveTo>
                      <a:cubicBezTo>
                        <a:pt x="181492" y="10689"/>
                        <a:pt x="120638" y="-17982"/>
                        <a:pt x="97931" y="13899"/>
                      </a:cubicBezTo>
                      <a:cubicBezTo>
                        <a:pt x="86054" y="30567"/>
                        <a:pt x="0" y="151306"/>
                        <a:pt x="0" y="151306"/>
                      </a:cubicBezTo>
                      <a:lnTo>
                        <a:pt x="61148" y="179910"/>
                      </a:lnTo>
                      <a:cubicBezTo>
                        <a:pt x="61148" y="179910"/>
                        <a:pt x="137677" y="72544"/>
                        <a:pt x="158891" y="42778"/>
                      </a:cubicBezTo>
                      <a:cubicBezTo>
                        <a:pt x="158903" y="42759"/>
                        <a:pt x="158915" y="42740"/>
                        <a:pt x="158915" y="42731"/>
                      </a:cubicBezTo>
                      <a:lnTo>
                        <a:pt x="158973" y="42635"/>
                      </a:lnTo>
                      <a:lnTo>
                        <a:pt x="158973" y="42635"/>
                      </a:lnTo>
                      <a:close/>
                    </a:path>
                  </a:pathLst>
                </a:custGeom>
                <a:solidFill>
                  <a:srgbClr val="50E6FF"/>
                </a:solidFill>
                <a:ln w="117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08" name="Freeform: Shape 207">
                  <a:extLst>
                    <a:ext uri="{FF2B5EF4-FFF2-40B4-BE49-F238E27FC236}">
                      <a16:creationId xmlns:a16="http://schemas.microsoft.com/office/drawing/2014/main" id="{4321180E-2FD8-4F50-A5E6-0888F29C2ADA}"/>
                    </a:ext>
                  </a:extLst>
                </p:cNvPr>
                <p:cNvSpPr/>
                <p:nvPr/>
              </p:nvSpPr>
              <p:spPr>
                <a:xfrm>
                  <a:off x="5117765" y="1777298"/>
                  <a:ext cx="201769" cy="121249"/>
                </a:xfrm>
                <a:custGeom>
                  <a:avLst/>
                  <a:gdLst>
                    <a:gd name="connsiteX0" fmla="*/ 164289 w 216923"/>
                    <a:gd name="connsiteY0" fmla="*/ 3985 h 130353"/>
                    <a:gd name="connsiteX1" fmla="*/ 164289 w 216923"/>
                    <a:gd name="connsiteY1" fmla="*/ 3985 h 130353"/>
                    <a:gd name="connsiteX2" fmla="*/ 164218 w 216923"/>
                    <a:gd name="connsiteY2" fmla="*/ 4014 h 130353"/>
                    <a:gd name="connsiteX3" fmla="*/ 164124 w 216923"/>
                    <a:gd name="connsiteY3" fmla="*/ 4052 h 130353"/>
                    <a:gd name="connsiteX4" fmla="*/ 0 w 216923"/>
                    <a:gd name="connsiteY4" fmla="*/ 80823 h 130353"/>
                    <a:gd name="connsiteX5" fmla="*/ 35313 w 216923"/>
                    <a:gd name="connsiteY5" fmla="*/ 130353 h 130353"/>
                    <a:gd name="connsiteX6" fmla="*/ 199755 w 216923"/>
                    <a:gd name="connsiteY6" fmla="*/ 53458 h 130353"/>
                    <a:gd name="connsiteX7" fmla="*/ 164289 w 216923"/>
                    <a:gd name="connsiteY7" fmla="*/ 3985 h 13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923" h="130353">
                      <a:moveTo>
                        <a:pt x="164289" y="3985"/>
                      </a:moveTo>
                      <a:lnTo>
                        <a:pt x="164289" y="3985"/>
                      </a:lnTo>
                      <a:lnTo>
                        <a:pt x="164218" y="4014"/>
                      </a:lnTo>
                      <a:cubicBezTo>
                        <a:pt x="164195" y="4033"/>
                        <a:pt x="164159" y="4033"/>
                        <a:pt x="164124" y="4052"/>
                      </a:cubicBezTo>
                      <a:cubicBezTo>
                        <a:pt x="133080" y="18568"/>
                        <a:pt x="0" y="80823"/>
                        <a:pt x="0" y="80823"/>
                      </a:cubicBezTo>
                      <a:lnTo>
                        <a:pt x="35313" y="130353"/>
                      </a:lnTo>
                      <a:cubicBezTo>
                        <a:pt x="35313" y="130353"/>
                        <a:pt x="168734" y="67964"/>
                        <a:pt x="199755" y="53458"/>
                      </a:cubicBezTo>
                      <a:cubicBezTo>
                        <a:pt x="239125" y="35046"/>
                        <a:pt x="203741" y="-14265"/>
                        <a:pt x="164289" y="3985"/>
                      </a:cubicBezTo>
                      <a:close/>
                    </a:path>
                  </a:pathLst>
                </a:custGeom>
                <a:solidFill>
                  <a:srgbClr val="50E6FF"/>
                </a:solidFill>
                <a:ln w="117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09" name="Freeform: Shape 208">
                  <a:extLst>
                    <a:ext uri="{FF2B5EF4-FFF2-40B4-BE49-F238E27FC236}">
                      <a16:creationId xmlns:a16="http://schemas.microsoft.com/office/drawing/2014/main" id="{3A6326C8-6BF4-486E-96BB-BE553759AF29}"/>
                    </a:ext>
                  </a:extLst>
                </p:cNvPr>
                <p:cNvSpPr/>
                <p:nvPr/>
              </p:nvSpPr>
              <p:spPr>
                <a:xfrm>
                  <a:off x="4798560" y="1573717"/>
                  <a:ext cx="65690" cy="167629"/>
                </a:xfrm>
                <a:custGeom>
                  <a:avLst/>
                  <a:gdLst>
                    <a:gd name="connsiteX0" fmla="*/ 70626 w 70626"/>
                    <a:gd name="connsiteY0" fmla="*/ 27668 h 180220"/>
                    <a:gd name="connsiteX1" fmla="*/ 70626 w 70626"/>
                    <a:gd name="connsiteY1" fmla="*/ 180220 h 180220"/>
                    <a:gd name="connsiteX2" fmla="*/ 0 w 70626"/>
                    <a:gd name="connsiteY2" fmla="*/ 180220 h 180220"/>
                    <a:gd name="connsiteX3" fmla="*/ 0 w 70626"/>
                    <a:gd name="connsiteY3" fmla="*/ 27668 h 180220"/>
                    <a:gd name="connsiteX4" fmla="*/ 70626 w 70626"/>
                    <a:gd name="connsiteY4" fmla="*/ 27668 h 180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26" h="180220">
                      <a:moveTo>
                        <a:pt x="70626" y="27668"/>
                      </a:moveTo>
                      <a:cubicBezTo>
                        <a:pt x="70626" y="36326"/>
                        <a:pt x="70626" y="180220"/>
                        <a:pt x="70626" y="180220"/>
                      </a:cubicBezTo>
                      <a:lnTo>
                        <a:pt x="0" y="180220"/>
                      </a:lnTo>
                      <a:cubicBezTo>
                        <a:pt x="0" y="180220"/>
                        <a:pt x="0" y="36326"/>
                        <a:pt x="0" y="27668"/>
                      </a:cubicBezTo>
                      <a:cubicBezTo>
                        <a:pt x="0" y="-9223"/>
                        <a:pt x="70626" y="-9223"/>
                        <a:pt x="70626" y="27668"/>
                      </a:cubicBezTo>
                      <a:close/>
                    </a:path>
                  </a:pathLst>
                </a:custGeom>
                <a:solidFill>
                  <a:srgbClr val="50E6FF"/>
                </a:solidFill>
                <a:ln w="117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12" name="Freeform: Shape 211">
                  <a:extLst>
                    <a:ext uri="{FF2B5EF4-FFF2-40B4-BE49-F238E27FC236}">
                      <a16:creationId xmlns:a16="http://schemas.microsoft.com/office/drawing/2014/main" id="{0EDECB2B-1D5A-4D80-BD49-A57391AC6F34}"/>
                    </a:ext>
                  </a:extLst>
                </p:cNvPr>
                <p:cNvSpPr/>
                <p:nvPr/>
              </p:nvSpPr>
              <p:spPr>
                <a:xfrm>
                  <a:off x="4569806" y="1616076"/>
                  <a:ext cx="152455" cy="167341"/>
                </a:xfrm>
                <a:custGeom>
                  <a:avLst/>
                  <a:gdLst>
                    <a:gd name="connsiteX0" fmla="*/ 4921 w 163905"/>
                    <a:gd name="connsiteY0" fmla="*/ 42635 h 179909"/>
                    <a:gd name="connsiteX1" fmla="*/ 65963 w 163905"/>
                    <a:gd name="connsiteY1" fmla="*/ 13899 h 179909"/>
                    <a:gd name="connsiteX2" fmla="*/ 163906 w 163905"/>
                    <a:gd name="connsiteY2" fmla="*/ 151306 h 179909"/>
                    <a:gd name="connsiteX3" fmla="*/ 102746 w 163905"/>
                    <a:gd name="connsiteY3" fmla="*/ 179910 h 179909"/>
                    <a:gd name="connsiteX4" fmla="*/ 5003 w 163905"/>
                    <a:gd name="connsiteY4" fmla="*/ 42778 h 179909"/>
                    <a:gd name="connsiteX5" fmla="*/ 4979 w 163905"/>
                    <a:gd name="connsiteY5" fmla="*/ 42731 h 179909"/>
                    <a:gd name="connsiteX6" fmla="*/ 4921 w 163905"/>
                    <a:gd name="connsiteY6" fmla="*/ 42635 h 179909"/>
                    <a:gd name="connsiteX7" fmla="*/ 4921 w 163905"/>
                    <a:gd name="connsiteY7" fmla="*/ 42635 h 179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05" h="179909">
                      <a:moveTo>
                        <a:pt x="4921" y="42635"/>
                      </a:moveTo>
                      <a:cubicBezTo>
                        <a:pt x="-17610" y="10689"/>
                        <a:pt x="43256" y="-17982"/>
                        <a:pt x="65963" y="13899"/>
                      </a:cubicBezTo>
                      <a:cubicBezTo>
                        <a:pt x="77828" y="30567"/>
                        <a:pt x="163906" y="151306"/>
                        <a:pt x="163906" y="151306"/>
                      </a:cubicBezTo>
                      <a:lnTo>
                        <a:pt x="102746" y="179910"/>
                      </a:lnTo>
                      <a:cubicBezTo>
                        <a:pt x="102746" y="179910"/>
                        <a:pt x="26217" y="72544"/>
                        <a:pt x="5003" y="42778"/>
                      </a:cubicBezTo>
                      <a:cubicBezTo>
                        <a:pt x="4991" y="42759"/>
                        <a:pt x="4979" y="42740"/>
                        <a:pt x="4979" y="42731"/>
                      </a:cubicBezTo>
                      <a:lnTo>
                        <a:pt x="4921" y="42635"/>
                      </a:lnTo>
                      <a:lnTo>
                        <a:pt x="4921" y="42635"/>
                      </a:lnTo>
                      <a:close/>
                    </a:path>
                  </a:pathLst>
                </a:custGeom>
                <a:solidFill>
                  <a:srgbClr val="50E6FF"/>
                </a:solidFill>
                <a:ln w="117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13" name="Freeform: Shape 212">
                  <a:extLst>
                    <a:ext uri="{FF2B5EF4-FFF2-40B4-BE49-F238E27FC236}">
                      <a16:creationId xmlns:a16="http://schemas.microsoft.com/office/drawing/2014/main" id="{347884CD-4836-44F5-A800-881D784C1693}"/>
                    </a:ext>
                  </a:extLst>
                </p:cNvPr>
                <p:cNvSpPr/>
                <p:nvPr/>
              </p:nvSpPr>
              <p:spPr>
                <a:xfrm>
                  <a:off x="4384193" y="1765171"/>
                  <a:ext cx="201780" cy="121249"/>
                </a:xfrm>
                <a:custGeom>
                  <a:avLst/>
                  <a:gdLst>
                    <a:gd name="connsiteX0" fmla="*/ 52645 w 216933"/>
                    <a:gd name="connsiteY0" fmla="*/ 3985 h 130353"/>
                    <a:gd name="connsiteX1" fmla="*/ 52645 w 216933"/>
                    <a:gd name="connsiteY1" fmla="*/ 3985 h 130353"/>
                    <a:gd name="connsiteX2" fmla="*/ 52716 w 216933"/>
                    <a:gd name="connsiteY2" fmla="*/ 4014 h 130353"/>
                    <a:gd name="connsiteX3" fmla="*/ 52810 w 216933"/>
                    <a:gd name="connsiteY3" fmla="*/ 4052 h 130353"/>
                    <a:gd name="connsiteX4" fmla="*/ 216934 w 216933"/>
                    <a:gd name="connsiteY4" fmla="*/ 80823 h 130353"/>
                    <a:gd name="connsiteX5" fmla="*/ 181621 w 216933"/>
                    <a:gd name="connsiteY5" fmla="*/ 130353 h 130353"/>
                    <a:gd name="connsiteX6" fmla="*/ 17179 w 216933"/>
                    <a:gd name="connsiteY6" fmla="*/ 53458 h 130353"/>
                    <a:gd name="connsiteX7" fmla="*/ 52645 w 216933"/>
                    <a:gd name="connsiteY7" fmla="*/ 3985 h 13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933" h="130353">
                      <a:moveTo>
                        <a:pt x="52645" y="3985"/>
                      </a:moveTo>
                      <a:lnTo>
                        <a:pt x="52645" y="3985"/>
                      </a:lnTo>
                      <a:lnTo>
                        <a:pt x="52716" y="4014"/>
                      </a:lnTo>
                      <a:cubicBezTo>
                        <a:pt x="52739" y="4033"/>
                        <a:pt x="52775" y="4033"/>
                        <a:pt x="52810" y="4052"/>
                      </a:cubicBezTo>
                      <a:cubicBezTo>
                        <a:pt x="83843" y="18568"/>
                        <a:pt x="216934" y="80823"/>
                        <a:pt x="216934" y="80823"/>
                      </a:cubicBezTo>
                      <a:lnTo>
                        <a:pt x="181621" y="130353"/>
                      </a:lnTo>
                      <a:cubicBezTo>
                        <a:pt x="181621" y="130353"/>
                        <a:pt x="48200" y="67964"/>
                        <a:pt x="17179" y="53458"/>
                      </a:cubicBezTo>
                      <a:cubicBezTo>
                        <a:pt x="-22214" y="35046"/>
                        <a:pt x="13193" y="-14265"/>
                        <a:pt x="52645" y="3985"/>
                      </a:cubicBezTo>
                      <a:close/>
                    </a:path>
                  </a:pathLst>
                </a:custGeom>
                <a:solidFill>
                  <a:srgbClr val="50E6FF"/>
                </a:solidFill>
                <a:ln w="117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14" name="Graphic 311">
                  <a:extLst>
                    <a:ext uri="{FF2B5EF4-FFF2-40B4-BE49-F238E27FC236}">
                      <a16:creationId xmlns:a16="http://schemas.microsoft.com/office/drawing/2014/main" id="{77545922-02C2-4790-9CAC-221928532255}"/>
                    </a:ext>
                  </a:extLst>
                </p:cNvPr>
                <p:cNvSpPr/>
                <p:nvPr/>
              </p:nvSpPr>
              <p:spPr>
                <a:xfrm>
                  <a:off x="4444257" y="1708532"/>
                  <a:ext cx="791156" cy="1130024"/>
                </a:xfrm>
                <a:custGeom>
                  <a:avLst/>
                  <a:gdLst>
                    <a:gd name="connsiteX0" fmla="*/ 695213 w 850575"/>
                    <a:gd name="connsiteY0" fmla="*/ 97220 h 1214884"/>
                    <a:gd name="connsiteX1" fmla="*/ 339868 w 850575"/>
                    <a:gd name="connsiteY1" fmla="*/ 8536 h 1214884"/>
                    <a:gd name="connsiteX2" fmla="*/ 8752 w 850575"/>
                    <a:gd name="connsiteY2" fmla="*/ 510483 h 1214884"/>
                    <a:gd name="connsiteX3" fmla="*/ 167967 w 850575"/>
                    <a:gd name="connsiteY3" fmla="*/ 763567 h 1214884"/>
                    <a:gd name="connsiteX4" fmla="*/ 181938 w 850575"/>
                    <a:gd name="connsiteY4" fmla="*/ 789686 h 1214884"/>
                    <a:gd name="connsiteX5" fmla="*/ 181938 w 850575"/>
                    <a:gd name="connsiteY5" fmla="*/ 941543 h 1214884"/>
                    <a:gd name="connsiteX6" fmla="*/ 242680 w 850575"/>
                    <a:gd name="connsiteY6" fmla="*/ 1027190 h 1214884"/>
                    <a:gd name="connsiteX7" fmla="*/ 242680 w 850575"/>
                    <a:gd name="connsiteY7" fmla="*/ 1032657 h 1214884"/>
                    <a:gd name="connsiteX8" fmla="*/ 424908 w 850575"/>
                    <a:gd name="connsiteY8" fmla="*/ 1214885 h 1214884"/>
                    <a:gd name="connsiteX9" fmla="*/ 607136 w 850575"/>
                    <a:gd name="connsiteY9" fmla="*/ 1032657 h 1214884"/>
                    <a:gd name="connsiteX10" fmla="*/ 607136 w 850575"/>
                    <a:gd name="connsiteY10" fmla="*/ 1027190 h 1214884"/>
                    <a:gd name="connsiteX11" fmla="*/ 667879 w 850575"/>
                    <a:gd name="connsiteY11" fmla="*/ 941543 h 1214884"/>
                    <a:gd name="connsiteX12" fmla="*/ 667879 w 850575"/>
                    <a:gd name="connsiteY12" fmla="*/ 789686 h 1214884"/>
                    <a:gd name="connsiteX13" fmla="*/ 681242 w 850575"/>
                    <a:gd name="connsiteY13" fmla="*/ 764782 h 1214884"/>
                    <a:gd name="connsiteX14" fmla="*/ 764933 w 850575"/>
                    <a:gd name="connsiteY14" fmla="*/ 169313 h 1214884"/>
                    <a:gd name="connsiteX15" fmla="*/ 695213 w 850575"/>
                    <a:gd name="connsiteY15" fmla="*/ 96612 h 1214884"/>
                    <a:gd name="connsiteX16" fmla="*/ 424908 w 850575"/>
                    <a:gd name="connsiteY16" fmla="*/ 1154142 h 1214884"/>
                    <a:gd name="connsiteX17" fmla="*/ 303423 w 850575"/>
                    <a:gd name="connsiteY17" fmla="*/ 1032657 h 1214884"/>
                    <a:gd name="connsiteX18" fmla="*/ 546394 w 850575"/>
                    <a:gd name="connsiteY18" fmla="*/ 1032657 h 1214884"/>
                    <a:gd name="connsiteX19" fmla="*/ 424908 w 850575"/>
                    <a:gd name="connsiteY19" fmla="*/ 1154142 h 1214884"/>
                    <a:gd name="connsiteX20" fmla="*/ 644797 w 850575"/>
                    <a:gd name="connsiteY20" fmla="*/ 715580 h 1214884"/>
                    <a:gd name="connsiteX21" fmla="*/ 607136 w 850575"/>
                    <a:gd name="connsiteY21" fmla="*/ 789686 h 1214884"/>
                    <a:gd name="connsiteX22" fmla="*/ 607136 w 850575"/>
                    <a:gd name="connsiteY22" fmla="*/ 941543 h 1214884"/>
                    <a:gd name="connsiteX23" fmla="*/ 576765 w 850575"/>
                    <a:gd name="connsiteY23" fmla="*/ 971914 h 1214884"/>
                    <a:gd name="connsiteX24" fmla="*/ 546394 w 850575"/>
                    <a:gd name="connsiteY24" fmla="*/ 971914 h 1214884"/>
                    <a:gd name="connsiteX25" fmla="*/ 546394 w 850575"/>
                    <a:gd name="connsiteY25" fmla="*/ 728944 h 1214884"/>
                    <a:gd name="connsiteX26" fmla="*/ 557935 w 850575"/>
                    <a:gd name="connsiteY26" fmla="*/ 705254 h 1214884"/>
                    <a:gd name="connsiteX27" fmla="*/ 728622 w 850575"/>
                    <a:gd name="connsiteY27" fmla="*/ 454994 h 1214884"/>
                    <a:gd name="connsiteX28" fmla="*/ 698250 w 850575"/>
                    <a:gd name="connsiteY28" fmla="*/ 424623 h 1214884"/>
                    <a:gd name="connsiteX29" fmla="*/ 667879 w 850575"/>
                    <a:gd name="connsiteY29" fmla="*/ 454994 h 1214884"/>
                    <a:gd name="connsiteX30" fmla="*/ 520882 w 850575"/>
                    <a:gd name="connsiteY30" fmla="*/ 656660 h 1214884"/>
                    <a:gd name="connsiteX31" fmla="*/ 485651 w 850575"/>
                    <a:gd name="connsiteY31" fmla="*/ 728944 h 1214884"/>
                    <a:gd name="connsiteX32" fmla="*/ 485651 w 850575"/>
                    <a:gd name="connsiteY32" fmla="*/ 971914 h 1214884"/>
                    <a:gd name="connsiteX33" fmla="*/ 364166 w 850575"/>
                    <a:gd name="connsiteY33" fmla="*/ 971914 h 1214884"/>
                    <a:gd name="connsiteX34" fmla="*/ 364166 w 850575"/>
                    <a:gd name="connsiteY34" fmla="*/ 728944 h 1214884"/>
                    <a:gd name="connsiteX35" fmla="*/ 328935 w 850575"/>
                    <a:gd name="connsiteY35" fmla="*/ 656660 h 1214884"/>
                    <a:gd name="connsiteX36" fmla="*/ 181938 w 850575"/>
                    <a:gd name="connsiteY36" fmla="*/ 455602 h 1214884"/>
                    <a:gd name="connsiteX37" fmla="*/ 151566 w 850575"/>
                    <a:gd name="connsiteY37" fmla="*/ 425230 h 1214884"/>
                    <a:gd name="connsiteX38" fmla="*/ 121195 w 850575"/>
                    <a:gd name="connsiteY38" fmla="*/ 455602 h 1214884"/>
                    <a:gd name="connsiteX39" fmla="*/ 291882 w 850575"/>
                    <a:gd name="connsiteY39" fmla="*/ 705861 h 1214884"/>
                    <a:gd name="connsiteX40" fmla="*/ 303423 w 850575"/>
                    <a:gd name="connsiteY40" fmla="*/ 728944 h 1214884"/>
                    <a:gd name="connsiteX41" fmla="*/ 303423 w 850575"/>
                    <a:gd name="connsiteY41" fmla="*/ 971914 h 1214884"/>
                    <a:gd name="connsiteX42" fmla="*/ 273052 w 850575"/>
                    <a:gd name="connsiteY42" fmla="*/ 971914 h 1214884"/>
                    <a:gd name="connsiteX43" fmla="*/ 242680 w 850575"/>
                    <a:gd name="connsiteY43" fmla="*/ 941543 h 1214884"/>
                    <a:gd name="connsiteX44" fmla="*/ 242680 w 850575"/>
                    <a:gd name="connsiteY44" fmla="*/ 789686 h 1214884"/>
                    <a:gd name="connsiteX45" fmla="*/ 205020 w 850575"/>
                    <a:gd name="connsiteY45" fmla="*/ 716188 h 1214884"/>
                    <a:gd name="connsiteX46" fmla="*/ 65919 w 850575"/>
                    <a:gd name="connsiteY46" fmla="*/ 359628 h 1214884"/>
                    <a:gd name="connsiteX47" fmla="*/ 351410 w 850575"/>
                    <a:gd name="connsiteY47" fmla="*/ 68063 h 1214884"/>
                    <a:gd name="connsiteX48" fmla="*/ 424908 w 850575"/>
                    <a:gd name="connsiteY48" fmla="*/ 60774 h 1214884"/>
                    <a:gd name="connsiteX49" fmla="*/ 790184 w 850575"/>
                    <a:gd name="connsiteY49" fmla="*/ 424409 h 1214884"/>
                    <a:gd name="connsiteX50" fmla="*/ 646012 w 850575"/>
                    <a:gd name="connsiteY50" fmla="*/ 715580 h 1214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50575" h="1214884">
                      <a:moveTo>
                        <a:pt x="695213" y="97220"/>
                      </a:moveTo>
                      <a:cubicBezTo>
                        <a:pt x="596221" y="15546"/>
                        <a:pt x="465630" y="-17044"/>
                        <a:pt x="339868" y="8536"/>
                      </a:cubicBezTo>
                      <a:cubicBezTo>
                        <a:pt x="109824" y="55708"/>
                        <a:pt x="-38422" y="280437"/>
                        <a:pt x="8752" y="510483"/>
                      </a:cubicBezTo>
                      <a:cubicBezTo>
                        <a:pt x="29433" y="611334"/>
                        <a:pt x="86005" y="701263"/>
                        <a:pt x="167967" y="763567"/>
                      </a:cubicBezTo>
                      <a:cubicBezTo>
                        <a:pt x="176671" y="769416"/>
                        <a:pt x="181905" y="779202"/>
                        <a:pt x="181938" y="789686"/>
                      </a:cubicBezTo>
                      <a:lnTo>
                        <a:pt x="181938" y="941543"/>
                      </a:lnTo>
                      <a:cubicBezTo>
                        <a:pt x="182225" y="980005"/>
                        <a:pt x="206478" y="1014203"/>
                        <a:pt x="242680" y="1027190"/>
                      </a:cubicBezTo>
                      <a:lnTo>
                        <a:pt x="242680" y="1032657"/>
                      </a:lnTo>
                      <a:cubicBezTo>
                        <a:pt x="242680" y="1133302"/>
                        <a:pt x="324264" y="1214885"/>
                        <a:pt x="424908" y="1214885"/>
                      </a:cubicBezTo>
                      <a:cubicBezTo>
                        <a:pt x="525553" y="1214885"/>
                        <a:pt x="607136" y="1133302"/>
                        <a:pt x="607136" y="1032657"/>
                      </a:cubicBezTo>
                      <a:lnTo>
                        <a:pt x="607136" y="1027190"/>
                      </a:lnTo>
                      <a:cubicBezTo>
                        <a:pt x="643339" y="1014203"/>
                        <a:pt x="667593" y="980005"/>
                        <a:pt x="667879" y="941543"/>
                      </a:cubicBezTo>
                      <a:lnTo>
                        <a:pt x="667879" y="789686"/>
                      </a:lnTo>
                      <a:cubicBezTo>
                        <a:pt x="667964" y="779694"/>
                        <a:pt x="672963" y="770376"/>
                        <a:pt x="681242" y="764782"/>
                      </a:cubicBezTo>
                      <a:cubicBezTo>
                        <a:pt x="868785" y="623458"/>
                        <a:pt x="906257" y="356858"/>
                        <a:pt x="764933" y="169313"/>
                      </a:cubicBezTo>
                      <a:cubicBezTo>
                        <a:pt x="744658" y="142402"/>
                        <a:pt x="721253" y="117997"/>
                        <a:pt x="695213" y="96612"/>
                      </a:cubicBezTo>
                      <a:close/>
                      <a:moveTo>
                        <a:pt x="424908" y="1154142"/>
                      </a:moveTo>
                      <a:cubicBezTo>
                        <a:pt x="357812" y="1154142"/>
                        <a:pt x="303423" y="1099753"/>
                        <a:pt x="303423" y="1032657"/>
                      </a:cubicBezTo>
                      <a:lnTo>
                        <a:pt x="546394" y="1032657"/>
                      </a:lnTo>
                      <a:cubicBezTo>
                        <a:pt x="546394" y="1099753"/>
                        <a:pt x="492005" y="1154142"/>
                        <a:pt x="424908" y="1154142"/>
                      </a:cubicBezTo>
                      <a:close/>
                      <a:moveTo>
                        <a:pt x="644797" y="715580"/>
                      </a:moveTo>
                      <a:cubicBezTo>
                        <a:pt x="621277" y="732977"/>
                        <a:pt x="607325" y="760433"/>
                        <a:pt x="607136" y="789686"/>
                      </a:cubicBezTo>
                      <a:lnTo>
                        <a:pt x="607136" y="941543"/>
                      </a:lnTo>
                      <a:cubicBezTo>
                        <a:pt x="607136" y="958314"/>
                        <a:pt x="593536" y="971914"/>
                        <a:pt x="576765" y="971914"/>
                      </a:cubicBezTo>
                      <a:lnTo>
                        <a:pt x="546394" y="971914"/>
                      </a:lnTo>
                      <a:lnTo>
                        <a:pt x="546394" y="728944"/>
                      </a:lnTo>
                      <a:cubicBezTo>
                        <a:pt x="546248" y="719662"/>
                        <a:pt x="550536" y="710861"/>
                        <a:pt x="557935" y="705254"/>
                      </a:cubicBezTo>
                      <a:cubicBezTo>
                        <a:pt x="621714" y="656660"/>
                        <a:pt x="728622" y="559472"/>
                        <a:pt x="728622" y="454994"/>
                      </a:cubicBezTo>
                      <a:cubicBezTo>
                        <a:pt x="728622" y="438221"/>
                        <a:pt x="715021" y="424623"/>
                        <a:pt x="698250" y="424623"/>
                      </a:cubicBezTo>
                      <a:cubicBezTo>
                        <a:pt x="681479" y="424623"/>
                        <a:pt x="667879" y="438221"/>
                        <a:pt x="667879" y="454994"/>
                      </a:cubicBezTo>
                      <a:cubicBezTo>
                        <a:pt x="667879" y="538212"/>
                        <a:pt x="555505" y="630540"/>
                        <a:pt x="520882" y="656660"/>
                      </a:cubicBezTo>
                      <a:cubicBezTo>
                        <a:pt x="498638" y="674050"/>
                        <a:pt x="485645" y="700710"/>
                        <a:pt x="485651" y="728944"/>
                      </a:cubicBezTo>
                      <a:lnTo>
                        <a:pt x="485651" y="971914"/>
                      </a:lnTo>
                      <a:lnTo>
                        <a:pt x="364166" y="971914"/>
                      </a:lnTo>
                      <a:lnTo>
                        <a:pt x="364166" y="728944"/>
                      </a:lnTo>
                      <a:cubicBezTo>
                        <a:pt x="364172" y="700710"/>
                        <a:pt x="351179" y="674050"/>
                        <a:pt x="328935" y="656660"/>
                      </a:cubicBezTo>
                      <a:cubicBezTo>
                        <a:pt x="294311" y="631148"/>
                        <a:pt x="181938" y="538819"/>
                        <a:pt x="181938" y="455602"/>
                      </a:cubicBezTo>
                      <a:cubicBezTo>
                        <a:pt x="181938" y="438828"/>
                        <a:pt x="168340" y="425230"/>
                        <a:pt x="151566" y="425230"/>
                      </a:cubicBezTo>
                      <a:cubicBezTo>
                        <a:pt x="134793" y="425230"/>
                        <a:pt x="121195" y="438828"/>
                        <a:pt x="121195" y="455602"/>
                      </a:cubicBezTo>
                      <a:cubicBezTo>
                        <a:pt x="121195" y="560079"/>
                        <a:pt x="228102" y="657267"/>
                        <a:pt x="291882" y="705861"/>
                      </a:cubicBezTo>
                      <a:cubicBezTo>
                        <a:pt x="299110" y="711340"/>
                        <a:pt x="303375" y="719875"/>
                        <a:pt x="303423" y="728944"/>
                      </a:cubicBezTo>
                      <a:lnTo>
                        <a:pt x="303423" y="971914"/>
                      </a:lnTo>
                      <a:lnTo>
                        <a:pt x="273052" y="971914"/>
                      </a:lnTo>
                      <a:cubicBezTo>
                        <a:pt x="256278" y="971914"/>
                        <a:pt x="242680" y="958314"/>
                        <a:pt x="242680" y="941543"/>
                      </a:cubicBezTo>
                      <a:lnTo>
                        <a:pt x="242680" y="789686"/>
                      </a:lnTo>
                      <a:cubicBezTo>
                        <a:pt x="242299" y="760651"/>
                        <a:pt x="228367" y="733457"/>
                        <a:pt x="205020" y="716188"/>
                      </a:cubicBezTo>
                      <a:cubicBezTo>
                        <a:pt x="94956" y="633201"/>
                        <a:pt x="41127" y="495224"/>
                        <a:pt x="65919" y="359628"/>
                      </a:cubicBezTo>
                      <a:cubicBezTo>
                        <a:pt x="92656" y="213281"/>
                        <a:pt x="205658" y="97875"/>
                        <a:pt x="351410" y="68063"/>
                      </a:cubicBezTo>
                      <a:cubicBezTo>
                        <a:pt x="375603" y="63184"/>
                        <a:pt x="400228" y="60742"/>
                        <a:pt x="424908" y="60774"/>
                      </a:cubicBezTo>
                      <a:cubicBezTo>
                        <a:pt x="626191" y="60321"/>
                        <a:pt x="789729" y="223126"/>
                        <a:pt x="790184" y="424409"/>
                      </a:cubicBezTo>
                      <a:cubicBezTo>
                        <a:pt x="790439" y="538704"/>
                        <a:pt x="737065" y="646498"/>
                        <a:pt x="646012" y="71558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grpSp>
          <p:grpSp>
            <p:nvGrpSpPr>
              <p:cNvPr id="191" name="Group 190">
                <a:extLst>
                  <a:ext uri="{FF2B5EF4-FFF2-40B4-BE49-F238E27FC236}">
                    <a16:creationId xmlns:a16="http://schemas.microsoft.com/office/drawing/2014/main" id="{8FFA7DA8-3A44-4349-AE7A-A2EBE47A71A2}"/>
                  </a:ext>
                </a:extLst>
              </p:cNvPr>
              <p:cNvGrpSpPr/>
              <p:nvPr/>
            </p:nvGrpSpPr>
            <p:grpSpPr>
              <a:xfrm>
                <a:off x="3897466" y="3210759"/>
                <a:ext cx="1957676" cy="494752"/>
                <a:chOff x="3873025" y="3058359"/>
                <a:chExt cx="1957676" cy="494752"/>
              </a:xfrm>
            </p:grpSpPr>
            <p:grpSp>
              <p:nvGrpSpPr>
                <p:cNvPr id="193" name="Group 192">
                  <a:extLst>
                    <a:ext uri="{FF2B5EF4-FFF2-40B4-BE49-F238E27FC236}">
                      <a16:creationId xmlns:a16="http://schemas.microsoft.com/office/drawing/2014/main" id="{4EFA933E-9303-4C11-899A-7938F344855F}"/>
                    </a:ext>
                  </a:extLst>
                </p:cNvPr>
                <p:cNvGrpSpPr/>
                <p:nvPr/>
              </p:nvGrpSpPr>
              <p:grpSpPr>
                <a:xfrm>
                  <a:off x="5413459" y="3058359"/>
                  <a:ext cx="417242" cy="494647"/>
                  <a:chOff x="5413459" y="3058359"/>
                  <a:chExt cx="417242" cy="494647"/>
                </a:xfrm>
              </p:grpSpPr>
              <p:sp>
                <p:nvSpPr>
                  <p:cNvPr id="201" name="Freeform: Shape 200">
                    <a:extLst>
                      <a:ext uri="{FF2B5EF4-FFF2-40B4-BE49-F238E27FC236}">
                        <a16:creationId xmlns:a16="http://schemas.microsoft.com/office/drawing/2014/main" id="{F922695E-A3BA-43AC-B083-381384100541}"/>
                      </a:ext>
                    </a:extLst>
                  </p:cNvPr>
                  <p:cNvSpPr/>
                  <p:nvPr/>
                </p:nvSpPr>
                <p:spPr>
                  <a:xfrm>
                    <a:off x="5413459" y="3344389"/>
                    <a:ext cx="417242" cy="20861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202" name="Freeform: Shape 201">
                    <a:extLst>
                      <a:ext uri="{FF2B5EF4-FFF2-40B4-BE49-F238E27FC236}">
                        <a16:creationId xmlns:a16="http://schemas.microsoft.com/office/drawing/2014/main" id="{DD514678-8DF5-403B-BFB9-495675976031}"/>
                      </a:ext>
                    </a:extLst>
                  </p:cNvPr>
                  <p:cNvSpPr/>
                  <p:nvPr/>
                </p:nvSpPr>
                <p:spPr>
                  <a:xfrm>
                    <a:off x="5504284" y="3058359"/>
                    <a:ext cx="231799" cy="231795"/>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grpSp>
            <p:grpSp>
              <p:nvGrpSpPr>
                <p:cNvPr id="194" name="Group 193">
                  <a:extLst>
                    <a:ext uri="{FF2B5EF4-FFF2-40B4-BE49-F238E27FC236}">
                      <a16:creationId xmlns:a16="http://schemas.microsoft.com/office/drawing/2014/main" id="{68B5FAD9-5D8B-495C-9512-1FDBA6467D4F}"/>
                    </a:ext>
                  </a:extLst>
                </p:cNvPr>
                <p:cNvGrpSpPr/>
                <p:nvPr/>
              </p:nvGrpSpPr>
              <p:grpSpPr>
                <a:xfrm>
                  <a:off x="4643242" y="3058449"/>
                  <a:ext cx="417242" cy="494557"/>
                  <a:chOff x="4611107" y="3058449"/>
                  <a:chExt cx="417242" cy="494557"/>
                </a:xfrm>
              </p:grpSpPr>
              <p:sp>
                <p:nvSpPr>
                  <p:cNvPr id="198" name="Freeform: Shape 197">
                    <a:extLst>
                      <a:ext uri="{FF2B5EF4-FFF2-40B4-BE49-F238E27FC236}">
                        <a16:creationId xmlns:a16="http://schemas.microsoft.com/office/drawing/2014/main" id="{D014E917-87A7-4E34-85E1-196A56EA2EDA}"/>
                      </a:ext>
                    </a:extLst>
                  </p:cNvPr>
                  <p:cNvSpPr/>
                  <p:nvPr/>
                </p:nvSpPr>
                <p:spPr>
                  <a:xfrm>
                    <a:off x="4611107" y="3344389"/>
                    <a:ext cx="417242" cy="20861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99" name="Freeform: Shape 198">
                    <a:extLst>
                      <a:ext uri="{FF2B5EF4-FFF2-40B4-BE49-F238E27FC236}">
                        <a16:creationId xmlns:a16="http://schemas.microsoft.com/office/drawing/2014/main" id="{C0A69105-B7F8-49D5-8B33-986324A7B6DB}"/>
                      </a:ext>
                    </a:extLst>
                  </p:cNvPr>
                  <p:cNvSpPr/>
                  <p:nvPr/>
                </p:nvSpPr>
                <p:spPr>
                  <a:xfrm>
                    <a:off x="4701948" y="3058449"/>
                    <a:ext cx="231799" cy="231795"/>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grpSp>
            <p:grpSp>
              <p:nvGrpSpPr>
                <p:cNvPr id="195" name="Group 194">
                  <a:extLst>
                    <a:ext uri="{FF2B5EF4-FFF2-40B4-BE49-F238E27FC236}">
                      <a16:creationId xmlns:a16="http://schemas.microsoft.com/office/drawing/2014/main" id="{90DE7EDD-B2A2-4226-AABC-A2360F784738}"/>
                    </a:ext>
                  </a:extLst>
                </p:cNvPr>
                <p:cNvGrpSpPr/>
                <p:nvPr/>
              </p:nvGrpSpPr>
              <p:grpSpPr>
                <a:xfrm>
                  <a:off x="3873025" y="3058449"/>
                  <a:ext cx="417242" cy="494662"/>
                  <a:chOff x="3873025" y="3058449"/>
                  <a:chExt cx="417242" cy="494662"/>
                </a:xfrm>
              </p:grpSpPr>
              <p:sp>
                <p:nvSpPr>
                  <p:cNvPr id="196" name="Freeform: Shape 195">
                    <a:extLst>
                      <a:ext uri="{FF2B5EF4-FFF2-40B4-BE49-F238E27FC236}">
                        <a16:creationId xmlns:a16="http://schemas.microsoft.com/office/drawing/2014/main" id="{2CB73BE1-F870-4040-98E4-40617409F740}"/>
                      </a:ext>
                    </a:extLst>
                  </p:cNvPr>
                  <p:cNvSpPr/>
                  <p:nvPr/>
                </p:nvSpPr>
                <p:spPr>
                  <a:xfrm>
                    <a:off x="3873025" y="3344494"/>
                    <a:ext cx="417242" cy="20861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97" name="Freeform: Shape 196">
                    <a:extLst>
                      <a:ext uri="{FF2B5EF4-FFF2-40B4-BE49-F238E27FC236}">
                        <a16:creationId xmlns:a16="http://schemas.microsoft.com/office/drawing/2014/main" id="{EE9603BE-218D-427F-88EB-C21C31DE2547}"/>
                      </a:ext>
                    </a:extLst>
                  </p:cNvPr>
                  <p:cNvSpPr/>
                  <p:nvPr/>
                </p:nvSpPr>
                <p:spPr>
                  <a:xfrm>
                    <a:off x="3963862" y="3058449"/>
                    <a:ext cx="231799" cy="231795"/>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4"/>
                      </a:solidFill>
                      <a:effectLst/>
                      <a:uLnTx/>
                      <a:uFillTx/>
                      <a:latin typeface="Segoe UI Semibold"/>
                      <a:ea typeface="+mn-ea"/>
                      <a:cs typeface="+mn-cs"/>
                    </a:endParaRPr>
                  </a:p>
                </p:txBody>
              </p:sp>
            </p:grpSp>
          </p:grpSp>
          <p:sp>
            <p:nvSpPr>
              <p:cNvPr id="192" name="Right Brace 191">
                <a:extLst>
                  <a:ext uri="{FF2B5EF4-FFF2-40B4-BE49-F238E27FC236}">
                    <a16:creationId xmlns:a16="http://schemas.microsoft.com/office/drawing/2014/main" id="{589BBECC-C7CA-4494-B9DC-8BD85B21335A}"/>
                  </a:ext>
                </a:extLst>
              </p:cNvPr>
              <p:cNvSpPr/>
              <p:nvPr/>
            </p:nvSpPr>
            <p:spPr>
              <a:xfrm rot="16200000">
                <a:off x="4798580" y="1984216"/>
                <a:ext cx="155448" cy="2337792"/>
              </a:xfrm>
              <a:prstGeom prst="rightBrace">
                <a:avLst/>
              </a:prstGeom>
              <a:ln w="6350">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78D4"/>
                  </a:solidFill>
                  <a:effectLst/>
                  <a:uLnTx/>
                  <a:uFillTx/>
                  <a:latin typeface="Segoe UI Semibold"/>
                  <a:ea typeface="+mn-ea"/>
                  <a:cs typeface="+mn-cs"/>
                </a:endParaRPr>
              </a:p>
            </p:txBody>
          </p:sp>
        </p:grpSp>
      </p:grpSp>
      <p:sp>
        <p:nvSpPr>
          <p:cNvPr id="217" name="Rectangle 216">
            <a:extLst>
              <a:ext uri="{FF2B5EF4-FFF2-40B4-BE49-F238E27FC236}">
                <a16:creationId xmlns:a16="http://schemas.microsoft.com/office/drawing/2014/main" id="{E1E35BDB-C6BC-41E9-BC26-32EFB33236C4}"/>
              </a:ext>
            </a:extLst>
          </p:cNvPr>
          <p:cNvSpPr/>
          <p:nvPr/>
        </p:nvSpPr>
        <p:spPr bwMode="auto">
          <a:xfrm>
            <a:off x="466919" y="5281240"/>
            <a:ext cx="10970569"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defTabSz="914367" rtl="0" eaLnBrk="1" fontAlgn="auto" latinLnBrk="0" hangingPunct="1">
              <a:lnSpc>
                <a:spcPct val="100000"/>
              </a:lnSpc>
              <a:spcBef>
                <a:spcPts val="588"/>
              </a:spcBef>
              <a:spcAft>
                <a:spcPts val="0"/>
              </a:spcAft>
              <a:buClrTx/>
              <a:buSzPct val="90000"/>
              <a:buFontTx/>
              <a:buNone/>
              <a:tabLst/>
              <a:defRPr/>
            </a:pPr>
            <a:r>
              <a:rPr kumimoji="0" lang="en-US" b="0" i="0" u="none" strike="noStrike" kern="1200" cap="none" spc="0" normalizeH="0" baseline="0" noProof="0">
                <a:ln>
                  <a:noFill/>
                </a:ln>
                <a:solidFill>
                  <a:schemeClr val="bg1"/>
                </a:solidFill>
                <a:effectLst/>
                <a:uLnTx/>
                <a:uFillTx/>
                <a:latin typeface="Segoe UI Semibold"/>
                <a:ea typeface="+mn-ea"/>
                <a:cs typeface="+mn-cs"/>
              </a:rPr>
              <a:t>Built on a foundation of:</a:t>
            </a:r>
          </a:p>
        </p:txBody>
      </p:sp>
      <p:cxnSp>
        <p:nvCxnSpPr>
          <p:cNvPr id="218" name="Straight Connector 217">
            <a:extLst>
              <a:ext uri="{FF2B5EF4-FFF2-40B4-BE49-F238E27FC236}">
                <a16:creationId xmlns:a16="http://schemas.microsoft.com/office/drawing/2014/main" id="{6A1DF9E9-003C-4274-B8AB-FDA431A28259}"/>
              </a:ext>
            </a:extLst>
          </p:cNvPr>
          <p:cNvCxnSpPr>
            <a:cxnSpLocks/>
          </p:cNvCxnSpPr>
          <p:nvPr/>
        </p:nvCxnSpPr>
        <p:spPr>
          <a:xfrm flipH="1">
            <a:off x="440533" y="5635039"/>
            <a:ext cx="2148267"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90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 name="Group 128">
            <a:extLst>
              <a:ext uri="{FF2B5EF4-FFF2-40B4-BE49-F238E27FC236}">
                <a16:creationId xmlns:a16="http://schemas.microsoft.com/office/drawing/2014/main" id="{24EFBD6B-F43C-42D5-8339-C389106BADA4}"/>
              </a:ext>
            </a:extLst>
          </p:cNvPr>
          <p:cNvGrpSpPr>
            <a:grpSpLocks/>
          </p:cNvGrpSpPr>
          <p:nvPr/>
        </p:nvGrpSpPr>
        <p:grpSpPr>
          <a:xfrm>
            <a:off x="5054962" y="2309835"/>
            <a:ext cx="2100218" cy="2100218"/>
            <a:chOff x="4932652" y="2326371"/>
            <a:chExt cx="2323616" cy="2324508"/>
          </a:xfrm>
        </p:grpSpPr>
        <p:sp>
          <p:nvSpPr>
            <p:cNvPr id="130" name="Freeform: Shape 129">
              <a:extLst>
                <a:ext uri="{FF2B5EF4-FFF2-40B4-BE49-F238E27FC236}">
                  <a16:creationId xmlns:a16="http://schemas.microsoft.com/office/drawing/2014/main" id="{448A1997-1944-4A06-822D-7345690D427E}"/>
                </a:ext>
              </a:extLst>
            </p:cNvPr>
            <p:cNvSpPr/>
            <p:nvPr/>
          </p:nvSpPr>
          <p:spPr bwMode="auto">
            <a:xfrm>
              <a:off x="4932652" y="2326371"/>
              <a:ext cx="2323616" cy="2324508"/>
            </a:xfrm>
            <a:custGeom>
              <a:avLst/>
              <a:gdLst>
                <a:gd name="connsiteX0" fmla="*/ 1113794 w 2227588"/>
                <a:gd name="connsiteY0" fmla="*/ 0 h 2228442"/>
                <a:gd name="connsiteX1" fmla="*/ 2227588 w 2227588"/>
                <a:gd name="connsiteY1" fmla="*/ 1114221 h 2228442"/>
                <a:gd name="connsiteX2" fmla="*/ 1113794 w 2227588"/>
                <a:gd name="connsiteY2" fmla="*/ 2228442 h 2228442"/>
                <a:gd name="connsiteX3" fmla="*/ 0 w 2227588"/>
                <a:gd name="connsiteY3" fmla="*/ 1114221 h 2228442"/>
                <a:gd name="connsiteX4" fmla="*/ 1113794 w 2227588"/>
                <a:gd name="connsiteY4" fmla="*/ 0 h 222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7588" h="2228442">
                  <a:moveTo>
                    <a:pt x="1113794" y="0"/>
                  </a:moveTo>
                  <a:cubicBezTo>
                    <a:pt x="1728925" y="0"/>
                    <a:pt x="2227588" y="498854"/>
                    <a:pt x="2227588" y="1114221"/>
                  </a:cubicBezTo>
                  <a:cubicBezTo>
                    <a:pt x="2227588" y="1729588"/>
                    <a:pt x="1728925" y="2228442"/>
                    <a:pt x="1113794" y="2228442"/>
                  </a:cubicBezTo>
                  <a:cubicBezTo>
                    <a:pt x="498663" y="2228442"/>
                    <a:pt x="0" y="1729588"/>
                    <a:pt x="0" y="1114221"/>
                  </a:cubicBezTo>
                  <a:cubicBezTo>
                    <a:pt x="0" y="498854"/>
                    <a:pt x="498663" y="0"/>
                    <a:pt x="1113794"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31" name="Picture 130" descr="A person sitting at a table using a computer&#10;&#10;Description automatically generated">
              <a:extLst>
                <a:ext uri="{FF2B5EF4-FFF2-40B4-BE49-F238E27FC236}">
                  <a16:creationId xmlns:a16="http://schemas.microsoft.com/office/drawing/2014/main" id="{9AAA967E-B9B4-4C9C-BD34-8D2BA43E1645}"/>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37125" t="16303" r="35630" b="2035"/>
            <a:stretch/>
          </p:blipFill>
          <p:spPr>
            <a:xfrm>
              <a:off x="6094460" y="2374404"/>
              <a:ext cx="1113794" cy="2228442"/>
            </a:xfrm>
            <a:custGeom>
              <a:avLst/>
              <a:gdLst>
                <a:gd name="connsiteX0" fmla="*/ 0 w 1113794"/>
                <a:gd name="connsiteY0" fmla="*/ 0 h 2228442"/>
                <a:gd name="connsiteX1" fmla="*/ 1113794 w 1113794"/>
                <a:gd name="connsiteY1" fmla="*/ 1114221 h 2228442"/>
                <a:gd name="connsiteX2" fmla="*/ 0 w 1113794"/>
                <a:gd name="connsiteY2" fmla="*/ 2228442 h 2228442"/>
              </a:gdLst>
              <a:ahLst/>
              <a:cxnLst>
                <a:cxn ang="0">
                  <a:pos x="connsiteX0" y="connsiteY0"/>
                </a:cxn>
                <a:cxn ang="0">
                  <a:pos x="connsiteX1" y="connsiteY1"/>
                </a:cxn>
                <a:cxn ang="0">
                  <a:pos x="connsiteX2" y="connsiteY2"/>
                </a:cxn>
              </a:cxnLst>
              <a:rect l="l" t="t" r="r" b="b"/>
              <a:pathLst>
                <a:path w="1113794" h="2228442">
                  <a:moveTo>
                    <a:pt x="0" y="0"/>
                  </a:moveTo>
                  <a:cubicBezTo>
                    <a:pt x="615131" y="0"/>
                    <a:pt x="1113794" y="498854"/>
                    <a:pt x="1113794" y="1114221"/>
                  </a:cubicBezTo>
                  <a:cubicBezTo>
                    <a:pt x="1113794" y="1729588"/>
                    <a:pt x="615131" y="2228442"/>
                    <a:pt x="0" y="2228442"/>
                  </a:cubicBezTo>
                  <a:close/>
                </a:path>
              </a:pathLst>
            </a:custGeom>
          </p:spPr>
        </p:pic>
        <p:pic>
          <p:nvPicPr>
            <p:cNvPr id="132" name="Picture 131" descr="A person sitting at a table using a computer&#10;&#10;Description automatically generated">
              <a:extLst>
                <a:ext uri="{FF2B5EF4-FFF2-40B4-BE49-F238E27FC236}">
                  <a16:creationId xmlns:a16="http://schemas.microsoft.com/office/drawing/2014/main" id="{B15F397C-DF2C-4C2B-8988-FAF0BA3D165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l="41226" t="-2860" r="37316" b="38473"/>
            <a:stretch/>
          </p:blipFill>
          <p:spPr>
            <a:xfrm>
              <a:off x="4980666" y="2374404"/>
              <a:ext cx="1113794" cy="2228442"/>
            </a:xfrm>
            <a:custGeom>
              <a:avLst/>
              <a:gdLst>
                <a:gd name="connsiteX0" fmla="*/ 1113794 w 1113794"/>
                <a:gd name="connsiteY0" fmla="*/ 0 h 2228442"/>
                <a:gd name="connsiteX1" fmla="*/ 1113794 w 1113794"/>
                <a:gd name="connsiteY1" fmla="*/ 2228442 h 2228442"/>
                <a:gd name="connsiteX2" fmla="*/ 0 w 1113794"/>
                <a:gd name="connsiteY2" fmla="*/ 1114221 h 2228442"/>
                <a:gd name="connsiteX3" fmla="*/ 1113794 w 1113794"/>
                <a:gd name="connsiteY3" fmla="*/ 0 h 2228442"/>
              </a:gdLst>
              <a:ahLst/>
              <a:cxnLst>
                <a:cxn ang="0">
                  <a:pos x="connsiteX0" y="connsiteY0"/>
                </a:cxn>
                <a:cxn ang="0">
                  <a:pos x="connsiteX1" y="connsiteY1"/>
                </a:cxn>
                <a:cxn ang="0">
                  <a:pos x="connsiteX2" y="connsiteY2"/>
                </a:cxn>
                <a:cxn ang="0">
                  <a:pos x="connsiteX3" y="connsiteY3"/>
                </a:cxn>
              </a:cxnLst>
              <a:rect l="l" t="t" r="r" b="b"/>
              <a:pathLst>
                <a:path w="1113794" h="2228442">
                  <a:moveTo>
                    <a:pt x="1113794" y="0"/>
                  </a:moveTo>
                  <a:lnTo>
                    <a:pt x="1113794" y="2228442"/>
                  </a:lnTo>
                  <a:cubicBezTo>
                    <a:pt x="498663" y="2228442"/>
                    <a:pt x="0" y="1729588"/>
                    <a:pt x="0" y="1114221"/>
                  </a:cubicBezTo>
                  <a:cubicBezTo>
                    <a:pt x="0" y="498854"/>
                    <a:pt x="498663" y="0"/>
                    <a:pt x="1113794" y="0"/>
                  </a:cubicBezTo>
                  <a:close/>
                </a:path>
              </a:pathLst>
            </a:custGeom>
            <a:solidFill>
              <a:schemeClr val="bg1"/>
            </a:solidFill>
          </p:spPr>
        </p:pic>
        <p:sp>
          <p:nvSpPr>
            <p:cNvPr id="134" name="Freeform: Shape 133">
              <a:extLst>
                <a:ext uri="{FF2B5EF4-FFF2-40B4-BE49-F238E27FC236}">
                  <a16:creationId xmlns:a16="http://schemas.microsoft.com/office/drawing/2014/main" id="{02432102-262D-4CC5-BABA-3A5B77A1C922}"/>
                </a:ext>
              </a:extLst>
            </p:cNvPr>
            <p:cNvSpPr/>
            <p:nvPr/>
          </p:nvSpPr>
          <p:spPr bwMode="auto">
            <a:xfrm>
              <a:off x="6094460" y="2374404"/>
              <a:ext cx="1113794" cy="2228442"/>
            </a:xfrm>
            <a:custGeom>
              <a:avLst/>
              <a:gdLst>
                <a:gd name="connsiteX0" fmla="*/ 0 w 1113794"/>
                <a:gd name="connsiteY0" fmla="*/ 0 h 2228442"/>
                <a:gd name="connsiteX1" fmla="*/ 1113794 w 1113794"/>
                <a:gd name="connsiteY1" fmla="*/ 1114221 h 2228442"/>
                <a:gd name="connsiteX2" fmla="*/ 0 w 1113794"/>
                <a:gd name="connsiteY2" fmla="*/ 2228442 h 2228442"/>
                <a:gd name="connsiteX3" fmla="*/ 0 w 1113794"/>
                <a:gd name="connsiteY3" fmla="*/ 0 h 2228442"/>
              </a:gdLst>
              <a:ahLst/>
              <a:cxnLst>
                <a:cxn ang="0">
                  <a:pos x="connsiteX0" y="connsiteY0"/>
                </a:cxn>
                <a:cxn ang="0">
                  <a:pos x="connsiteX1" y="connsiteY1"/>
                </a:cxn>
                <a:cxn ang="0">
                  <a:pos x="connsiteX2" y="connsiteY2"/>
                </a:cxn>
                <a:cxn ang="0">
                  <a:pos x="connsiteX3" y="connsiteY3"/>
                </a:cxn>
              </a:cxnLst>
              <a:rect l="l" t="t" r="r" b="b"/>
              <a:pathLst>
                <a:path w="1113794" h="2228442">
                  <a:moveTo>
                    <a:pt x="0" y="0"/>
                  </a:moveTo>
                  <a:cubicBezTo>
                    <a:pt x="615131" y="0"/>
                    <a:pt x="1113794" y="498854"/>
                    <a:pt x="1113794" y="1114221"/>
                  </a:cubicBezTo>
                  <a:cubicBezTo>
                    <a:pt x="1113794" y="1729588"/>
                    <a:pt x="615131" y="2228442"/>
                    <a:pt x="0" y="2228442"/>
                  </a:cubicBezTo>
                  <a:lnTo>
                    <a:pt x="0" y="0"/>
                  </a:lnTo>
                  <a:close/>
                </a:path>
              </a:pathLst>
            </a:cu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5" name="Freeform: Shape 134">
              <a:extLst>
                <a:ext uri="{FF2B5EF4-FFF2-40B4-BE49-F238E27FC236}">
                  <a16:creationId xmlns:a16="http://schemas.microsoft.com/office/drawing/2014/main" id="{05DA299D-3240-4590-BCB9-1BFE64A473FE}"/>
                </a:ext>
              </a:extLst>
            </p:cNvPr>
            <p:cNvSpPr/>
            <p:nvPr/>
          </p:nvSpPr>
          <p:spPr bwMode="auto">
            <a:xfrm>
              <a:off x="4980666" y="2374404"/>
              <a:ext cx="1113794" cy="2228442"/>
            </a:xfrm>
            <a:custGeom>
              <a:avLst/>
              <a:gdLst>
                <a:gd name="connsiteX0" fmla="*/ 1113794 w 1113794"/>
                <a:gd name="connsiteY0" fmla="*/ 0 h 2228442"/>
                <a:gd name="connsiteX1" fmla="*/ 1113794 w 1113794"/>
                <a:gd name="connsiteY1" fmla="*/ 2228442 h 2228442"/>
                <a:gd name="connsiteX2" fmla="*/ 0 w 1113794"/>
                <a:gd name="connsiteY2" fmla="*/ 1114221 h 2228442"/>
                <a:gd name="connsiteX3" fmla="*/ 1113794 w 1113794"/>
                <a:gd name="connsiteY3" fmla="*/ 0 h 2228442"/>
              </a:gdLst>
              <a:ahLst/>
              <a:cxnLst>
                <a:cxn ang="0">
                  <a:pos x="connsiteX0" y="connsiteY0"/>
                </a:cxn>
                <a:cxn ang="0">
                  <a:pos x="connsiteX1" y="connsiteY1"/>
                </a:cxn>
                <a:cxn ang="0">
                  <a:pos x="connsiteX2" y="connsiteY2"/>
                </a:cxn>
                <a:cxn ang="0">
                  <a:pos x="connsiteX3" y="connsiteY3"/>
                </a:cxn>
              </a:cxnLst>
              <a:rect l="l" t="t" r="r" b="b"/>
              <a:pathLst>
                <a:path w="1113794" h="2228442">
                  <a:moveTo>
                    <a:pt x="1113794" y="0"/>
                  </a:moveTo>
                  <a:lnTo>
                    <a:pt x="1113794" y="2228442"/>
                  </a:lnTo>
                  <a:cubicBezTo>
                    <a:pt x="498663" y="2228442"/>
                    <a:pt x="0" y="1729588"/>
                    <a:pt x="0" y="1114221"/>
                  </a:cubicBezTo>
                  <a:cubicBezTo>
                    <a:pt x="0" y="498854"/>
                    <a:pt x="498663" y="0"/>
                    <a:pt x="1113794" y="0"/>
                  </a:cubicBezTo>
                  <a:close/>
                </a:path>
              </a:pathLst>
            </a:cu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36" name="Freeform: Shape 135">
            <a:extLst>
              <a:ext uri="{FF2B5EF4-FFF2-40B4-BE49-F238E27FC236}">
                <a16:creationId xmlns:a16="http://schemas.microsoft.com/office/drawing/2014/main" id="{0E939FE2-39DC-4F28-B203-448B73B81682}"/>
              </a:ext>
            </a:extLst>
          </p:cNvPr>
          <p:cNvSpPr/>
          <p:nvPr/>
        </p:nvSpPr>
        <p:spPr bwMode="auto">
          <a:xfrm>
            <a:off x="4390126" y="1642224"/>
            <a:ext cx="3429890" cy="1662766"/>
          </a:xfrm>
          <a:custGeom>
            <a:avLst/>
            <a:gdLst>
              <a:gd name="connsiteX0" fmla="*/ 1714945 w 3429890"/>
              <a:gd name="connsiteY0" fmla="*/ 0 h 1662766"/>
              <a:gd name="connsiteX1" fmla="*/ 3423797 w 3429890"/>
              <a:gd name="connsiteY1" fmla="*/ 1542093 h 1662766"/>
              <a:gd name="connsiteX2" fmla="*/ 3429890 w 3429890"/>
              <a:gd name="connsiteY2" fmla="*/ 1662766 h 1662766"/>
              <a:gd name="connsiteX3" fmla="*/ 2873722 w 3429890"/>
              <a:gd name="connsiteY3" fmla="*/ 1662766 h 1662766"/>
              <a:gd name="connsiteX4" fmla="*/ 2870500 w 3429890"/>
              <a:gd name="connsiteY4" fmla="*/ 1598958 h 1662766"/>
              <a:gd name="connsiteX5" fmla="*/ 1714945 w 3429890"/>
              <a:gd name="connsiteY5" fmla="*/ 556168 h 1662766"/>
              <a:gd name="connsiteX6" fmla="*/ 559390 w 3429890"/>
              <a:gd name="connsiteY6" fmla="*/ 1598958 h 1662766"/>
              <a:gd name="connsiteX7" fmla="*/ 556168 w 3429890"/>
              <a:gd name="connsiteY7" fmla="*/ 1662766 h 1662766"/>
              <a:gd name="connsiteX8" fmla="*/ 0 w 3429890"/>
              <a:gd name="connsiteY8" fmla="*/ 1662766 h 1662766"/>
              <a:gd name="connsiteX9" fmla="*/ 6093 w 3429890"/>
              <a:gd name="connsiteY9" fmla="*/ 1542093 h 1662766"/>
              <a:gd name="connsiteX10" fmla="*/ 1714945 w 3429890"/>
              <a:gd name="connsiteY10" fmla="*/ 0 h 166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29890" h="1662766">
                <a:moveTo>
                  <a:pt x="1714945" y="0"/>
                </a:moveTo>
                <a:cubicBezTo>
                  <a:pt x="2604324" y="0"/>
                  <a:pt x="3335832" y="675922"/>
                  <a:pt x="3423797" y="1542093"/>
                </a:cubicBezTo>
                <a:lnTo>
                  <a:pt x="3429890" y="1662766"/>
                </a:lnTo>
                <a:lnTo>
                  <a:pt x="2873722" y="1662766"/>
                </a:lnTo>
                <a:lnTo>
                  <a:pt x="2870500" y="1598958"/>
                </a:lnTo>
                <a:cubicBezTo>
                  <a:pt x="2811017" y="1013239"/>
                  <a:pt x="2316358" y="556168"/>
                  <a:pt x="1714945" y="556168"/>
                </a:cubicBezTo>
                <a:cubicBezTo>
                  <a:pt x="1113532" y="556168"/>
                  <a:pt x="618873" y="1013239"/>
                  <a:pt x="559390" y="1598958"/>
                </a:cubicBezTo>
                <a:lnTo>
                  <a:pt x="556168" y="1662766"/>
                </a:lnTo>
                <a:lnTo>
                  <a:pt x="0" y="1662766"/>
                </a:lnTo>
                <a:lnTo>
                  <a:pt x="6093" y="1542093"/>
                </a:lnTo>
                <a:cubicBezTo>
                  <a:pt x="94058" y="675922"/>
                  <a:pt x="825566" y="0"/>
                  <a:pt x="1714945" y="0"/>
                </a:cubicBezTo>
                <a:close/>
              </a:path>
            </a:pathLst>
          </a:custGeom>
          <a:solidFill>
            <a:srgbClr val="1B2C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Freeform: Shape 136">
            <a:extLst>
              <a:ext uri="{FF2B5EF4-FFF2-40B4-BE49-F238E27FC236}">
                <a16:creationId xmlns:a16="http://schemas.microsoft.com/office/drawing/2014/main" id="{786A2532-6543-4F4C-98C8-A07F2689C759}"/>
              </a:ext>
            </a:extLst>
          </p:cNvPr>
          <p:cNvSpPr/>
          <p:nvPr/>
        </p:nvSpPr>
        <p:spPr bwMode="auto">
          <a:xfrm>
            <a:off x="4390126" y="3414899"/>
            <a:ext cx="3429890" cy="1659857"/>
          </a:xfrm>
          <a:custGeom>
            <a:avLst/>
            <a:gdLst>
              <a:gd name="connsiteX0" fmla="*/ 2873722 w 3429890"/>
              <a:gd name="connsiteY0" fmla="*/ 0 h 1659857"/>
              <a:gd name="connsiteX1" fmla="*/ 3429890 w 3429890"/>
              <a:gd name="connsiteY1" fmla="*/ 0 h 1659857"/>
              <a:gd name="connsiteX2" fmla="*/ 3423797 w 3429890"/>
              <a:gd name="connsiteY2" fmla="*/ 120673 h 1659857"/>
              <a:gd name="connsiteX3" fmla="*/ 1879735 w 3429890"/>
              <a:gd name="connsiteY3" fmla="*/ 1654964 h 1659857"/>
              <a:gd name="connsiteX4" fmla="*/ 1777312 w 3429890"/>
              <a:gd name="connsiteY4" fmla="*/ 1659814 h 1659857"/>
              <a:gd name="connsiteX5" fmla="*/ 1777312 w 3429890"/>
              <a:gd name="connsiteY5" fmla="*/ 1103645 h 1659857"/>
              <a:gd name="connsiteX6" fmla="*/ 1826379 w 3429890"/>
              <a:gd name="connsiteY6" fmla="*/ 1101322 h 1659857"/>
              <a:gd name="connsiteX7" fmla="*/ 2870500 w 3429890"/>
              <a:gd name="connsiteY7" fmla="*/ 63808 h 1659857"/>
              <a:gd name="connsiteX8" fmla="*/ 0 w 3429890"/>
              <a:gd name="connsiteY8" fmla="*/ 0 h 1659857"/>
              <a:gd name="connsiteX9" fmla="*/ 556168 w 3429890"/>
              <a:gd name="connsiteY9" fmla="*/ 0 h 1659857"/>
              <a:gd name="connsiteX10" fmla="*/ 559390 w 3429890"/>
              <a:gd name="connsiteY10" fmla="*/ 63808 h 1659857"/>
              <a:gd name="connsiteX11" fmla="*/ 1603512 w 3429890"/>
              <a:gd name="connsiteY11" fmla="*/ 1101322 h 1659857"/>
              <a:gd name="connsiteX12" fmla="*/ 1653487 w 3429890"/>
              <a:gd name="connsiteY12" fmla="*/ 1103688 h 1659857"/>
              <a:gd name="connsiteX13" fmla="*/ 1653487 w 3429890"/>
              <a:gd name="connsiteY13" fmla="*/ 1659857 h 1659857"/>
              <a:gd name="connsiteX14" fmla="*/ 1550155 w 3429890"/>
              <a:gd name="connsiteY14" fmla="*/ 1654964 h 1659857"/>
              <a:gd name="connsiteX15" fmla="*/ 6093 w 3429890"/>
              <a:gd name="connsiteY15" fmla="*/ 120673 h 165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29890" h="1659857">
                <a:moveTo>
                  <a:pt x="2873722" y="0"/>
                </a:moveTo>
                <a:lnTo>
                  <a:pt x="3429890" y="0"/>
                </a:lnTo>
                <a:lnTo>
                  <a:pt x="3423797" y="120673"/>
                </a:lnTo>
                <a:cubicBezTo>
                  <a:pt x="3341330" y="932709"/>
                  <a:pt x="2693249" y="1577533"/>
                  <a:pt x="1879735" y="1654964"/>
                </a:cubicBezTo>
                <a:lnTo>
                  <a:pt x="1777312" y="1659814"/>
                </a:lnTo>
                <a:lnTo>
                  <a:pt x="1777312" y="1103645"/>
                </a:lnTo>
                <a:lnTo>
                  <a:pt x="1826379" y="1101322"/>
                </a:lnTo>
                <a:cubicBezTo>
                  <a:pt x="2376491" y="1048962"/>
                  <a:pt x="2814735" y="612920"/>
                  <a:pt x="2870500" y="63808"/>
                </a:cubicBezTo>
                <a:close/>
                <a:moveTo>
                  <a:pt x="0" y="0"/>
                </a:moveTo>
                <a:lnTo>
                  <a:pt x="556168" y="0"/>
                </a:lnTo>
                <a:lnTo>
                  <a:pt x="559390" y="63808"/>
                </a:lnTo>
                <a:cubicBezTo>
                  <a:pt x="615156" y="612920"/>
                  <a:pt x="1053400" y="1048962"/>
                  <a:pt x="1603512" y="1101322"/>
                </a:cubicBezTo>
                <a:lnTo>
                  <a:pt x="1653487" y="1103688"/>
                </a:lnTo>
                <a:lnTo>
                  <a:pt x="1653487" y="1659857"/>
                </a:lnTo>
                <a:lnTo>
                  <a:pt x="1550155" y="1654964"/>
                </a:lnTo>
                <a:cubicBezTo>
                  <a:pt x="736642" y="1577533"/>
                  <a:pt x="88560" y="932709"/>
                  <a:pt x="6093" y="120673"/>
                </a:cubicBezTo>
                <a:close/>
              </a:path>
            </a:pathLst>
          </a:custGeom>
          <a:solidFill>
            <a:srgbClr val="1B2C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TextBox 139">
            <a:extLst>
              <a:ext uri="{FF2B5EF4-FFF2-40B4-BE49-F238E27FC236}">
                <a16:creationId xmlns:a16="http://schemas.microsoft.com/office/drawing/2014/main" id="{0E926F5F-FD73-4AD4-B042-FA9B347AA81F}"/>
              </a:ext>
            </a:extLst>
          </p:cNvPr>
          <p:cNvSpPr txBox="1"/>
          <p:nvPr/>
        </p:nvSpPr>
        <p:spPr>
          <a:xfrm>
            <a:off x="4726599" y="2080260"/>
            <a:ext cx="2710522" cy="2804550"/>
          </a:xfrm>
          <a:prstGeom prst="rect">
            <a:avLst/>
          </a:prstGeom>
          <a:noFill/>
        </p:spPr>
        <p:txBody>
          <a:bodyPr wrap="none" lIns="0" tIns="0" rIns="0" bIns="0" anchor="b">
            <a:prstTxWarp prst="textArchUp">
              <a:avLst>
                <a:gd name="adj" fmla="val 9490919"/>
              </a:avLst>
            </a:prstTxWarp>
            <a:spAutoFit/>
          </a:bodyPr>
          <a:lstStyle/>
          <a:p>
            <a:pPr marL="0" marR="0" lvl="0" indent="0" algn="ctr" defTabSz="590133" rtl="0" eaLnBrk="1" fontAlgn="auto" latinLnBrk="0" hangingPunct="1">
              <a:lnSpc>
                <a:spcPct val="100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0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Deliver Differentiated Customer Experience </a:t>
            </a:r>
            <a:br>
              <a:rPr kumimoji="0" lang="en-US" sz="1000" b="1"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0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and Empower Employees</a:t>
            </a:r>
            <a:endParaRPr kumimoji="0" lang="en-US" sz="10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sym typeface="'Roboto-Bold'"/>
            </a:endParaRPr>
          </a:p>
        </p:txBody>
      </p:sp>
      <p:sp>
        <p:nvSpPr>
          <p:cNvPr id="141" name="TextBox 140">
            <a:extLst>
              <a:ext uri="{FF2B5EF4-FFF2-40B4-BE49-F238E27FC236}">
                <a16:creationId xmlns:a16="http://schemas.microsoft.com/office/drawing/2014/main" id="{AD057C18-EB0C-4A50-A4F0-449F434B6AB2}"/>
              </a:ext>
            </a:extLst>
          </p:cNvPr>
          <p:cNvSpPr txBox="1"/>
          <p:nvPr/>
        </p:nvSpPr>
        <p:spPr>
          <a:xfrm rot="2563926">
            <a:off x="4634653" y="2746054"/>
            <a:ext cx="2234224" cy="1838479"/>
          </a:xfrm>
          <a:prstGeom prst="rect">
            <a:avLst/>
          </a:prstGeom>
          <a:noFill/>
        </p:spPr>
        <p:txBody>
          <a:bodyPr wrap="none" lIns="0" tIns="0" rIns="0" bIns="0" anchor="b">
            <a:prstTxWarp prst="textArchDown">
              <a:avLst>
                <a:gd name="adj" fmla="val 20413850"/>
              </a:avLst>
            </a:prstTxWarp>
            <a:spAutoFit/>
          </a:bodyPr>
          <a:lstStyle/>
          <a:p>
            <a:pPr marL="0" marR="0" lvl="0" indent="0" algn="ctr" defTabSz="590133" rtl="0" eaLnBrk="1" fontAlgn="auto" latinLnBrk="0" hangingPunct="1">
              <a:lnSpc>
                <a:spcPct val="100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0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sym typeface="'Roboto-Bold'"/>
              </a:rPr>
              <a:t>Security and Compliance </a:t>
            </a:r>
          </a:p>
        </p:txBody>
      </p:sp>
      <p:sp>
        <p:nvSpPr>
          <p:cNvPr id="142" name="TextBox 141">
            <a:extLst>
              <a:ext uri="{FF2B5EF4-FFF2-40B4-BE49-F238E27FC236}">
                <a16:creationId xmlns:a16="http://schemas.microsoft.com/office/drawing/2014/main" id="{5B6B1FF8-CEDD-4AFC-B822-83B4150A334D}"/>
              </a:ext>
            </a:extLst>
          </p:cNvPr>
          <p:cNvSpPr txBox="1"/>
          <p:nvPr/>
        </p:nvSpPr>
        <p:spPr>
          <a:xfrm rot="18374213">
            <a:off x="5252045" y="2769841"/>
            <a:ext cx="2390935" cy="1828009"/>
          </a:xfrm>
          <a:prstGeom prst="rect">
            <a:avLst/>
          </a:prstGeom>
          <a:noFill/>
        </p:spPr>
        <p:txBody>
          <a:bodyPr wrap="none" lIns="0" tIns="0" rIns="0" bIns="0" anchor="b">
            <a:prstTxWarp prst="textArchDown">
              <a:avLst>
                <a:gd name="adj" fmla="val 1774898"/>
              </a:avLst>
            </a:prstTxWarp>
            <a:spAutoFit/>
          </a:bodyPr>
          <a:lstStyle/>
          <a:p>
            <a:pPr marL="0" marR="0" lvl="0" indent="0" algn="ctr" defTabSz="590133" rtl="0" eaLnBrk="1" fontAlgn="auto" latinLnBrk="0" hangingPunct="1">
              <a:lnSpc>
                <a:spcPct val="100000"/>
              </a:lnSpc>
              <a:spcBef>
                <a:spcPts val="0"/>
              </a:spcBef>
              <a:spcAft>
                <a:spcPts val="0"/>
              </a:spcAft>
              <a:buClrTx/>
              <a:buSzTx/>
              <a:buFontTx/>
              <a:buNone/>
              <a:tabLst>
                <a:tab pos="584200" algn="l"/>
                <a:tab pos="1168400" algn="l"/>
                <a:tab pos="1765300" algn="l"/>
                <a:tab pos="2349500" algn="l"/>
                <a:tab pos="2946400" algn="l"/>
                <a:tab pos="3530600" algn="l"/>
                <a:tab pos="4127500" algn="l"/>
                <a:tab pos="4711700" algn="l"/>
                <a:tab pos="5308600" algn="l"/>
                <a:tab pos="5892800" algn="l"/>
                <a:tab pos="6489700" algn="l"/>
                <a:tab pos="7073900" algn="l"/>
                <a:tab pos="7670800" algn="l"/>
                <a:tab pos="8255000" algn="l"/>
                <a:tab pos="8851900" algn="l"/>
                <a:tab pos="9436100" algn="l"/>
                <a:tab pos="10020300" algn="l"/>
                <a:tab pos="10617200" algn="l"/>
                <a:tab pos="11201400" algn="l"/>
                <a:tab pos="11798300" algn="l"/>
              </a:tabLst>
              <a:defRPr/>
            </a:pPr>
            <a:r>
              <a:rPr kumimoji="0" lang="en-US" sz="1000" b="1"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sym typeface="'Roboto-Bold'"/>
              </a:rPr>
              <a:t>Combat Financial Crime</a:t>
            </a:r>
          </a:p>
        </p:txBody>
      </p:sp>
      <p:graphicFrame>
        <p:nvGraphicFramePr>
          <p:cNvPr id="4" name="Object 3" hidden="1">
            <a:extLst>
              <a:ext uri="{FF2B5EF4-FFF2-40B4-BE49-F238E27FC236}">
                <a16:creationId xmlns:a16="http://schemas.microsoft.com/office/drawing/2014/main" id="{CE28F678-5949-48E0-A1E2-9320E3F7967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882" name="think-cell Slide" r:id="rId7" imgW="425" imgH="426" progId="TCLayout.ActiveDocument.1">
                  <p:embed/>
                </p:oleObj>
              </mc:Choice>
              <mc:Fallback>
                <p:oleObj name="think-cell Slide" r:id="rId7" imgW="425" imgH="426" progId="TCLayout.ActiveDocument.1">
                  <p:embed/>
                  <p:pic>
                    <p:nvPicPr>
                      <p:cNvPr id="4" name="Object 3" hidden="1">
                        <a:extLst>
                          <a:ext uri="{FF2B5EF4-FFF2-40B4-BE49-F238E27FC236}">
                            <a16:creationId xmlns:a16="http://schemas.microsoft.com/office/drawing/2014/main" id="{CE28F678-5949-48E0-A1E2-9320E3F7967E}"/>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61" name="Freeform: Shape 460">
            <a:extLst>
              <a:ext uri="{FF2B5EF4-FFF2-40B4-BE49-F238E27FC236}">
                <a16:creationId xmlns:a16="http://schemas.microsoft.com/office/drawing/2014/main" id="{FE5DB8D6-233C-4EE8-9C5D-D48F646807D7}"/>
              </a:ext>
            </a:extLst>
          </p:cNvPr>
          <p:cNvSpPr/>
          <p:nvPr/>
        </p:nvSpPr>
        <p:spPr bwMode="auto">
          <a:xfrm>
            <a:off x="584199" y="1436688"/>
            <a:ext cx="5460941" cy="879197"/>
          </a:xfrm>
          <a:custGeom>
            <a:avLst/>
            <a:gdLst>
              <a:gd name="connsiteX0" fmla="*/ 0 w 5460941"/>
              <a:gd name="connsiteY0" fmla="*/ 0 h 879197"/>
              <a:gd name="connsiteX1" fmla="*/ 5460941 w 5460941"/>
              <a:gd name="connsiteY1" fmla="*/ 0 h 879197"/>
              <a:gd name="connsiteX2" fmla="*/ 5460941 w 5460941"/>
              <a:gd name="connsiteY2" fmla="*/ 208562 h 879197"/>
              <a:gd name="connsiteX3" fmla="*/ 5345245 w 5460941"/>
              <a:gd name="connsiteY3" fmla="*/ 214404 h 879197"/>
              <a:gd name="connsiteX4" fmla="*/ 4195396 w 5460941"/>
              <a:gd name="connsiteY4" fmla="*/ 830626 h 879197"/>
              <a:gd name="connsiteX5" fmla="*/ 4159075 w 5460941"/>
              <a:gd name="connsiteY5" fmla="*/ 879197 h 879197"/>
              <a:gd name="connsiteX6" fmla="*/ 0 w 5460941"/>
              <a:gd name="connsiteY6" fmla="*/ 879197 h 879197"/>
              <a:gd name="connsiteX7" fmla="*/ 0 w 5460941"/>
              <a:gd name="connsiteY7"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941" h="879197">
                <a:moveTo>
                  <a:pt x="0" y="0"/>
                </a:moveTo>
                <a:lnTo>
                  <a:pt x="5460941" y="0"/>
                </a:lnTo>
                <a:lnTo>
                  <a:pt x="5460941" y="208562"/>
                </a:lnTo>
                <a:lnTo>
                  <a:pt x="5345245" y="214404"/>
                </a:lnTo>
                <a:cubicBezTo>
                  <a:pt x="4883287" y="261319"/>
                  <a:pt x="4475445" y="491286"/>
                  <a:pt x="4195396" y="830626"/>
                </a:cubicBezTo>
                <a:lnTo>
                  <a:pt x="4159075" y="879197"/>
                </a:lnTo>
                <a:lnTo>
                  <a:pt x="0" y="879197"/>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463040" bIns="45720" numCol="1" spcCol="0" rtlCol="0" fromWordArt="0" anchor="ctr" anchorCtr="0" forceAA="0" compatLnSpc="1">
            <a:prstTxWarp prst="textNoShape">
              <a:avLst/>
            </a:prstTxWarp>
            <a:noAutofit/>
          </a:bodyPr>
          <a:lstStyle/>
          <a:p>
            <a:pPr marL="0" marR="0" lvl="0" indent="0" algn="r" defTabSz="914225" rtl="0" eaLnBrk="1" fontAlgn="auto" latinLnBrk="0" hangingPunct="1">
              <a:spcBef>
                <a:spcPts val="600"/>
              </a:spcBef>
              <a:spcAft>
                <a:spcPts val="0"/>
              </a:spcAft>
              <a:buClrTx/>
              <a:buSzTx/>
              <a:buFontTx/>
              <a:buNone/>
              <a:tabLst/>
              <a:defRPr/>
            </a:pPr>
            <a:r>
              <a:rPr lang="en-US" sz="1400">
                <a:solidFill>
                  <a:srgbClr val="0078D4"/>
                </a:solidFill>
                <a:latin typeface="+mj-lt"/>
              </a:rPr>
              <a:t>Customer onboarding</a:t>
            </a:r>
            <a:br>
              <a:rPr kumimoji="0" lang="en-US" sz="1400" b="0" i="0" u="none" strike="noStrike" kern="0" cap="none" normalizeH="0" baseline="0" noProof="0">
                <a:ln>
                  <a:noFill/>
                </a:ln>
                <a:solidFill>
                  <a:srgbClr val="000000"/>
                </a:solidFill>
                <a:effectLst/>
                <a:uLnTx/>
                <a:uFillTx/>
                <a:cs typeface="Segoe UI Semibold" panose="020B0702040204020203" pitchFamily="34" charset="0"/>
              </a:rPr>
            </a:br>
            <a:r>
              <a:rPr kumimoji="0" lang="en-US" sz="1100" b="0" i="0" u="none" strike="noStrike" kern="0" cap="none" normalizeH="0" baseline="0" noProof="0">
                <a:ln>
                  <a:noFill/>
                </a:ln>
                <a:solidFill>
                  <a:schemeClr val="tx1"/>
                </a:solidFill>
                <a:effectLst/>
                <a:uLnTx/>
                <a:uFillTx/>
                <a:cs typeface="Segoe UI Semibold" panose="020B0702040204020203" pitchFamily="34" charset="0"/>
              </a:rPr>
              <a:t>Provide customers with easy-access loan apps and self-service tools, streamlining the loan process to help enhance customer experience and loyalty</a:t>
            </a:r>
            <a:endParaRPr kumimoji="0" lang="en-US" sz="1400" b="0" i="0" u="none" strike="noStrike" kern="0" cap="none" normalizeH="0" baseline="0" noProof="0">
              <a:ln>
                <a:noFill/>
              </a:ln>
              <a:solidFill>
                <a:schemeClr val="tx1"/>
              </a:solidFill>
              <a:effectLst/>
              <a:uLnTx/>
              <a:uFillTx/>
              <a:cs typeface="Segoe UI Semilight" panose="020B0402040204020203" pitchFamily="34" charset="0"/>
            </a:endParaRPr>
          </a:p>
        </p:txBody>
      </p:sp>
      <p:sp>
        <p:nvSpPr>
          <p:cNvPr id="460" name="Freeform: Shape 459">
            <a:extLst>
              <a:ext uri="{FF2B5EF4-FFF2-40B4-BE49-F238E27FC236}">
                <a16:creationId xmlns:a16="http://schemas.microsoft.com/office/drawing/2014/main" id="{DFE083A6-C58F-4126-AAE8-CF5F77C14439}"/>
              </a:ext>
            </a:extLst>
          </p:cNvPr>
          <p:cNvSpPr/>
          <p:nvPr/>
        </p:nvSpPr>
        <p:spPr bwMode="auto">
          <a:xfrm>
            <a:off x="6165001" y="1436688"/>
            <a:ext cx="5460941" cy="879197"/>
          </a:xfrm>
          <a:custGeom>
            <a:avLst/>
            <a:gdLst>
              <a:gd name="connsiteX0" fmla="*/ 0 w 5460941"/>
              <a:gd name="connsiteY0" fmla="*/ 0 h 879197"/>
              <a:gd name="connsiteX1" fmla="*/ 5460941 w 5460941"/>
              <a:gd name="connsiteY1" fmla="*/ 0 h 879197"/>
              <a:gd name="connsiteX2" fmla="*/ 5460941 w 5460941"/>
              <a:gd name="connsiteY2" fmla="*/ 879197 h 879197"/>
              <a:gd name="connsiteX3" fmla="*/ 1301867 w 5460941"/>
              <a:gd name="connsiteY3" fmla="*/ 879197 h 879197"/>
              <a:gd name="connsiteX4" fmla="*/ 1265546 w 5460941"/>
              <a:gd name="connsiteY4" fmla="*/ 830626 h 879197"/>
              <a:gd name="connsiteX5" fmla="*/ 115697 w 5460941"/>
              <a:gd name="connsiteY5" fmla="*/ 214404 h 879197"/>
              <a:gd name="connsiteX6" fmla="*/ 0 w 5460941"/>
              <a:gd name="connsiteY6" fmla="*/ 208562 h 879197"/>
              <a:gd name="connsiteX7" fmla="*/ 0 w 5460941"/>
              <a:gd name="connsiteY7"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941" h="879197">
                <a:moveTo>
                  <a:pt x="0" y="0"/>
                </a:moveTo>
                <a:lnTo>
                  <a:pt x="5460941" y="0"/>
                </a:lnTo>
                <a:lnTo>
                  <a:pt x="5460941" y="879197"/>
                </a:lnTo>
                <a:lnTo>
                  <a:pt x="1301867" y="879197"/>
                </a:lnTo>
                <a:lnTo>
                  <a:pt x="1265546" y="830626"/>
                </a:lnTo>
                <a:cubicBezTo>
                  <a:pt x="985498" y="491286"/>
                  <a:pt x="577655" y="261319"/>
                  <a:pt x="115697" y="214404"/>
                </a:cubicBezTo>
                <a:lnTo>
                  <a:pt x="0" y="208562"/>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0" tIns="45720" rIns="91440" bIns="45720" numCol="1" spcCol="0" rtlCol="0" fromWordArt="0" anchor="ctr" anchorCtr="0" forceAA="0" compatLnSpc="1">
            <a:prstTxWarp prst="textNoShape">
              <a:avLst/>
            </a:prstTxWarp>
            <a:noAutofit/>
          </a:bodyPr>
          <a:lstStyle/>
          <a:p>
            <a:pPr marL="0" marR="0" lvl="0" indent="0" algn="l" defTabSz="914225" rtl="0" eaLnBrk="1" fontAlgn="auto" latinLnBrk="0" hangingPunct="1">
              <a:spcBef>
                <a:spcPts val="0"/>
              </a:spcBef>
              <a:spcAft>
                <a:spcPts val="600"/>
              </a:spcAft>
              <a:buClrTx/>
              <a:buSzTx/>
              <a:buFontTx/>
              <a:buNone/>
              <a:tabLst/>
              <a:defRPr/>
            </a:pPr>
            <a:r>
              <a:rPr lang="en-US" sz="1400">
                <a:solidFill>
                  <a:srgbClr val="0078D4"/>
                </a:solidFill>
                <a:latin typeface="+mj-lt"/>
              </a:rPr>
              <a:t>Collaboration manager</a:t>
            </a:r>
            <a:br>
              <a:rPr kumimoji="0" lang="en-US" b="0" i="0" u="none" strike="noStrike" kern="0" cap="none" normalizeH="0" baseline="0" noProof="0">
                <a:ln>
                  <a:noFill/>
                </a:ln>
                <a:solidFill>
                  <a:srgbClr val="000000"/>
                </a:solidFill>
                <a:effectLst/>
                <a:uLnTx/>
                <a:uFillTx/>
                <a:cs typeface="Segoe UI Semibold" panose="020B0702040204020203" pitchFamily="34" charset="0"/>
              </a:rPr>
            </a:br>
            <a:r>
              <a:rPr kumimoji="0" lang="en-US" sz="1100" b="0" i="0" u="none" strike="noStrike" kern="0" cap="none" normalizeH="0" baseline="0" noProof="0">
                <a:ln>
                  <a:noFill/>
                </a:ln>
                <a:solidFill>
                  <a:schemeClr val="tx1"/>
                </a:solidFill>
                <a:effectLst/>
                <a:uLnTx/>
                <a:uFillTx/>
                <a:cs typeface="Segoe UI Semibold" panose="020B0702040204020203" pitchFamily="34" charset="0"/>
              </a:rPr>
              <a:t>Enable automation, collaboration, and communications to help accelerate lending processes, minimize errors, and enhance customer experience</a:t>
            </a:r>
            <a:endParaRPr kumimoji="0" lang="en-US" sz="1200" b="0" i="0" u="none" strike="noStrike" kern="0" cap="none" normalizeH="0" baseline="0" noProof="0">
              <a:ln>
                <a:noFill/>
              </a:ln>
              <a:solidFill>
                <a:schemeClr val="tx1"/>
              </a:solidFill>
              <a:effectLst/>
              <a:uLnTx/>
              <a:uFillTx/>
              <a:cs typeface="Segoe UI Semibold" panose="020B0702040204020203" pitchFamily="34" charset="0"/>
            </a:endParaRPr>
          </a:p>
        </p:txBody>
      </p:sp>
      <p:sp>
        <p:nvSpPr>
          <p:cNvPr id="454" name="Freeform: Shape 453">
            <a:extLst>
              <a:ext uri="{FF2B5EF4-FFF2-40B4-BE49-F238E27FC236}">
                <a16:creationId xmlns:a16="http://schemas.microsoft.com/office/drawing/2014/main" id="{EE2F5D08-4F3C-4E9B-888F-CAC4C90F9944}"/>
              </a:ext>
            </a:extLst>
          </p:cNvPr>
          <p:cNvSpPr/>
          <p:nvPr/>
        </p:nvSpPr>
        <p:spPr bwMode="auto">
          <a:xfrm>
            <a:off x="584199" y="2425793"/>
            <a:ext cx="4080568" cy="879197"/>
          </a:xfrm>
          <a:custGeom>
            <a:avLst/>
            <a:gdLst>
              <a:gd name="connsiteX0" fmla="*/ 0 w 4080568"/>
              <a:gd name="connsiteY0" fmla="*/ 0 h 879197"/>
              <a:gd name="connsiteX1" fmla="*/ 4080568 w 4080568"/>
              <a:gd name="connsiteY1" fmla="*/ 0 h 879197"/>
              <a:gd name="connsiteX2" fmla="*/ 4010471 w 4080568"/>
              <a:gd name="connsiteY2" fmla="*/ 115383 h 879197"/>
              <a:gd name="connsiteX3" fmla="*/ 3812020 w 4080568"/>
              <a:gd name="connsiteY3" fmla="*/ 758524 h 879197"/>
              <a:gd name="connsiteX4" fmla="*/ 3805927 w 4080568"/>
              <a:gd name="connsiteY4" fmla="*/ 879197 h 879197"/>
              <a:gd name="connsiteX5" fmla="*/ 0 w 4080568"/>
              <a:gd name="connsiteY5" fmla="*/ 879197 h 879197"/>
              <a:gd name="connsiteX6" fmla="*/ 0 w 4080568"/>
              <a:gd name="connsiteY6"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0568" h="879197">
                <a:moveTo>
                  <a:pt x="0" y="0"/>
                </a:moveTo>
                <a:lnTo>
                  <a:pt x="4080568" y="0"/>
                </a:lnTo>
                <a:lnTo>
                  <a:pt x="4010471" y="115383"/>
                </a:lnTo>
                <a:cubicBezTo>
                  <a:pt x="3904698" y="310095"/>
                  <a:pt x="3835478" y="527545"/>
                  <a:pt x="3812020" y="758524"/>
                </a:cubicBezTo>
                <a:lnTo>
                  <a:pt x="3805927" y="879197"/>
                </a:lnTo>
                <a:lnTo>
                  <a:pt x="0" y="879197"/>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640080" bIns="45720" numCol="1" spcCol="0" rtlCol="0" fromWordArt="0" anchor="ctr" anchorCtr="0" forceAA="0" compatLnSpc="1">
            <a:prstTxWarp prst="textNoShape">
              <a:avLst/>
            </a:prstTxWarp>
            <a:noAutofit/>
          </a:bodyPr>
          <a:lstStyle/>
          <a:p>
            <a:pPr marL="0" marR="0" lvl="0" indent="0" algn="r" defTabSz="914225" rtl="0" eaLnBrk="1" fontAlgn="auto" latinLnBrk="0" hangingPunct="1">
              <a:spcBef>
                <a:spcPts val="0"/>
              </a:spcBef>
              <a:spcAft>
                <a:spcPts val="600"/>
              </a:spcAft>
              <a:buClrTx/>
              <a:buSzTx/>
              <a:buFontTx/>
              <a:buNone/>
              <a:tabLst/>
              <a:defRPr/>
            </a:pPr>
            <a:r>
              <a:rPr lang="en-US" sz="1400">
                <a:solidFill>
                  <a:srgbClr val="0078D4"/>
                </a:solidFill>
                <a:latin typeface="+mj-lt"/>
              </a:rPr>
              <a:t>Unified customer profile</a:t>
            </a:r>
            <a:br>
              <a:rPr lang="en-US" sz="1400">
                <a:solidFill>
                  <a:srgbClr val="0078D4"/>
                </a:solidFill>
                <a:latin typeface="+mj-lt"/>
              </a:rPr>
            </a:br>
            <a:r>
              <a:rPr lang="en-US" sz="1100" kern="0">
                <a:solidFill>
                  <a:srgbClr val="000000"/>
                </a:solidFill>
                <a:cs typeface="Segoe UI Semibold" panose="020B0702040204020203" pitchFamily="34" charset="0"/>
              </a:rPr>
              <a:t>Help tailor </a:t>
            </a:r>
            <a:r>
              <a:rPr kumimoji="0" lang="en-US" sz="1100" b="0" i="0" u="none" strike="noStrike" kern="0" cap="none" normalizeH="0" baseline="0" noProof="0">
                <a:ln>
                  <a:noFill/>
                </a:ln>
                <a:solidFill>
                  <a:srgbClr val="000000"/>
                </a:solidFill>
                <a:effectLst/>
                <a:uLnTx/>
                <a:uFillTx/>
                <a:cs typeface="Segoe UI Semibold" panose="020B0702040204020203" pitchFamily="34" charset="0"/>
              </a:rPr>
              <a:t>customer experiences via a comprehensive view of the customer's financial situation</a:t>
            </a:r>
            <a:endParaRPr kumimoji="0" lang="en-US" sz="1200" b="0" i="0" u="none" strike="noStrike" kern="0" cap="none" normalizeH="0" baseline="0" noProof="0">
              <a:ln>
                <a:noFill/>
              </a:ln>
              <a:solidFill>
                <a:srgbClr val="000000"/>
              </a:solidFill>
              <a:effectLst/>
              <a:uLnTx/>
              <a:uFillTx/>
              <a:cs typeface="Segoe UI Semibold" panose="020B0702040204020203" pitchFamily="34" charset="0"/>
            </a:endParaRPr>
          </a:p>
        </p:txBody>
      </p:sp>
      <p:sp>
        <p:nvSpPr>
          <p:cNvPr id="451" name="Freeform: Shape 450">
            <a:extLst>
              <a:ext uri="{FF2B5EF4-FFF2-40B4-BE49-F238E27FC236}">
                <a16:creationId xmlns:a16="http://schemas.microsoft.com/office/drawing/2014/main" id="{B1F94B96-E98A-4029-AF39-08CB458E7D27}"/>
              </a:ext>
            </a:extLst>
          </p:cNvPr>
          <p:cNvSpPr/>
          <p:nvPr/>
        </p:nvSpPr>
        <p:spPr bwMode="auto">
          <a:xfrm>
            <a:off x="7545375" y="2425793"/>
            <a:ext cx="4080567" cy="879197"/>
          </a:xfrm>
          <a:custGeom>
            <a:avLst/>
            <a:gdLst>
              <a:gd name="connsiteX0" fmla="*/ 0 w 4080567"/>
              <a:gd name="connsiteY0" fmla="*/ 0 h 879197"/>
              <a:gd name="connsiteX1" fmla="*/ 4080567 w 4080567"/>
              <a:gd name="connsiteY1" fmla="*/ 0 h 879197"/>
              <a:gd name="connsiteX2" fmla="*/ 4080567 w 4080567"/>
              <a:gd name="connsiteY2" fmla="*/ 879197 h 879197"/>
              <a:gd name="connsiteX3" fmla="*/ 274641 w 4080567"/>
              <a:gd name="connsiteY3" fmla="*/ 879197 h 879197"/>
              <a:gd name="connsiteX4" fmla="*/ 268548 w 4080567"/>
              <a:gd name="connsiteY4" fmla="*/ 758524 h 879197"/>
              <a:gd name="connsiteX5" fmla="*/ 70097 w 4080567"/>
              <a:gd name="connsiteY5" fmla="*/ 115383 h 879197"/>
              <a:gd name="connsiteX6" fmla="*/ 0 w 4080567"/>
              <a:gd name="connsiteY6"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0567" h="879197">
                <a:moveTo>
                  <a:pt x="0" y="0"/>
                </a:moveTo>
                <a:lnTo>
                  <a:pt x="4080567" y="0"/>
                </a:lnTo>
                <a:lnTo>
                  <a:pt x="4080567" y="879197"/>
                </a:lnTo>
                <a:lnTo>
                  <a:pt x="274641" y="879197"/>
                </a:lnTo>
                <a:lnTo>
                  <a:pt x="268548" y="758524"/>
                </a:lnTo>
                <a:cubicBezTo>
                  <a:pt x="245091" y="527545"/>
                  <a:pt x="175870" y="310095"/>
                  <a:pt x="70097" y="115383"/>
                </a:cubicBez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marL="0" marR="0" lvl="0" indent="0" algn="l" defTabSz="914225" rtl="0" eaLnBrk="1" fontAlgn="auto" latinLnBrk="0" hangingPunct="1">
              <a:spcBef>
                <a:spcPts val="0"/>
              </a:spcBef>
              <a:spcAft>
                <a:spcPts val="600"/>
              </a:spcAft>
              <a:buClrTx/>
              <a:buSzTx/>
              <a:buFontTx/>
              <a:buNone/>
              <a:tabLst/>
              <a:defRPr/>
            </a:pPr>
            <a:r>
              <a:rPr lang="en-US" sz="1400">
                <a:solidFill>
                  <a:srgbClr val="0078D4"/>
                </a:solidFill>
                <a:latin typeface="+mj-lt"/>
              </a:rPr>
              <a:t>Banking customer engagement</a:t>
            </a:r>
            <a:br>
              <a:rPr lang="en-US" sz="1400">
                <a:solidFill>
                  <a:srgbClr val="0078D4"/>
                </a:solidFill>
                <a:latin typeface="+mj-lt"/>
              </a:rPr>
            </a:br>
            <a:r>
              <a:rPr lang="en-US" sz="1100" kern="0">
                <a:solidFill>
                  <a:schemeClr val="tx1"/>
                </a:solidFill>
                <a:cs typeface="Segoe UI Semibold" panose="020B0702040204020203" pitchFamily="34" charset="0"/>
              </a:rPr>
              <a:t>Help personalize</a:t>
            </a:r>
            <a:r>
              <a:rPr kumimoji="0" lang="en-US" sz="1100" b="0" i="0" u="none" strike="noStrike" kern="0" cap="none" normalizeH="0" baseline="0" noProof="0">
                <a:ln>
                  <a:noFill/>
                </a:ln>
                <a:solidFill>
                  <a:schemeClr val="tx1"/>
                </a:solidFill>
                <a:effectLst/>
                <a:uLnTx/>
                <a:uFillTx/>
                <a:cs typeface="Segoe UI Semibold" panose="020B0702040204020203" pitchFamily="34" charset="0"/>
              </a:rPr>
              <a:t> customer interactions with relevant financial information to accelerate time to resolution</a:t>
            </a:r>
            <a:endParaRPr kumimoji="0" lang="en-US" sz="1200" b="0" i="0" u="none" strike="noStrike" kern="0" cap="none" normalizeH="0" baseline="0" noProof="0">
              <a:ln>
                <a:noFill/>
              </a:ln>
              <a:solidFill>
                <a:schemeClr val="tx1"/>
              </a:solidFill>
              <a:effectLst/>
              <a:uLnTx/>
              <a:uFillTx/>
              <a:cs typeface="Segoe UI Semibold" panose="020B0702040204020203" pitchFamily="34" charset="0"/>
            </a:endParaRPr>
          </a:p>
        </p:txBody>
      </p:sp>
      <p:sp>
        <p:nvSpPr>
          <p:cNvPr id="448" name="Freeform: Shape 447">
            <a:extLst>
              <a:ext uri="{FF2B5EF4-FFF2-40B4-BE49-F238E27FC236}">
                <a16:creationId xmlns:a16="http://schemas.microsoft.com/office/drawing/2014/main" id="{34E1D114-3CB5-45ED-BD45-D405631B5846}"/>
              </a:ext>
            </a:extLst>
          </p:cNvPr>
          <p:cNvSpPr/>
          <p:nvPr/>
        </p:nvSpPr>
        <p:spPr bwMode="auto">
          <a:xfrm>
            <a:off x="584199" y="3414898"/>
            <a:ext cx="4080568" cy="879197"/>
          </a:xfrm>
          <a:custGeom>
            <a:avLst/>
            <a:gdLst>
              <a:gd name="connsiteX0" fmla="*/ 0 w 4080568"/>
              <a:gd name="connsiteY0" fmla="*/ 0 h 879197"/>
              <a:gd name="connsiteX1" fmla="*/ 3805927 w 4080568"/>
              <a:gd name="connsiteY1" fmla="*/ 0 h 879197"/>
              <a:gd name="connsiteX2" fmla="*/ 3812020 w 4080568"/>
              <a:gd name="connsiteY2" fmla="*/ 120673 h 879197"/>
              <a:gd name="connsiteX3" fmla="*/ 4010471 w 4080568"/>
              <a:gd name="connsiteY3" fmla="*/ 763814 h 879197"/>
              <a:gd name="connsiteX4" fmla="*/ 4080568 w 4080568"/>
              <a:gd name="connsiteY4" fmla="*/ 879197 h 879197"/>
              <a:gd name="connsiteX5" fmla="*/ 0 w 4080568"/>
              <a:gd name="connsiteY5" fmla="*/ 879197 h 879197"/>
              <a:gd name="connsiteX6" fmla="*/ 0 w 4080568"/>
              <a:gd name="connsiteY6"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0568" h="879197">
                <a:moveTo>
                  <a:pt x="0" y="0"/>
                </a:moveTo>
                <a:lnTo>
                  <a:pt x="3805927" y="0"/>
                </a:lnTo>
                <a:lnTo>
                  <a:pt x="3812020" y="120673"/>
                </a:lnTo>
                <a:cubicBezTo>
                  <a:pt x="3835478" y="351652"/>
                  <a:pt x="3904698" y="569102"/>
                  <a:pt x="4010471" y="763814"/>
                </a:cubicBezTo>
                <a:lnTo>
                  <a:pt x="4080568" y="879197"/>
                </a:lnTo>
                <a:lnTo>
                  <a:pt x="0" y="879197"/>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640080" bIns="45720" numCol="1" spcCol="0" rtlCol="0" fromWordArt="0" anchor="ctr" anchorCtr="0" forceAA="0" compatLnSpc="1">
            <a:prstTxWarp prst="textNoShape">
              <a:avLst/>
            </a:prstTxWarp>
            <a:noAutofit/>
          </a:bodyPr>
          <a:lstStyle/>
          <a:p>
            <a:pPr marL="0" marR="0" lvl="0" indent="0" algn="r" defTabSz="914367" rtl="0" eaLnBrk="1" fontAlgn="auto" latinLnBrk="0" hangingPunct="1">
              <a:spcBef>
                <a:spcPts val="0"/>
              </a:spcBef>
              <a:spcAft>
                <a:spcPts val="0"/>
              </a:spcAft>
              <a:buClrTx/>
              <a:buSzTx/>
              <a:buFontTx/>
              <a:buNone/>
              <a:tabLst/>
              <a:defRPr/>
            </a:pPr>
            <a:r>
              <a:rPr lang="en-US" sz="1400">
                <a:solidFill>
                  <a:srgbClr val="0078D4"/>
                </a:solidFill>
                <a:latin typeface="+mj-lt"/>
              </a:rPr>
              <a:t>Risk assurance and support</a:t>
            </a:r>
          </a:p>
          <a:p>
            <a:pPr marL="0" marR="0" lvl="0" indent="0" algn="r" defTabSz="914367" rtl="0" eaLnBrk="1" fontAlgn="auto" latinLnBrk="0" hangingPunct="1">
              <a:spcBef>
                <a:spcPts val="0"/>
              </a:spcBef>
              <a:spcAft>
                <a:spcPts val="0"/>
              </a:spcAft>
              <a:buClrTx/>
              <a:buSzTx/>
              <a:buFontTx/>
              <a:buNone/>
              <a:tabLst/>
              <a:defRPr/>
            </a:pPr>
            <a:r>
              <a:rPr kumimoji="0" lang="en-US" sz="1100" b="0" i="0" u="none" strike="noStrike" kern="0" cap="none" normalizeH="0" baseline="0" noProof="0">
                <a:ln>
                  <a:noFill/>
                </a:ln>
                <a:solidFill>
                  <a:schemeClr val="tx1"/>
                </a:solidFill>
                <a:effectLst/>
                <a:uLnTx/>
                <a:uFillTx/>
                <a:cs typeface="Segoe UI Semibold" panose="020B0702040204020203" pitchFamily="34" charset="0"/>
              </a:rPr>
              <a:t>White glove service to support risk, audit, and compliance teams in addressing financial services regulatory compliance, cybersecurity, and privacy</a:t>
            </a:r>
          </a:p>
        </p:txBody>
      </p:sp>
      <p:sp>
        <p:nvSpPr>
          <p:cNvPr id="445" name="Freeform: Shape 444">
            <a:extLst>
              <a:ext uri="{FF2B5EF4-FFF2-40B4-BE49-F238E27FC236}">
                <a16:creationId xmlns:a16="http://schemas.microsoft.com/office/drawing/2014/main" id="{B7D08459-B8C7-4DD0-8EE7-DA993F6240B5}"/>
              </a:ext>
            </a:extLst>
          </p:cNvPr>
          <p:cNvSpPr/>
          <p:nvPr/>
        </p:nvSpPr>
        <p:spPr bwMode="auto">
          <a:xfrm>
            <a:off x="7545375" y="3414898"/>
            <a:ext cx="4080567" cy="879197"/>
          </a:xfrm>
          <a:custGeom>
            <a:avLst/>
            <a:gdLst>
              <a:gd name="connsiteX0" fmla="*/ 274641 w 4080567"/>
              <a:gd name="connsiteY0" fmla="*/ 0 h 879197"/>
              <a:gd name="connsiteX1" fmla="*/ 4080567 w 4080567"/>
              <a:gd name="connsiteY1" fmla="*/ 0 h 879197"/>
              <a:gd name="connsiteX2" fmla="*/ 4080567 w 4080567"/>
              <a:gd name="connsiteY2" fmla="*/ 879197 h 879197"/>
              <a:gd name="connsiteX3" fmla="*/ 0 w 4080567"/>
              <a:gd name="connsiteY3" fmla="*/ 879197 h 879197"/>
              <a:gd name="connsiteX4" fmla="*/ 70097 w 4080567"/>
              <a:gd name="connsiteY4" fmla="*/ 763814 h 879197"/>
              <a:gd name="connsiteX5" fmla="*/ 268548 w 4080567"/>
              <a:gd name="connsiteY5" fmla="*/ 120673 h 879197"/>
              <a:gd name="connsiteX6" fmla="*/ 274641 w 4080567"/>
              <a:gd name="connsiteY6"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80567" h="879197">
                <a:moveTo>
                  <a:pt x="274641" y="0"/>
                </a:moveTo>
                <a:lnTo>
                  <a:pt x="4080567" y="0"/>
                </a:lnTo>
                <a:lnTo>
                  <a:pt x="4080567" y="879197"/>
                </a:lnTo>
                <a:lnTo>
                  <a:pt x="0" y="879197"/>
                </a:lnTo>
                <a:lnTo>
                  <a:pt x="70097" y="763814"/>
                </a:lnTo>
                <a:cubicBezTo>
                  <a:pt x="175870" y="569102"/>
                  <a:pt x="245091" y="351652"/>
                  <a:pt x="268548" y="120673"/>
                </a:cubicBezTo>
                <a:lnTo>
                  <a:pt x="274641"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spcBef>
                <a:spcPts val="0"/>
              </a:spcBef>
              <a:spcAft>
                <a:spcPts val="0"/>
              </a:spcAft>
              <a:buClrTx/>
              <a:buSzTx/>
              <a:buFontTx/>
              <a:buNone/>
              <a:tabLst/>
              <a:defRPr/>
            </a:pPr>
            <a:r>
              <a:rPr lang="en-US" sz="1400">
                <a:solidFill>
                  <a:srgbClr val="0078D4"/>
                </a:solidFill>
                <a:latin typeface="+mj-lt"/>
              </a:rPr>
              <a:t>Account protection</a:t>
            </a:r>
          </a:p>
          <a:p>
            <a:pPr marL="0" marR="0" lvl="0" indent="0" algn="l" defTabSz="914367" rtl="0" eaLnBrk="1" fontAlgn="auto" latinLnBrk="0" hangingPunct="1">
              <a:spcBef>
                <a:spcPts val="0"/>
              </a:spcBef>
              <a:spcAft>
                <a:spcPts val="0"/>
              </a:spcAft>
              <a:buClrTx/>
              <a:buSzTx/>
              <a:buFontTx/>
              <a:buNone/>
              <a:tabLst/>
              <a:defRPr/>
            </a:pPr>
            <a:r>
              <a:rPr kumimoji="0" lang="en-US" sz="1100" b="0" i="0" u="none" strike="noStrike" kern="0" cap="none" normalizeH="0" baseline="0" noProof="0">
                <a:ln>
                  <a:noFill/>
                </a:ln>
                <a:solidFill>
                  <a:schemeClr val="tx1"/>
                </a:solidFill>
                <a:effectLst/>
                <a:uLnTx/>
                <a:uFillTx/>
                <a:cs typeface="Segoe UI Semibold" panose="020B0702040204020203" pitchFamily="34" charset="0"/>
              </a:rPr>
              <a:t>Help prevent fraudulent digital account creation and account takeover </a:t>
            </a:r>
          </a:p>
        </p:txBody>
      </p:sp>
      <p:sp>
        <p:nvSpPr>
          <p:cNvPr id="442" name="Freeform: Shape 441">
            <a:extLst>
              <a:ext uri="{FF2B5EF4-FFF2-40B4-BE49-F238E27FC236}">
                <a16:creationId xmlns:a16="http://schemas.microsoft.com/office/drawing/2014/main" id="{78531611-63AF-4D36-B82C-CD21A8662CB2}"/>
              </a:ext>
            </a:extLst>
          </p:cNvPr>
          <p:cNvSpPr/>
          <p:nvPr/>
        </p:nvSpPr>
        <p:spPr bwMode="auto">
          <a:xfrm>
            <a:off x="584199" y="4404003"/>
            <a:ext cx="5460941" cy="879197"/>
          </a:xfrm>
          <a:custGeom>
            <a:avLst/>
            <a:gdLst>
              <a:gd name="connsiteX0" fmla="*/ 0 w 5460941"/>
              <a:gd name="connsiteY0" fmla="*/ 0 h 879197"/>
              <a:gd name="connsiteX1" fmla="*/ 4159075 w 5460941"/>
              <a:gd name="connsiteY1" fmla="*/ 0 h 879197"/>
              <a:gd name="connsiteX2" fmla="*/ 4195396 w 5460941"/>
              <a:gd name="connsiteY2" fmla="*/ 48571 h 879197"/>
              <a:gd name="connsiteX3" fmla="*/ 5345245 w 5460941"/>
              <a:gd name="connsiteY3" fmla="*/ 664793 h 879197"/>
              <a:gd name="connsiteX4" fmla="*/ 5460941 w 5460941"/>
              <a:gd name="connsiteY4" fmla="*/ 670635 h 879197"/>
              <a:gd name="connsiteX5" fmla="*/ 5460941 w 5460941"/>
              <a:gd name="connsiteY5" fmla="*/ 879197 h 879197"/>
              <a:gd name="connsiteX6" fmla="*/ 0 w 5460941"/>
              <a:gd name="connsiteY6" fmla="*/ 879197 h 879197"/>
              <a:gd name="connsiteX7" fmla="*/ 0 w 5460941"/>
              <a:gd name="connsiteY7"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941" h="879197">
                <a:moveTo>
                  <a:pt x="0" y="0"/>
                </a:moveTo>
                <a:lnTo>
                  <a:pt x="4159075" y="0"/>
                </a:lnTo>
                <a:lnTo>
                  <a:pt x="4195396" y="48571"/>
                </a:lnTo>
                <a:cubicBezTo>
                  <a:pt x="4475445" y="387912"/>
                  <a:pt x="4883287" y="617879"/>
                  <a:pt x="5345245" y="664793"/>
                </a:cubicBezTo>
                <a:lnTo>
                  <a:pt x="5460941" y="670635"/>
                </a:lnTo>
                <a:lnTo>
                  <a:pt x="5460941" y="879197"/>
                </a:lnTo>
                <a:lnTo>
                  <a:pt x="0" y="879197"/>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463040" bIns="45720" numCol="1" spcCol="0" rtlCol="0" fromWordArt="0" anchor="ctr" anchorCtr="0" forceAA="0" compatLnSpc="1">
            <a:prstTxWarp prst="textNoShape">
              <a:avLst/>
            </a:prstTxWarp>
            <a:noAutofit/>
          </a:bodyPr>
          <a:lstStyle/>
          <a:p>
            <a:pPr marL="0" marR="0" lvl="0" indent="0" algn="r" defTabSz="914367" rtl="0" eaLnBrk="1" fontAlgn="auto" latinLnBrk="0" hangingPunct="1">
              <a:spcBef>
                <a:spcPts val="0"/>
              </a:spcBef>
              <a:spcAft>
                <a:spcPts val="0"/>
              </a:spcAft>
              <a:buClrTx/>
              <a:buSzTx/>
              <a:buFontTx/>
              <a:buNone/>
              <a:tabLst/>
              <a:defRPr/>
            </a:pPr>
            <a:r>
              <a:rPr lang="en-US" sz="1400">
                <a:solidFill>
                  <a:srgbClr val="0078D4"/>
                </a:solidFill>
                <a:latin typeface="+mj-lt"/>
              </a:rPr>
              <a:t>Regulatory compliance assessments</a:t>
            </a:r>
          </a:p>
          <a:p>
            <a:pPr marL="0" marR="0" lvl="0" indent="0" algn="r" defTabSz="914367" rtl="0" eaLnBrk="1" fontAlgn="auto" latinLnBrk="0" hangingPunct="1">
              <a:spcBef>
                <a:spcPts val="0"/>
              </a:spcBef>
              <a:spcAft>
                <a:spcPts val="0"/>
              </a:spcAft>
              <a:buClrTx/>
              <a:buSzTx/>
              <a:buFontTx/>
              <a:buNone/>
              <a:tabLst/>
              <a:defRPr/>
            </a:pPr>
            <a:r>
              <a:rPr kumimoji="0" lang="en-US" sz="1100" b="0" i="0" u="none" strike="noStrike" kern="0" cap="none" normalizeH="0" baseline="0" noProof="0">
                <a:ln>
                  <a:noFill/>
                </a:ln>
                <a:solidFill>
                  <a:schemeClr val="tx1"/>
                </a:solidFill>
                <a:effectLst/>
                <a:uLnTx/>
                <a:uFillTx/>
                <a:cs typeface="Segoe UI Semibold" panose="020B0702040204020203" pitchFamily="34" charset="0"/>
              </a:rPr>
              <a:t>Assess, monitor, and help improve compliance posture with global, regional, and industry regulations and standards</a:t>
            </a:r>
          </a:p>
        </p:txBody>
      </p:sp>
      <p:sp>
        <p:nvSpPr>
          <p:cNvPr id="439" name="Freeform: Shape 438">
            <a:extLst>
              <a:ext uri="{FF2B5EF4-FFF2-40B4-BE49-F238E27FC236}">
                <a16:creationId xmlns:a16="http://schemas.microsoft.com/office/drawing/2014/main" id="{EED13B88-81DC-4A03-AD34-2AE770B39E8D}"/>
              </a:ext>
            </a:extLst>
          </p:cNvPr>
          <p:cNvSpPr/>
          <p:nvPr/>
        </p:nvSpPr>
        <p:spPr bwMode="auto">
          <a:xfrm>
            <a:off x="6165001" y="4404003"/>
            <a:ext cx="5460941" cy="879197"/>
          </a:xfrm>
          <a:custGeom>
            <a:avLst/>
            <a:gdLst>
              <a:gd name="connsiteX0" fmla="*/ 1301867 w 5460941"/>
              <a:gd name="connsiteY0" fmla="*/ 0 h 879197"/>
              <a:gd name="connsiteX1" fmla="*/ 5460941 w 5460941"/>
              <a:gd name="connsiteY1" fmla="*/ 0 h 879197"/>
              <a:gd name="connsiteX2" fmla="*/ 5460941 w 5460941"/>
              <a:gd name="connsiteY2" fmla="*/ 879197 h 879197"/>
              <a:gd name="connsiteX3" fmla="*/ 0 w 5460941"/>
              <a:gd name="connsiteY3" fmla="*/ 879197 h 879197"/>
              <a:gd name="connsiteX4" fmla="*/ 0 w 5460941"/>
              <a:gd name="connsiteY4" fmla="*/ 670635 h 879197"/>
              <a:gd name="connsiteX5" fmla="*/ 115697 w 5460941"/>
              <a:gd name="connsiteY5" fmla="*/ 664793 h 879197"/>
              <a:gd name="connsiteX6" fmla="*/ 1265546 w 5460941"/>
              <a:gd name="connsiteY6" fmla="*/ 48571 h 879197"/>
              <a:gd name="connsiteX7" fmla="*/ 1301867 w 5460941"/>
              <a:gd name="connsiteY7" fmla="*/ 0 h 87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60941" h="879197">
                <a:moveTo>
                  <a:pt x="1301867" y="0"/>
                </a:moveTo>
                <a:lnTo>
                  <a:pt x="5460941" y="0"/>
                </a:lnTo>
                <a:lnTo>
                  <a:pt x="5460941" y="879197"/>
                </a:lnTo>
                <a:lnTo>
                  <a:pt x="0" y="879197"/>
                </a:lnTo>
                <a:lnTo>
                  <a:pt x="0" y="670635"/>
                </a:lnTo>
                <a:lnTo>
                  <a:pt x="115697" y="664793"/>
                </a:lnTo>
                <a:cubicBezTo>
                  <a:pt x="577655" y="617879"/>
                  <a:pt x="985498" y="387912"/>
                  <a:pt x="1265546" y="48571"/>
                </a:cubicBezTo>
                <a:lnTo>
                  <a:pt x="1301867"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spcBef>
                <a:spcPts val="0"/>
              </a:spcBef>
              <a:spcAft>
                <a:spcPts val="0"/>
              </a:spcAft>
              <a:buClrTx/>
              <a:buSzTx/>
              <a:buFontTx/>
              <a:buNone/>
              <a:tabLst/>
              <a:defRPr/>
            </a:pPr>
            <a:r>
              <a:rPr lang="en-US" sz="1400">
                <a:solidFill>
                  <a:srgbClr val="0078D4"/>
                </a:solidFill>
                <a:latin typeface="+mj-lt"/>
              </a:rPr>
              <a:t>Purchase protection</a:t>
            </a:r>
          </a:p>
          <a:p>
            <a:pPr marL="0" marR="0" lvl="0" indent="0" algn="l" defTabSz="914367" rtl="0" eaLnBrk="1" fontAlgn="auto" latinLnBrk="0" hangingPunct="1">
              <a:spcBef>
                <a:spcPts val="0"/>
              </a:spcBef>
              <a:spcAft>
                <a:spcPts val="0"/>
              </a:spcAft>
              <a:buClrTx/>
              <a:buSzTx/>
              <a:buFontTx/>
              <a:buNone/>
              <a:tabLst/>
              <a:defRPr/>
            </a:pPr>
            <a:r>
              <a:rPr lang="en-US" sz="1100" kern="0">
                <a:solidFill>
                  <a:schemeClr val="tx1"/>
                </a:solidFill>
                <a:cs typeface="Segoe UI Semibold" panose="020B0702040204020203" pitchFamily="34" charset="0"/>
              </a:rPr>
              <a:t>Help provide</a:t>
            </a:r>
            <a:r>
              <a:rPr kumimoji="0" lang="en-US" sz="1100" b="0" i="0" u="none" strike="noStrike" kern="0" cap="none" normalizeH="0" baseline="0" noProof="0">
                <a:ln>
                  <a:noFill/>
                </a:ln>
                <a:solidFill>
                  <a:schemeClr val="tx1"/>
                </a:solidFill>
                <a:effectLst/>
                <a:uLnTx/>
                <a:uFillTx/>
                <a:cs typeface="Segoe UI Semibold" panose="020B0702040204020203" pitchFamily="34" charset="0"/>
              </a:rPr>
              <a:t> a differentiated experience for merchants to improve revenue and retention</a:t>
            </a:r>
          </a:p>
        </p:txBody>
      </p:sp>
      <p:sp>
        <p:nvSpPr>
          <p:cNvPr id="2" name="Title 1">
            <a:extLst>
              <a:ext uri="{FF2B5EF4-FFF2-40B4-BE49-F238E27FC236}">
                <a16:creationId xmlns:a16="http://schemas.microsoft.com/office/drawing/2014/main" id="{8F2E8C84-6404-4FE6-B255-DE810B4C5DCB}"/>
              </a:ext>
            </a:extLst>
          </p:cNvPr>
          <p:cNvSpPr>
            <a:spLocks noGrp="1"/>
          </p:cNvSpPr>
          <p:nvPr>
            <p:ph type="title"/>
          </p:nvPr>
        </p:nvSpPr>
        <p:spPr>
          <a:xfrm>
            <a:off x="588263" y="457200"/>
            <a:ext cx="11018520" cy="861774"/>
          </a:xfrm>
        </p:spPr>
        <p:txBody>
          <a:bodyPr vert="horz"/>
          <a:lstStyle/>
          <a:p>
            <a:r>
              <a:rPr lang="en-US"/>
              <a:t>Microsoft Cloud for Financial Services</a:t>
            </a:r>
            <a:br>
              <a:rPr lang="en-US"/>
            </a:br>
            <a:r>
              <a:rPr lang="en-US" sz="2400">
                <a:solidFill>
                  <a:schemeClr val="accent1"/>
                </a:solidFill>
                <a:latin typeface="+mn-lt"/>
              </a:rPr>
              <a:t>Capabilities for Retail Banking </a:t>
            </a:r>
          </a:p>
        </p:txBody>
      </p:sp>
      <p:sp>
        <p:nvSpPr>
          <p:cNvPr id="119" name="!!Structured &amp; unstructured">
            <a:extLst>
              <a:ext uri="{FF2B5EF4-FFF2-40B4-BE49-F238E27FC236}">
                <a16:creationId xmlns:a16="http://schemas.microsoft.com/office/drawing/2014/main" id="{6CBD6E79-9256-45CF-B375-17E72C1D9DDB}"/>
              </a:ext>
            </a:extLst>
          </p:cNvPr>
          <p:cNvSpPr/>
          <p:nvPr/>
        </p:nvSpPr>
        <p:spPr>
          <a:xfrm>
            <a:off x="150812" y="5681981"/>
            <a:ext cx="11890376" cy="514100"/>
          </a:xfrm>
          <a:prstGeom prst="rect">
            <a:avLst/>
          </a:prstGeom>
          <a:no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0" marR="0" lvl="0" indent="0" algn="ctr" defTabSz="896215" rtl="0" eaLnBrk="1" fontAlgn="auto" latinLnBrk="0" hangingPunct="1">
              <a:spcBef>
                <a:spcPts val="0"/>
              </a:spcBef>
              <a:spcAft>
                <a:spcPts val="0"/>
              </a:spcAft>
              <a:buClrTx/>
              <a:buSzTx/>
              <a:buFontTx/>
              <a:buNone/>
              <a:tabLst/>
              <a:defRPr/>
            </a:pPr>
            <a:endParaRPr kumimoji="0" lang="en-US" sz="1100" b="0" i="0" u="none" strike="noStrike" kern="1200" cap="none" normalizeH="0" baseline="0" noProof="0">
              <a:ln>
                <a:noFill/>
              </a:ln>
              <a:solidFill>
                <a:srgbClr val="FFFFFF"/>
              </a:solidFill>
              <a:effectLst/>
              <a:uLnTx/>
              <a:uFillTx/>
              <a:latin typeface="Segoe UI Semibold"/>
              <a:ea typeface="+mn-ea"/>
              <a:cs typeface="+mn-cs"/>
            </a:endParaRPr>
          </a:p>
        </p:txBody>
      </p:sp>
      <p:sp>
        <p:nvSpPr>
          <p:cNvPr id="120" name="!!Structured &amp; unstructured">
            <a:extLst>
              <a:ext uri="{FF2B5EF4-FFF2-40B4-BE49-F238E27FC236}">
                <a16:creationId xmlns:a16="http://schemas.microsoft.com/office/drawing/2014/main" id="{9269CB45-3356-4D20-A287-D5CA4B1B8E1E}"/>
              </a:ext>
            </a:extLst>
          </p:cNvPr>
          <p:cNvSpPr/>
          <p:nvPr/>
        </p:nvSpPr>
        <p:spPr>
          <a:xfrm>
            <a:off x="0" y="6242097"/>
            <a:ext cx="12192000" cy="3657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0" marR="0" lvl="0" indent="0" algn="ctr" defTabSz="896215" rtl="0" eaLnBrk="1" fontAlgn="auto" latinLnBrk="0" hangingPunct="1">
              <a:spcBef>
                <a:spcPts val="0"/>
              </a:spcBef>
              <a:spcAft>
                <a:spcPts val="0"/>
              </a:spcAft>
              <a:buClrTx/>
              <a:buSzTx/>
              <a:buFontTx/>
              <a:buNone/>
              <a:tabLst/>
              <a:defRPr/>
            </a:pPr>
            <a:r>
              <a:rPr kumimoji="0" lang="en-US" sz="1800" b="0" i="0" u="none" strike="noStrike" kern="1200" cap="none" normalizeH="0" baseline="0" noProof="0">
                <a:ln>
                  <a:noFill/>
                </a:ln>
                <a:solidFill>
                  <a:schemeClr val="accent1"/>
                </a:solidFill>
                <a:effectLst/>
                <a:uLnTx/>
                <a:uFillTx/>
                <a:latin typeface="+mj-lt"/>
                <a:ea typeface="+mn-ea"/>
                <a:cs typeface="+mn-cs"/>
              </a:rPr>
              <a:t>Microsoft Cloud</a:t>
            </a:r>
          </a:p>
        </p:txBody>
      </p:sp>
      <p:grpSp>
        <p:nvGrpSpPr>
          <p:cNvPr id="121" name="Group 120">
            <a:extLst>
              <a:ext uri="{FF2B5EF4-FFF2-40B4-BE49-F238E27FC236}">
                <a16:creationId xmlns:a16="http://schemas.microsoft.com/office/drawing/2014/main" id="{FAB3899E-6F45-421A-AC4E-118655E5C83E}"/>
              </a:ext>
            </a:extLst>
          </p:cNvPr>
          <p:cNvGrpSpPr/>
          <p:nvPr/>
        </p:nvGrpSpPr>
        <p:grpSpPr>
          <a:xfrm>
            <a:off x="196850" y="5715068"/>
            <a:ext cx="11798303" cy="447926"/>
            <a:chOff x="180976" y="5686551"/>
            <a:chExt cx="11830051" cy="457200"/>
          </a:xfrm>
        </p:grpSpPr>
        <p:sp>
          <p:nvSpPr>
            <p:cNvPr id="122" name="!!Structured &amp; unstructured">
              <a:extLst>
                <a:ext uri="{FF2B5EF4-FFF2-40B4-BE49-F238E27FC236}">
                  <a16:creationId xmlns:a16="http://schemas.microsoft.com/office/drawing/2014/main" id="{925C3408-A5FB-47CD-A02A-7B2F74074D45}"/>
                </a:ext>
              </a:extLst>
            </p:cNvPr>
            <p:cNvSpPr/>
            <p:nvPr/>
          </p:nvSpPr>
          <p:spPr>
            <a:xfrm>
              <a:off x="180976" y="5686551"/>
              <a:ext cx="5899743" cy="457200"/>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0" marR="0" lvl="0" indent="0" algn="ctr" defTabSz="896215" rtl="0" eaLnBrk="1" fontAlgn="auto" latinLnBrk="0" hangingPunct="1">
                <a:spcBef>
                  <a:spcPts val="0"/>
                </a:spcBef>
                <a:spcAft>
                  <a:spcPts val="0"/>
                </a:spcAft>
                <a:buClrTx/>
                <a:buSzTx/>
                <a:buFontTx/>
                <a:buNone/>
                <a:tabLst/>
                <a:defRPr/>
              </a:pPr>
              <a:r>
                <a:rPr kumimoji="0" lang="en-US" sz="1800" b="0" i="0" u="none" strike="noStrike" kern="1200" cap="none" normalizeH="0" baseline="0" noProof="0">
                  <a:ln>
                    <a:noFill/>
                  </a:ln>
                  <a:solidFill>
                    <a:schemeClr val="bg1"/>
                  </a:solidFill>
                  <a:effectLst/>
                  <a:uLnTx/>
                  <a:uFillTx/>
                  <a:latin typeface="+mj-lt"/>
                  <a:ea typeface="+mn-ea"/>
                  <a:cs typeface="+mn-cs"/>
                </a:rPr>
                <a:t>Data model and connectors</a:t>
              </a:r>
            </a:p>
          </p:txBody>
        </p:sp>
        <p:sp>
          <p:nvSpPr>
            <p:cNvPr id="123" name="!!Structured &amp; unstructured">
              <a:extLst>
                <a:ext uri="{FF2B5EF4-FFF2-40B4-BE49-F238E27FC236}">
                  <a16:creationId xmlns:a16="http://schemas.microsoft.com/office/drawing/2014/main" id="{FB76099C-5899-4212-AA1D-F5E2C1EA160B}"/>
                </a:ext>
              </a:extLst>
            </p:cNvPr>
            <p:cNvSpPr/>
            <p:nvPr/>
          </p:nvSpPr>
          <p:spPr>
            <a:xfrm>
              <a:off x="6111282" y="5686551"/>
              <a:ext cx="5899745" cy="457200"/>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0" marR="0" lvl="0" indent="0" algn="ctr" defTabSz="896215" rtl="0" eaLnBrk="1" fontAlgn="auto" latinLnBrk="0" hangingPunct="1">
                <a:spcBef>
                  <a:spcPts val="0"/>
                </a:spcBef>
                <a:spcAft>
                  <a:spcPts val="0"/>
                </a:spcAft>
                <a:buClrTx/>
                <a:buSzTx/>
                <a:buFontTx/>
                <a:buNone/>
                <a:tabLst/>
                <a:defRPr/>
              </a:pPr>
              <a:r>
                <a:rPr kumimoji="0" lang="en-US" sz="1800" b="0" i="0" u="none" strike="noStrike" kern="1200" cap="none" normalizeH="0" baseline="0" noProof="0">
                  <a:ln>
                    <a:noFill/>
                  </a:ln>
                  <a:solidFill>
                    <a:schemeClr val="bg1"/>
                  </a:solidFill>
                  <a:effectLst/>
                  <a:uLnTx/>
                  <a:uFillTx/>
                  <a:latin typeface="+mj-lt"/>
                  <a:ea typeface="+mn-ea"/>
                  <a:cs typeface="+mn-cs"/>
                </a:rPr>
                <a:t>Partner ecosystem</a:t>
              </a:r>
            </a:p>
          </p:txBody>
        </p:sp>
        <p:sp>
          <p:nvSpPr>
            <p:cNvPr id="124" name="!!Structured &amp; unstructured">
              <a:extLst>
                <a:ext uri="{FF2B5EF4-FFF2-40B4-BE49-F238E27FC236}">
                  <a16:creationId xmlns:a16="http://schemas.microsoft.com/office/drawing/2014/main" id="{F6ACA957-462E-4605-AD0A-4D8B96CA60CE}"/>
                </a:ext>
              </a:extLst>
            </p:cNvPr>
            <p:cNvSpPr/>
            <p:nvPr/>
          </p:nvSpPr>
          <p:spPr>
            <a:xfrm>
              <a:off x="5760028" y="5686551"/>
              <a:ext cx="671944" cy="457200"/>
            </a:xfrm>
            <a:prstGeom prst="rect">
              <a:avLst/>
            </a:prstGeom>
            <a:solidFill>
              <a:schemeClr val="accent2">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Autofit/>
            </a:bodyPr>
            <a:lstStyle/>
            <a:p>
              <a:pPr marL="0" marR="0" lvl="0" indent="0" algn="ctr" defTabSz="896215"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FFFFFF"/>
                </a:solidFill>
                <a:effectLst/>
                <a:uLnTx/>
                <a:uFillTx/>
                <a:latin typeface="Segoe UI Semibold"/>
                <a:ea typeface="+mn-ea"/>
                <a:cs typeface="+mn-cs"/>
              </a:endParaRPr>
            </a:p>
          </p:txBody>
        </p:sp>
      </p:grpSp>
      <p:sp>
        <p:nvSpPr>
          <p:cNvPr id="125" name="!!Structured &amp; unstructured">
            <a:extLst>
              <a:ext uri="{FF2B5EF4-FFF2-40B4-BE49-F238E27FC236}">
                <a16:creationId xmlns:a16="http://schemas.microsoft.com/office/drawing/2014/main" id="{C2A07F6E-0837-44D4-A6A4-07947EBDA9C7}"/>
              </a:ext>
            </a:extLst>
          </p:cNvPr>
          <p:cNvSpPr/>
          <p:nvPr/>
        </p:nvSpPr>
        <p:spPr>
          <a:xfrm>
            <a:off x="5238752" y="5384378"/>
            <a:ext cx="1714498" cy="307777"/>
          </a:xfrm>
          <a:prstGeom prst="rect">
            <a:avLst/>
          </a:prstGeom>
          <a:no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rtlCol="0" anchor="t">
            <a:spAutoFit/>
          </a:bodyPr>
          <a:lstStyle/>
          <a:p>
            <a:pPr marL="0" marR="0" lvl="0" indent="0" algn="ctr" defTabSz="896215" rtl="0" eaLnBrk="1" fontAlgn="auto" latinLnBrk="0" hangingPunct="1">
              <a:spcBef>
                <a:spcPts val="0"/>
              </a:spcBef>
              <a:spcAft>
                <a:spcPts val="0"/>
              </a:spcAft>
              <a:buClrTx/>
              <a:buSzTx/>
              <a:buFontTx/>
              <a:buNone/>
              <a:tabLst/>
              <a:defRPr/>
            </a:pPr>
            <a:r>
              <a:rPr kumimoji="0" lang="en-US" sz="1400" b="0" i="0" u="none" strike="noStrike" kern="1200" cap="none" normalizeH="0" baseline="0" noProof="0">
                <a:ln>
                  <a:noFill/>
                </a:ln>
                <a:solidFill>
                  <a:schemeClr val="accent1"/>
                </a:solidFill>
                <a:effectLst/>
                <a:uLnTx/>
                <a:uFillTx/>
                <a:latin typeface="+mj-lt"/>
                <a:ea typeface="+mn-ea"/>
                <a:cs typeface="+mn-cs"/>
              </a:rPr>
              <a:t>Industry Specific</a:t>
            </a:r>
          </a:p>
        </p:txBody>
      </p:sp>
      <p:cxnSp>
        <p:nvCxnSpPr>
          <p:cNvPr id="126" name="Connector: Elbow 125">
            <a:extLst>
              <a:ext uri="{FF2B5EF4-FFF2-40B4-BE49-F238E27FC236}">
                <a16:creationId xmlns:a16="http://schemas.microsoft.com/office/drawing/2014/main" id="{C6AF24C0-82B5-482A-864C-53F2202802CF}"/>
              </a:ext>
            </a:extLst>
          </p:cNvPr>
          <p:cNvCxnSpPr>
            <a:cxnSpLocks/>
            <a:stCxn id="125" idx="1"/>
          </p:cNvCxnSpPr>
          <p:nvPr/>
        </p:nvCxnSpPr>
        <p:spPr>
          <a:xfrm rot="10800000" flipV="1">
            <a:off x="150812" y="5538267"/>
            <a:ext cx="5087940" cy="400764"/>
          </a:xfrm>
          <a:prstGeom prst="bentConnector3">
            <a:avLst>
              <a:gd name="adj1" fmla="val 101669"/>
            </a:avLst>
          </a:prstGeom>
          <a:ln w="6350">
            <a:solidFill>
              <a:schemeClr val="accent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2A990E29-A1CE-4EBB-BBE2-BB1D6DFC88DE}"/>
              </a:ext>
            </a:extLst>
          </p:cNvPr>
          <p:cNvCxnSpPr>
            <a:cxnSpLocks/>
            <a:stCxn id="125" idx="3"/>
          </p:cNvCxnSpPr>
          <p:nvPr/>
        </p:nvCxnSpPr>
        <p:spPr>
          <a:xfrm>
            <a:off x="6953250" y="5538267"/>
            <a:ext cx="5087938" cy="400764"/>
          </a:xfrm>
          <a:prstGeom prst="bentConnector3">
            <a:avLst>
              <a:gd name="adj1" fmla="val 101482"/>
            </a:avLst>
          </a:prstGeom>
          <a:ln w="6350">
            <a:solidFill>
              <a:schemeClr val="accent1"/>
            </a:solidFill>
            <a:prstDash val="dash"/>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4509DD7-1EBF-4747-BFAB-3F5396B8F574}"/>
              </a:ext>
            </a:extLst>
          </p:cNvPr>
          <p:cNvCxnSpPr>
            <a:cxnSpLocks/>
          </p:cNvCxnSpPr>
          <p:nvPr/>
        </p:nvCxnSpPr>
        <p:spPr>
          <a:xfrm rot="5400000">
            <a:off x="6096000" y="5847591"/>
            <a:ext cx="0" cy="182880"/>
          </a:xfrm>
          <a:prstGeom prst="line">
            <a:avLst/>
          </a:prstGeom>
          <a:ln w="285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123D7881-1AFC-4100-A7A7-538D6F2CFAFA}"/>
              </a:ext>
            </a:extLst>
          </p:cNvPr>
          <p:cNvGrpSpPr/>
          <p:nvPr/>
        </p:nvGrpSpPr>
        <p:grpSpPr>
          <a:xfrm>
            <a:off x="7588064" y="2613931"/>
            <a:ext cx="502920" cy="502920"/>
            <a:chOff x="7588064" y="2613931"/>
            <a:chExt cx="502920" cy="502920"/>
          </a:xfrm>
        </p:grpSpPr>
        <p:sp>
          <p:nvSpPr>
            <p:cNvPr id="106" name="Oval 105">
              <a:extLst>
                <a:ext uri="{FF2B5EF4-FFF2-40B4-BE49-F238E27FC236}">
                  <a16:creationId xmlns:a16="http://schemas.microsoft.com/office/drawing/2014/main" id="{E1D41347-4705-44B5-BC18-2C81EEA16F65}"/>
                </a:ext>
              </a:extLst>
            </p:cNvPr>
            <p:cNvSpPr>
              <a:spLocks/>
            </p:cNvSpPr>
            <p:nvPr/>
          </p:nvSpPr>
          <p:spPr bwMode="auto">
            <a:xfrm>
              <a:off x="7588064" y="2613931"/>
              <a:ext cx="502920" cy="502920"/>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sp>
          <p:nvSpPr>
            <p:cNvPr id="107" name="Oval 106">
              <a:extLst>
                <a:ext uri="{FF2B5EF4-FFF2-40B4-BE49-F238E27FC236}">
                  <a16:creationId xmlns:a16="http://schemas.microsoft.com/office/drawing/2014/main" id="{372C103D-6E8A-499A-8C76-7A44DF1FA79C}"/>
                </a:ext>
              </a:extLst>
            </p:cNvPr>
            <p:cNvSpPr>
              <a:spLocks/>
            </p:cNvSpPr>
            <p:nvPr/>
          </p:nvSpPr>
          <p:spPr bwMode="auto">
            <a:xfrm>
              <a:off x="7613666" y="2639533"/>
              <a:ext cx="451716" cy="451716"/>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grpSp>
          <p:nvGrpSpPr>
            <p:cNvPr id="108" name="Group 107">
              <a:extLst>
                <a:ext uri="{FF2B5EF4-FFF2-40B4-BE49-F238E27FC236}">
                  <a16:creationId xmlns:a16="http://schemas.microsoft.com/office/drawing/2014/main" id="{C83311FE-1DD3-4C28-962A-FB8F00A7B1B6}"/>
                </a:ext>
              </a:extLst>
            </p:cNvPr>
            <p:cNvGrpSpPr/>
            <p:nvPr/>
          </p:nvGrpSpPr>
          <p:grpSpPr>
            <a:xfrm>
              <a:off x="7740774" y="2699242"/>
              <a:ext cx="197501" cy="332297"/>
              <a:chOff x="4214670" y="-341384"/>
              <a:chExt cx="326374" cy="549128"/>
            </a:xfrm>
          </p:grpSpPr>
          <p:sp>
            <p:nvSpPr>
              <p:cNvPr id="109" name="Graphic 404">
                <a:extLst>
                  <a:ext uri="{FF2B5EF4-FFF2-40B4-BE49-F238E27FC236}">
                    <a16:creationId xmlns:a16="http://schemas.microsoft.com/office/drawing/2014/main" id="{BA70CB7C-49DD-4B7F-8BFB-B8D9C59D3FD4}"/>
                  </a:ext>
                </a:extLst>
              </p:cNvPr>
              <p:cNvSpPr/>
              <p:nvPr/>
            </p:nvSpPr>
            <p:spPr>
              <a:xfrm>
                <a:off x="4214670" y="-341384"/>
                <a:ext cx="326374" cy="549128"/>
              </a:xfrm>
              <a:custGeom>
                <a:avLst/>
                <a:gdLst>
                  <a:gd name="connsiteX0" fmla="*/ 441008 w 561022"/>
                  <a:gd name="connsiteY0" fmla="*/ 0 h 943927"/>
                  <a:gd name="connsiteX1" fmla="*/ 120015 w 561022"/>
                  <a:gd name="connsiteY1" fmla="*/ 0 h 943927"/>
                  <a:gd name="connsiteX2" fmla="*/ 0 w 561022"/>
                  <a:gd name="connsiteY2" fmla="*/ 120968 h 943927"/>
                  <a:gd name="connsiteX3" fmla="*/ 0 w 561022"/>
                  <a:gd name="connsiteY3" fmla="*/ 822960 h 943927"/>
                  <a:gd name="connsiteX4" fmla="*/ 120015 w 561022"/>
                  <a:gd name="connsiteY4" fmla="*/ 943928 h 943927"/>
                  <a:gd name="connsiteX5" fmla="*/ 441008 w 561022"/>
                  <a:gd name="connsiteY5" fmla="*/ 943928 h 943927"/>
                  <a:gd name="connsiteX6" fmla="*/ 561023 w 561022"/>
                  <a:gd name="connsiteY6" fmla="*/ 822960 h 943927"/>
                  <a:gd name="connsiteX7" fmla="*/ 561023 w 561022"/>
                  <a:gd name="connsiteY7" fmla="*/ 120968 h 943927"/>
                  <a:gd name="connsiteX8" fmla="*/ 441008 w 561022"/>
                  <a:gd name="connsiteY8" fmla="*/ 0 h 943927"/>
                  <a:gd name="connsiteX9" fmla="*/ 280988 w 561022"/>
                  <a:gd name="connsiteY9" fmla="*/ 862965 h 943927"/>
                  <a:gd name="connsiteX10" fmla="*/ 245745 w 561022"/>
                  <a:gd name="connsiteY10" fmla="*/ 827723 h 943927"/>
                  <a:gd name="connsiteX11" fmla="*/ 280988 w 561022"/>
                  <a:gd name="connsiteY11" fmla="*/ 792480 h 943927"/>
                  <a:gd name="connsiteX12" fmla="*/ 316230 w 561022"/>
                  <a:gd name="connsiteY12" fmla="*/ 827723 h 943927"/>
                  <a:gd name="connsiteX13" fmla="*/ 280988 w 561022"/>
                  <a:gd name="connsiteY13" fmla="*/ 862965 h 943927"/>
                  <a:gd name="connsiteX14" fmla="*/ 501015 w 561022"/>
                  <a:gd name="connsiteY14" fmla="*/ 741998 h 943927"/>
                  <a:gd name="connsiteX15" fmla="*/ 60960 w 561022"/>
                  <a:gd name="connsiteY15" fmla="*/ 741998 h 943927"/>
                  <a:gd name="connsiteX16" fmla="*/ 60960 w 561022"/>
                  <a:gd name="connsiteY16" fmla="*/ 103823 h 943927"/>
                  <a:gd name="connsiteX17" fmla="*/ 501015 w 561022"/>
                  <a:gd name="connsiteY17" fmla="*/ 103823 h 943927"/>
                  <a:gd name="connsiteX18" fmla="*/ 501015 w 561022"/>
                  <a:gd name="connsiteY18" fmla="*/ 741998 h 94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1022" h="943927">
                    <a:moveTo>
                      <a:pt x="441008" y="0"/>
                    </a:moveTo>
                    <a:lnTo>
                      <a:pt x="120015" y="0"/>
                    </a:lnTo>
                    <a:cubicBezTo>
                      <a:pt x="54293" y="0"/>
                      <a:pt x="0" y="54293"/>
                      <a:pt x="0" y="120968"/>
                    </a:cubicBezTo>
                    <a:lnTo>
                      <a:pt x="0" y="822960"/>
                    </a:lnTo>
                    <a:cubicBezTo>
                      <a:pt x="0" y="889635"/>
                      <a:pt x="53340" y="943928"/>
                      <a:pt x="120015" y="943928"/>
                    </a:cubicBezTo>
                    <a:lnTo>
                      <a:pt x="441008" y="943928"/>
                    </a:lnTo>
                    <a:cubicBezTo>
                      <a:pt x="506730" y="943928"/>
                      <a:pt x="561023" y="889635"/>
                      <a:pt x="561023" y="822960"/>
                    </a:cubicBezTo>
                    <a:lnTo>
                      <a:pt x="561023" y="120968"/>
                    </a:lnTo>
                    <a:cubicBezTo>
                      <a:pt x="561023" y="54293"/>
                      <a:pt x="507683" y="0"/>
                      <a:pt x="441008" y="0"/>
                    </a:cubicBezTo>
                    <a:close/>
                    <a:moveTo>
                      <a:pt x="280988" y="862965"/>
                    </a:moveTo>
                    <a:cubicBezTo>
                      <a:pt x="261938" y="862965"/>
                      <a:pt x="245745" y="846773"/>
                      <a:pt x="245745" y="827723"/>
                    </a:cubicBezTo>
                    <a:cubicBezTo>
                      <a:pt x="245745" y="807720"/>
                      <a:pt x="261938" y="792480"/>
                      <a:pt x="280988" y="792480"/>
                    </a:cubicBezTo>
                    <a:cubicBezTo>
                      <a:pt x="300990" y="792480"/>
                      <a:pt x="316230" y="808673"/>
                      <a:pt x="316230" y="827723"/>
                    </a:cubicBezTo>
                    <a:cubicBezTo>
                      <a:pt x="316230" y="846773"/>
                      <a:pt x="300038" y="862965"/>
                      <a:pt x="280988" y="862965"/>
                    </a:cubicBezTo>
                    <a:close/>
                    <a:moveTo>
                      <a:pt x="501015" y="741998"/>
                    </a:moveTo>
                    <a:lnTo>
                      <a:pt x="60960" y="741998"/>
                    </a:lnTo>
                    <a:lnTo>
                      <a:pt x="60960" y="103823"/>
                    </a:lnTo>
                    <a:lnTo>
                      <a:pt x="501015" y="103823"/>
                    </a:lnTo>
                    <a:lnTo>
                      <a:pt x="501015" y="741998"/>
                    </a:ln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0" cap="none" normalizeH="0" baseline="0" noProof="0">
                  <a:ln>
                    <a:noFill/>
                  </a:ln>
                  <a:solidFill>
                    <a:srgbClr val="000000"/>
                  </a:solidFill>
                  <a:effectLst/>
                  <a:uLnTx/>
                  <a:uFillTx/>
                  <a:latin typeface="Segoe UI"/>
                  <a:ea typeface="+mn-ea"/>
                  <a:cs typeface="+mn-cs"/>
                </a:endParaRPr>
              </a:p>
            </p:txBody>
          </p:sp>
          <p:grpSp>
            <p:nvGrpSpPr>
              <p:cNvPr id="111" name="Group 110">
                <a:extLst>
                  <a:ext uri="{FF2B5EF4-FFF2-40B4-BE49-F238E27FC236}">
                    <a16:creationId xmlns:a16="http://schemas.microsoft.com/office/drawing/2014/main" id="{31F212E0-7BDC-4CD2-B30E-E37EFF45296D}"/>
                  </a:ext>
                </a:extLst>
              </p:cNvPr>
              <p:cNvGrpSpPr/>
              <p:nvPr/>
            </p:nvGrpSpPr>
            <p:grpSpPr>
              <a:xfrm>
                <a:off x="4272893" y="-164306"/>
                <a:ext cx="225215" cy="144634"/>
                <a:chOff x="8623961" y="1356955"/>
                <a:chExt cx="475069" cy="305097"/>
              </a:xfrm>
            </p:grpSpPr>
            <p:pic>
              <p:nvPicPr>
                <p:cNvPr id="113" name="Graphic 112">
                  <a:extLst>
                    <a:ext uri="{FF2B5EF4-FFF2-40B4-BE49-F238E27FC236}">
                      <a16:creationId xmlns:a16="http://schemas.microsoft.com/office/drawing/2014/main" id="{AEC90197-E038-4D0A-9776-CB1C7A9D5D3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23961" y="1423086"/>
                  <a:ext cx="238968" cy="238966"/>
                </a:xfrm>
                <a:prstGeom prst="rect">
                  <a:avLst/>
                </a:prstGeom>
              </p:spPr>
            </p:pic>
            <p:pic>
              <p:nvPicPr>
                <p:cNvPr id="114" name="Graphic 113">
                  <a:extLst>
                    <a:ext uri="{FF2B5EF4-FFF2-40B4-BE49-F238E27FC236}">
                      <a16:creationId xmlns:a16="http://schemas.microsoft.com/office/drawing/2014/main" id="{568B5ED8-C5CF-425C-8513-A78B6515BB5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46260" y="1356955"/>
                  <a:ext cx="252770" cy="252770"/>
                </a:xfrm>
                <a:prstGeom prst="rect">
                  <a:avLst/>
                </a:prstGeom>
              </p:spPr>
            </p:pic>
          </p:grpSp>
        </p:grpSp>
      </p:grpSp>
      <p:grpSp>
        <p:nvGrpSpPr>
          <p:cNvPr id="6" name="Group 5">
            <a:extLst>
              <a:ext uri="{FF2B5EF4-FFF2-40B4-BE49-F238E27FC236}">
                <a16:creationId xmlns:a16="http://schemas.microsoft.com/office/drawing/2014/main" id="{31B15C85-5E9B-4660-9ADE-612557B270A0}"/>
              </a:ext>
            </a:extLst>
          </p:cNvPr>
          <p:cNvGrpSpPr/>
          <p:nvPr/>
        </p:nvGrpSpPr>
        <p:grpSpPr>
          <a:xfrm>
            <a:off x="6857674" y="1552248"/>
            <a:ext cx="502920" cy="502920"/>
            <a:chOff x="6857674" y="1552248"/>
            <a:chExt cx="502920" cy="502920"/>
          </a:xfrm>
        </p:grpSpPr>
        <p:grpSp>
          <p:nvGrpSpPr>
            <p:cNvPr id="21" name="Group 20">
              <a:extLst>
                <a:ext uri="{FF2B5EF4-FFF2-40B4-BE49-F238E27FC236}">
                  <a16:creationId xmlns:a16="http://schemas.microsoft.com/office/drawing/2014/main" id="{88C349B6-CA7D-4F57-9D3D-7CAE0F952EA5}"/>
                </a:ext>
              </a:extLst>
            </p:cNvPr>
            <p:cNvGrpSpPr>
              <a:grpSpLocks/>
            </p:cNvGrpSpPr>
            <p:nvPr/>
          </p:nvGrpSpPr>
          <p:grpSpPr>
            <a:xfrm>
              <a:off x="6857674" y="1552248"/>
              <a:ext cx="502920" cy="502920"/>
              <a:chOff x="2677356" y="489672"/>
              <a:chExt cx="832104" cy="832104"/>
            </a:xfrm>
          </p:grpSpPr>
          <p:sp>
            <p:nvSpPr>
              <p:cNvPr id="28" name="Oval 27">
                <a:extLst>
                  <a:ext uri="{FF2B5EF4-FFF2-40B4-BE49-F238E27FC236}">
                    <a16:creationId xmlns:a16="http://schemas.microsoft.com/office/drawing/2014/main" id="{73ACD3AA-59FC-4EF9-8DFC-FEEB60B56B22}"/>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sp>
            <p:nvSpPr>
              <p:cNvPr id="29" name="Oval 28">
                <a:extLst>
                  <a:ext uri="{FF2B5EF4-FFF2-40B4-BE49-F238E27FC236}">
                    <a16:creationId xmlns:a16="http://schemas.microsoft.com/office/drawing/2014/main" id="{988948B9-125A-441C-B6F0-13A23312FFF0}"/>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84E30F2F-E04E-4EB0-A877-467519AC4B44}"/>
                </a:ext>
              </a:extLst>
            </p:cNvPr>
            <p:cNvGrpSpPr/>
            <p:nvPr/>
          </p:nvGrpSpPr>
          <p:grpSpPr>
            <a:xfrm>
              <a:off x="6947599" y="1646880"/>
              <a:ext cx="323075" cy="313647"/>
              <a:chOff x="-4067233" y="2703182"/>
              <a:chExt cx="707601" cy="686957"/>
            </a:xfrm>
          </p:grpSpPr>
          <p:sp>
            <p:nvSpPr>
              <p:cNvPr id="23" name="Freeform: Shape 22">
                <a:extLst>
                  <a:ext uri="{FF2B5EF4-FFF2-40B4-BE49-F238E27FC236}">
                    <a16:creationId xmlns:a16="http://schemas.microsoft.com/office/drawing/2014/main" id="{90CA7C2A-EA93-49E4-A405-A88B79E1B90E}"/>
                  </a:ext>
                </a:extLst>
              </p:cNvPr>
              <p:cNvSpPr/>
              <p:nvPr/>
            </p:nvSpPr>
            <p:spPr>
              <a:xfrm>
                <a:off x="-4067233" y="2985310"/>
                <a:ext cx="453938" cy="144292"/>
              </a:xfrm>
              <a:custGeom>
                <a:avLst/>
                <a:gdLst>
                  <a:gd name="connsiteX0" fmla="*/ 443577 w 453938"/>
                  <a:gd name="connsiteY0" fmla="*/ 0 h 144292"/>
                  <a:gd name="connsiteX1" fmla="*/ 350611 w 453938"/>
                  <a:gd name="connsiteY1" fmla="*/ 0 h 144292"/>
                  <a:gd name="connsiteX2" fmla="*/ 309212 w 453938"/>
                  <a:gd name="connsiteY2" fmla="*/ 0 h 144292"/>
                  <a:gd name="connsiteX3" fmla="*/ 236970 w 453938"/>
                  <a:gd name="connsiteY3" fmla="*/ 0 h 144292"/>
                  <a:gd name="connsiteX4" fmla="*/ 226608 w 453938"/>
                  <a:gd name="connsiteY4" fmla="*/ 10362 h 144292"/>
                  <a:gd name="connsiteX5" fmla="*/ 226608 w 453938"/>
                  <a:gd name="connsiteY5" fmla="*/ 51423 h 144292"/>
                  <a:gd name="connsiteX6" fmla="*/ 150606 w 453938"/>
                  <a:gd name="connsiteY6" fmla="*/ 51423 h 144292"/>
                  <a:gd name="connsiteX7" fmla="*/ 150606 w 453938"/>
                  <a:gd name="connsiteY7" fmla="*/ 10362 h 144292"/>
                  <a:gd name="connsiteX8" fmla="*/ 140244 w 453938"/>
                  <a:gd name="connsiteY8" fmla="*/ 0 h 144292"/>
                  <a:gd name="connsiteX9" fmla="*/ 10362 w 453938"/>
                  <a:gd name="connsiteY9" fmla="*/ 0 h 144292"/>
                  <a:gd name="connsiteX10" fmla="*/ 0 w 453938"/>
                  <a:gd name="connsiteY10" fmla="*/ 10362 h 144292"/>
                  <a:gd name="connsiteX11" fmla="*/ 0 w 453938"/>
                  <a:gd name="connsiteY11" fmla="*/ 133931 h 144292"/>
                  <a:gd name="connsiteX12" fmla="*/ 10362 w 453938"/>
                  <a:gd name="connsiteY12" fmla="*/ 144293 h 144292"/>
                  <a:gd name="connsiteX13" fmla="*/ 140244 w 453938"/>
                  <a:gd name="connsiteY13" fmla="*/ 144293 h 144292"/>
                  <a:gd name="connsiteX14" fmla="*/ 150606 w 453938"/>
                  <a:gd name="connsiteY14" fmla="*/ 133931 h 144292"/>
                  <a:gd name="connsiteX15" fmla="*/ 150606 w 453938"/>
                  <a:gd name="connsiteY15" fmla="*/ 92870 h 144292"/>
                  <a:gd name="connsiteX16" fmla="*/ 226608 w 453938"/>
                  <a:gd name="connsiteY16" fmla="*/ 92870 h 144292"/>
                  <a:gd name="connsiteX17" fmla="*/ 226608 w 453938"/>
                  <a:gd name="connsiteY17" fmla="*/ 133931 h 144292"/>
                  <a:gd name="connsiteX18" fmla="*/ 236970 w 453938"/>
                  <a:gd name="connsiteY18" fmla="*/ 144293 h 144292"/>
                  <a:gd name="connsiteX19" fmla="*/ 443577 w 453938"/>
                  <a:gd name="connsiteY19" fmla="*/ 144293 h 144292"/>
                  <a:gd name="connsiteX20" fmla="*/ 453939 w 453938"/>
                  <a:gd name="connsiteY20" fmla="*/ 133931 h 144292"/>
                  <a:gd name="connsiteX21" fmla="*/ 453939 w 453938"/>
                  <a:gd name="connsiteY21" fmla="*/ 10362 h 144292"/>
                  <a:gd name="connsiteX22" fmla="*/ 443577 w 453938"/>
                  <a:gd name="connsiteY22" fmla="*/ 0 h 1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3938" h="144292">
                    <a:moveTo>
                      <a:pt x="443577" y="0"/>
                    </a:moveTo>
                    <a:lnTo>
                      <a:pt x="350611" y="0"/>
                    </a:lnTo>
                    <a:lnTo>
                      <a:pt x="309212" y="0"/>
                    </a:lnTo>
                    <a:lnTo>
                      <a:pt x="236970" y="0"/>
                    </a:lnTo>
                    <a:cubicBezTo>
                      <a:pt x="231235" y="0"/>
                      <a:pt x="226608" y="4627"/>
                      <a:pt x="226608" y="10362"/>
                    </a:cubicBezTo>
                    <a:lnTo>
                      <a:pt x="226608" y="51423"/>
                    </a:lnTo>
                    <a:lnTo>
                      <a:pt x="150606" y="51423"/>
                    </a:lnTo>
                    <a:lnTo>
                      <a:pt x="150606" y="10362"/>
                    </a:lnTo>
                    <a:cubicBezTo>
                      <a:pt x="150606" y="4627"/>
                      <a:pt x="145980" y="0"/>
                      <a:pt x="140244" y="0"/>
                    </a:cubicBezTo>
                    <a:lnTo>
                      <a:pt x="10362" y="0"/>
                    </a:lnTo>
                    <a:cubicBezTo>
                      <a:pt x="4627" y="0"/>
                      <a:pt x="0" y="4627"/>
                      <a:pt x="0" y="10362"/>
                    </a:cubicBezTo>
                    <a:lnTo>
                      <a:pt x="0" y="133931"/>
                    </a:lnTo>
                    <a:cubicBezTo>
                      <a:pt x="0" y="139666"/>
                      <a:pt x="4627" y="144293"/>
                      <a:pt x="10362" y="144293"/>
                    </a:cubicBezTo>
                    <a:lnTo>
                      <a:pt x="140244" y="144293"/>
                    </a:lnTo>
                    <a:cubicBezTo>
                      <a:pt x="145980" y="144293"/>
                      <a:pt x="150606" y="139666"/>
                      <a:pt x="150606" y="133931"/>
                    </a:cubicBezTo>
                    <a:lnTo>
                      <a:pt x="150606" y="92870"/>
                    </a:lnTo>
                    <a:lnTo>
                      <a:pt x="226608" y="92870"/>
                    </a:lnTo>
                    <a:lnTo>
                      <a:pt x="226608" y="133931"/>
                    </a:lnTo>
                    <a:cubicBezTo>
                      <a:pt x="226608" y="139666"/>
                      <a:pt x="231235" y="144293"/>
                      <a:pt x="236970" y="144293"/>
                    </a:cubicBezTo>
                    <a:lnTo>
                      <a:pt x="443577" y="144293"/>
                    </a:lnTo>
                    <a:cubicBezTo>
                      <a:pt x="449312" y="144293"/>
                      <a:pt x="453939" y="139666"/>
                      <a:pt x="453939" y="133931"/>
                    </a:cubicBezTo>
                    <a:lnTo>
                      <a:pt x="453939" y="10362"/>
                    </a:lnTo>
                    <a:cubicBezTo>
                      <a:pt x="453939" y="4627"/>
                      <a:pt x="449312" y="0"/>
                      <a:pt x="443577"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A2E9F5B-2875-438A-99E2-CA334A23CB3A}"/>
                  </a:ext>
                </a:extLst>
              </p:cNvPr>
              <p:cNvSpPr/>
              <p:nvPr/>
            </p:nvSpPr>
            <p:spPr>
              <a:xfrm>
                <a:off x="-3610933" y="3170905"/>
                <a:ext cx="191715" cy="198462"/>
              </a:xfrm>
              <a:custGeom>
                <a:avLst/>
                <a:gdLst>
                  <a:gd name="connsiteX0" fmla="*/ 150269 w 191715"/>
                  <a:gd name="connsiteY0" fmla="*/ 126027 h 198462"/>
                  <a:gd name="connsiteX1" fmla="*/ 88099 w 191715"/>
                  <a:gd name="connsiteY1" fmla="*/ 126027 h 198462"/>
                  <a:gd name="connsiteX2" fmla="*/ 88099 w 191715"/>
                  <a:gd name="connsiteY2" fmla="*/ 115665 h 198462"/>
                  <a:gd name="connsiteX3" fmla="*/ 77159 w 191715"/>
                  <a:gd name="connsiteY3" fmla="*/ 97400 h 198462"/>
                  <a:gd name="connsiteX4" fmla="*/ 55905 w 191715"/>
                  <a:gd name="connsiteY4" fmla="*/ 98412 h 198462"/>
                  <a:gd name="connsiteX5" fmla="*/ 9253 w 191715"/>
                  <a:gd name="connsiteY5" fmla="*/ 129449 h 198462"/>
                  <a:gd name="connsiteX6" fmla="*/ 0 w 191715"/>
                  <a:gd name="connsiteY6" fmla="*/ 146702 h 198462"/>
                  <a:gd name="connsiteX7" fmla="*/ 9253 w 191715"/>
                  <a:gd name="connsiteY7" fmla="*/ 163956 h 198462"/>
                  <a:gd name="connsiteX8" fmla="*/ 55905 w 191715"/>
                  <a:gd name="connsiteY8" fmla="*/ 194993 h 198462"/>
                  <a:gd name="connsiteX9" fmla="*/ 67375 w 191715"/>
                  <a:gd name="connsiteY9" fmla="*/ 198463 h 198462"/>
                  <a:gd name="connsiteX10" fmla="*/ 77159 w 191715"/>
                  <a:gd name="connsiteY10" fmla="*/ 196005 h 198462"/>
                  <a:gd name="connsiteX11" fmla="*/ 88099 w 191715"/>
                  <a:gd name="connsiteY11" fmla="*/ 177739 h 198462"/>
                  <a:gd name="connsiteX12" fmla="*/ 88099 w 191715"/>
                  <a:gd name="connsiteY12" fmla="*/ 167378 h 198462"/>
                  <a:gd name="connsiteX13" fmla="*/ 170992 w 191715"/>
                  <a:gd name="connsiteY13" fmla="*/ 167378 h 198462"/>
                  <a:gd name="connsiteX14" fmla="*/ 191716 w 191715"/>
                  <a:gd name="connsiteY14" fmla="*/ 146654 h 198462"/>
                  <a:gd name="connsiteX15" fmla="*/ 191716 w 191715"/>
                  <a:gd name="connsiteY15" fmla="*/ 0 h 198462"/>
                  <a:gd name="connsiteX16" fmla="*/ 150317 w 191715"/>
                  <a:gd name="connsiteY16" fmla="*/ 0 h 198462"/>
                  <a:gd name="connsiteX17" fmla="*/ 150317 w 191715"/>
                  <a:gd name="connsiteY17" fmla="*/ 126027 h 19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715" h="198462">
                    <a:moveTo>
                      <a:pt x="150269" y="126027"/>
                    </a:moveTo>
                    <a:lnTo>
                      <a:pt x="88099" y="126027"/>
                    </a:lnTo>
                    <a:lnTo>
                      <a:pt x="88099" y="115665"/>
                    </a:lnTo>
                    <a:cubicBezTo>
                      <a:pt x="88099" y="108051"/>
                      <a:pt x="83906" y="101015"/>
                      <a:pt x="77159" y="97400"/>
                    </a:cubicBezTo>
                    <a:cubicBezTo>
                      <a:pt x="70411" y="93786"/>
                      <a:pt x="62315" y="94171"/>
                      <a:pt x="55905" y="98412"/>
                    </a:cubicBezTo>
                    <a:lnTo>
                      <a:pt x="9253" y="129449"/>
                    </a:lnTo>
                    <a:cubicBezTo>
                      <a:pt x="3470" y="133305"/>
                      <a:pt x="0" y="139762"/>
                      <a:pt x="0" y="146702"/>
                    </a:cubicBezTo>
                    <a:cubicBezTo>
                      <a:pt x="0" y="153642"/>
                      <a:pt x="3470" y="160100"/>
                      <a:pt x="9253" y="163956"/>
                    </a:cubicBezTo>
                    <a:lnTo>
                      <a:pt x="55905" y="194993"/>
                    </a:lnTo>
                    <a:cubicBezTo>
                      <a:pt x="59375" y="197306"/>
                      <a:pt x="63375" y="198463"/>
                      <a:pt x="67375" y="198463"/>
                    </a:cubicBezTo>
                    <a:cubicBezTo>
                      <a:pt x="70749" y="198463"/>
                      <a:pt x="74074" y="197643"/>
                      <a:pt x="77159" y="196005"/>
                    </a:cubicBezTo>
                    <a:cubicBezTo>
                      <a:pt x="83906" y="192390"/>
                      <a:pt x="88099" y="185402"/>
                      <a:pt x="88099" y="177739"/>
                    </a:cubicBezTo>
                    <a:lnTo>
                      <a:pt x="88099" y="167378"/>
                    </a:lnTo>
                    <a:lnTo>
                      <a:pt x="170992" y="167378"/>
                    </a:lnTo>
                    <a:cubicBezTo>
                      <a:pt x="182414" y="167378"/>
                      <a:pt x="191716" y="158124"/>
                      <a:pt x="191716" y="146654"/>
                    </a:cubicBezTo>
                    <a:lnTo>
                      <a:pt x="191716" y="0"/>
                    </a:lnTo>
                    <a:lnTo>
                      <a:pt x="150317" y="0"/>
                    </a:lnTo>
                    <a:lnTo>
                      <a:pt x="150317" y="126027"/>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C0F11212-8B34-472B-A59F-748C2A14E105}"/>
                  </a:ext>
                </a:extLst>
              </p:cNvPr>
              <p:cNvSpPr/>
              <p:nvPr/>
            </p:nvSpPr>
            <p:spPr>
              <a:xfrm>
                <a:off x="-3607608" y="2753063"/>
                <a:ext cx="247976" cy="376491"/>
              </a:xfrm>
              <a:custGeom>
                <a:avLst/>
                <a:gdLst>
                  <a:gd name="connsiteX0" fmla="*/ 246608 w 247976"/>
                  <a:gd name="connsiteY0" fmla="*/ 299188 h 376491"/>
                  <a:gd name="connsiteX1" fmla="*/ 210945 w 247976"/>
                  <a:gd name="connsiteY1" fmla="*/ 237403 h 376491"/>
                  <a:gd name="connsiteX2" fmla="*/ 201981 w 247976"/>
                  <a:gd name="connsiteY2" fmla="*/ 232247 h 376491"/>
                  <a:gd name="connsiteX3" fmla="*/ 186993 w 247976"/>
                  <a:gd name="connsiteY3" fmla="*/ 232247 h 376491"/>
                  <a:gd name="connsiteX4" fmla="*/ 186993 w 247976"/>
                  <a:gd name="connsiteY4" fmla="*/ 20724 h 376491"/>
                  <a:gd name="connsiteX5" fmla="*/ 166269 w 247976"/>
                  <a:gd name="connsiteY5" fmla="*/ 0 h 376491"/>
                  <a:gd name="connsiteX6" fmla="*/ 0 w 247976"/>
                  <a:gd name="connsiteY6" fmla="*/ 0 h 376491"/>
                  <a:gd name="connsiteX7" fmla="*/ 18121 w 247976"/>
                  <a:gd name="connsiteY7" fmla="*/ 12097 h 376491"/>
                  <a:gd name="connsiteX8" fmla="*/ 22748 w 247976"/>
                  <a:gd name="connsiteY8" fmla="*/ 20724 h 376491"/>
                  <a:gd name="connsiteX9" fmla="*/ 18121 w 247976"/>
                  <a:gd name="connsiteY9" fmla="*/ 29350 h 376491"/>
                  <a:gd name="connsiteX10" fmla="*/ 0 w 247976"/>
                  <a:gd name="connsiteY10" fmla="*/ 41447 h 376491"/>
                  <a:gd name="connsiteX11" fmla="*/ 145546 w 247976"/>
                  <a:gd name="connsiteY11" fmla="*/ 41447 h 376491"/>
                  <a:gd name="connsiteX12" fmla="*/ 145546 w 247976"/>
                  <a:gd name="connsiteY12" fmla="*/ 232247 h 376491"/>
                  <a:gd name="connsiteX13" fmla="*/ 130606 w 247976"/>
                  <a:gd name="connsiteY13" fmla="*/ 232247 h 376491"/>
                  <a:gd name="connsiteX14" fmla="*/ 121642 w 247976"/>
                  <a:gd name="connsiteY14" fmla="*/ 237403 h 376491"/>
                  <a:gd name="connsiteX15" fmla="*/ 85978 w 247976"/>
                  <a:gd name="connsiteY15" fmla="*/ 299188 h 376491"/>
                  <a:gd name="connsiteX16" fmla="*/ 85978 w 247976"/>
                  <a:gd name="connsiteY16" fmla="*/ 309550 h 376491"/>
                  <a:gd name="connsiteX17" fmla="*/ 121642 w 247976"/>
                  <a:gd name="connsiteY17" fmla="*/ 371335 h 376491"/>
                  <a:gd name="connsiteX18" fmla="*/ 130606 w 247976"/>
                  <a:gd name="connsiteY18" fmla="*/ 376491 h 376491"/>
                  <a:gd name="connsiteX19" fmla="*/ 146943 w 247976"/>
                  <a:gd name="connsiteY19" fmla="*/ 376491 h 376491"/>
                  <a:gd name="connsiteX20" fmla="*/ 188342 w 247976"/>
                  <a:gd name="connsiteY20" fmla="*/ 376491 h 376491"/>
                  <a:gd name="connsiteX21" fmla="*/ 201933 w 247976"/>
                  <a:gd name="connsiteY21" fmla="*/ 376491 h 376491"/>
                  <a:gd name="connsiteX22" fmla="*/ 210897 w 247976"/>
                  <a:gd name="connsiteY22" fmla="*/ 371335 h 376491"/>
                  <a:gd name="connsiteX23" fmla="*/ 246560 w 247976"/>
                  <a:gd name="connsiteY23" fmla="*/ 309550 h 376491"/>
                  <a:gd name="connsiteX24" fmla="*/ 246608 w 247976"/>
                  <a:gd name="connsiteY24" fmla="*/ 299188 h 3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7976" h="376491">
                    <a:moveTo>
                      <a:pt x="246608" y="299188"/>
                    </a:moveTo>
                    <a:lnTo>
                      <a:pt x="210945" y="237403"/>
                    </a:lnTo>
                    <a:cubicBezTo>
                      <a:pt x="209114" y="234223"/>
                      <a:pt x="205692" y="232247"/>
                      <a:pt x="201981" y="232247"/>
                    </a:cubicBezTo>
                    <a:lnTo>
                      <a:pt x="186993" y="232247"/>
                    </a:lnTo>
                    <a:lnTo>
                      <a:pt x="186993" y="20724"/>
                    </a:lnTo>
                    <a:cubicBezTo>
                      <a:pt x="186993" y="9302"/>
                      <a:pt x="177739" y="0"/>
                      <a:pt x="166269" y="0"/>
                    </a:cubicBezTo>
                    <a:lnTo>
                      <a:pt x="0" y="0"/>
                    </a:lnTo>
                    <a:lnTo>
                      <a:pt x="18121" y="12097"/>
                    </a:lnTo>
                    <a:cubicBezTo>
                      <a:pt x="21013" y="14025"/>
                      <a:pt x="22748" y="17254"/>
                      <a:pt x="22748" y="20724"/>
                    </a:cubicBezTo>
                    <a:cubicBezTo>
                      <a:pt x="22748" y="24193"/>
                      <a:pt x="21013" y="27422"/>
                      <a:pt x="18121" y="29350"/>
                    </a:cubicBezTo>
                    <a:lnTo>
                      <a:pt x="0" y="41447"/>
                    </a:lnTo>
                    <a:lnTo>
                      <a:pt x="145546" y="41447"/>
                    </a:lnTo>
                    <a:lnTo>
                      <a:pt x="145546" y="232247"/>
                    </a:lnTo>
                    <a:lnTo>
                      <a:pt x="130606" y="232247"/>
                    </a:lnTo>
                    <a:cubicBezTo>
                      <a:pt x="126895" y="232247"/>
                      <a:pt x="123473" y="234223"/>
                      <a:pt x="121642" y="237403"/>
                    </a:cubicBezTo>
                    <a:lnTo>
                      <a:pt x="85978" y="299188"/>
                    </a:lnTo>
                    <a:cubicBezTo>
                      <a:pt x="84147" y="302369"/>
                      <a:pt x="84147" y="306321"/>
                      <a:pt x="85978" y="309550"/>
                    </a:cubicBezTo>
                    <a:lnTo>
                      <a:pt x="121642" y="371335"/>
                    </a:lnTo>
                    <a:cubicBezTo>
                      <a:pt x="123473" y="374515"/>
                      <a:pt x="126895" y="376491"/>
                      <a:pt x="130606" y="376491"/>
                    </a:cubicBezTo>
                    <a:lnTo>
                      <a:pt x="146943" y="376491"/>
                    </a:lnTo>
                    <a:lnTo>
                      <a:pt x="188342" y="376491"/>
                    </a:lnTo>
                    <a:lnTo>
                      <a:pt x="201933" y="376491"/>
                    </a:lnTo>
                    <a:cubicBezTo>
                      <a:pt x="205644" y="376491"/>
                      <a:pt x="209065" y="374515"/>
                      <a:pt x="210897" y="371335"/>
                    </a:cubicBezTo>
                    <a:lnTo>
                      <a:pt x="246560" y="309550"/>
                    </a:lnTo>
                    <a:cubicBezTo>
                      <a:pt x="248440" y="306321"/>
                      <a:pt x="248440" y="302369"/>
                      <a:pt x="246608" y="299188"/>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E731BBF-69FF-4C99-BC97-CD9619476A9B}"/>
                  </a:ext>
                </a:extLst>
              </p:cNvPr>
              <p:cNvSpPr/>
              <p:nvPr/>
            </p:nvSpPr>
            <p:spPr>
              <a:xfrm>
                <a:off x="-4043720" y="2703182"/>
                <a:ext cx="417557" cy="254271"/>
              </a:xfrm>
              <a:custGeom>
                <a:avLst/>
                <a:gdLst>
                  <a:gd name="connsiteX0" fmla="*/ 34560 w 417557"/>
                  <a:gd name="connsiteY0" fmla="*/ 245018 h 254271"/>
                  <a:gd name="connsiteX1" fmla="*/ 51814 w 417557"/>
                  <a:gd name="connsiteY1" fmla="*/ 254271 h 254271"/>
                  <a:gd name="connsiteX2" fmla="*/ 69067 w 417557"/>
                  <a:gd name="connsiteY2" fmla="*/ 245018 h 254271"/>
                  <a:gd name="connsiteX3" fmla="*/ 100152 w 417557"/>
                  <a:gd name="connsiteY3" fmla="*/ 198318 h 254271"/>
                  <a:gd name="connsiteX4" fmla="*/ 101164 w 417557"/>
                  <a:gd name="connsiteY4" fmla="*/ 177065 h 254271"/>
                  <a:gd name="connsiteX5" fmla="*/ 82899 w 417557"/>
                  <a:gd name="connsiteY5" fmla="*/ 166124 h 254271"/>
                  <a:gd name="connsiteX6" fmla="*/ 72537 w 417557"/>
                  <a:gd name="connsiteY6" fmla="*/ 166124 h 254271"/>
                  <a:gd name="connsiteX7" fmla="*/ 72537 w 417557"/>
                  <a:gd name="connsiteY7" fmla="*/ 91328 h 254271"/>
                  <a:gd name="connsiteX8" fmla="*/ 238806 w 417557"/>
                  <a:gd name="connsiteY8" fmla="*/ 91328 h 254271"/>
                  <a:gd name="connsiteX9" fmla="*/ 296591 w 417557"/>
                  <a:gd name="connsiteY9" fmla="*/ 129835 h 254271"/>
                  <a:gd name="connsiteX10" fmla="*/ 296109 w 417557"/>
                  <a:gd name="connsiteY10" fmla="*/ 132244 h 254271"/>
                  <a:gd name="connsiteX11" fmla="*/ 296109 w 417557"/>
                  <a:gd name="connsiteY11" fmla="*/ 240681 h 254271"/>
                  <a:gd name="connsiteX12" fmla="*/ 337508 w 417557"/>
                  <a:gd name="connsiteY12" fmla="*/ 240681 h 254271"/>
                  <a:gd name="connsiteX13" fmla="*/ 337508 w 417557"/>
                  <a:gd name="connsiteY13" fmla="*/ 132244 h 254271"/>
                  <a:gd name="connsiteX14" fmla="*/ 337026 w 417557"/>
                  <a:gd name="connsiteY14" fmla="*/ 129835 h 254271"/>
                  <a:gd name="connsiteX15" fmla="*/ 394810 w 417557"/>
                  <a:gd name="connsiteY15" fmla="*/ 91328 h 254271"/>
                  <a:gd name="connsiteX16" fmla="*/ 412931 w 417557"/>
                  <a:gd name="connsiteY16" fmla="*/ 79231 h 254271"/>
                  <a:gd name="connsiteX17" fmla="*/ 417558 w 417557"/>
                  <a:gd name="connsiteY17" fmla="*/ 70604 h 254271"/>
                  <a:gd name="connsiteX18" fmla="*/ 412931 w 417557"/>
                  <a:gd name="connsiteY18" fmla="*/ 61977 h 254271"/>
                  <a:gd name="connsiteX19" fmla="*/ 394810 w 417557"/>
                  <a:gd name="connsiteY19" fmla="*/ 49881 h 254271"/>
                  <a:gd name="connsiteX20" fmla="*/ 322567 w 417557"/>
                  <a:gd name="connsiteY20" fmla="*/ 1735 h 254271"/>
                  <a:gd name="connsiteX21" fmla="*/ 311097 w 417557"/>
                  <a:gd name="connsiteY21" fmla="*/ 1735 h 254271"/>
                  <a:gd name="connsiteX22" fmla="*/ 238854 w 417557"/>
                  <a:gd name="connsiteY22" fmla="*/ 49881 h 254271"/>
                  <a:gd name="connsiteX23" fmla="*/ 51814 w 417557"/>
                  <a:gd name="connsiteY23" fmla="*/ 49881 h 254271"/>
                  <a:gd name="connsiteX24" fmla="*/ 31090 w 417557"/>
                  <a:gd name="connsiteY24" fmla="*/ 70604 h 254271"/>
                  <a:gd name="connsiteX25" fmla="*/ 31090 w 417557"/>
                  <a:gd name="connsiteY25" fmla="*/ 166173 h 254271"/>
                  <a:gd name="connsiteX26" fmla="*/ 20729 w 417557"/>
                  <a:gd name="connsiteY26" fmla="*/ 166173 h 254271"/>
                  <a:gd name="connsiteX27" fmla="*/ 2463 w 417557"/>
                  <a:gd name="connsiteY27" fmla="*/ 177113 h 254271"/>
                  <a:gd name="connsiteX28" fmla="*/ 3475 w 417557"/>
                  <a:gd name="connsiteY28" fmla="*/ 198366 h 254271"/>
                  <a:gd name="connsiteX29" fmla="*/ 34560 w 417557"/>
                  <a:gd name="connsiteY29" fmla="*/ 245018 h 2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7557" h="254271">
                    <a:moveTo>
                      <a:pt x="34560" y="245018"/>
                    </a:moveTo>
                    <a:cubicBezTo>
                      <a:pt x="38416" y="250801"/>
                      <a:pt x="44874" y="254271"/>
                      <a:pt x="51814" y="254271"/>
                    </a:cubicBezTo>
                    <a:cubicBezTo>
                      <a:pt x="58754" y="254271"/>
                      <a:pt x="65212" y="250801"/>
                      <a:pt x="69067" y="245018"/>
                    </a:cubicBezTo>
                    <a:lnTo>
                      <a:pt x="100152" y="198318"/>
                    </a:lnTo>
                    <a:cubicBezTo>
                      <a:pt x="104393" y="191957"/>
                      <a:pt x="104779" y="183812"/>
                      <a:pt x="101164" y="177065"/>
                    </a:cubicBezTo>
                    <a:cubicBezTo>
                      <a:pt x="97550" y="170318"/>
                      <a:pt x="90562" y="166124"/>
                      <a:pt x="82899" y="166124"/>
                    </a:cubicBezTo>
                    <a:lnTo>
                      <a:pt x="72537" y="166124"/>
                    </a:lnTo>
                    <a:lnTo>
                      <a:pt x="72537" y="91328"/>
                    </a:lnTo>
                    <a:lnTo>
                      <a:pt x="238806" y="91328"/>
                    </a:lnTo>
                    <a:lnTo>
                      <a:pt x="296591" y="129835"/>
                    </a:lnTo>
                    <a:cubicBezTo>
                      <a:pt x="296494" y="130654"/>
                      <a:pt x="296109" y="131377"/>
                      <a:pt x="296109" y="132244"/>
                    </a:cubicBezTo>
                    <a:lnTo>
                      <a:pt x="296109" y="240681"/>
                    </a:lnTo>
                    <a:lnTo>
                      <a:pt x="337508" y="240681"/>
                    </a:lnTo>
                    <a:lnTo>
                      <a:pt x="337508" y="132244"/>
                    </a:lnTo>
                    <a:cubicBezTo>
                      <a:pt x="337508" y="131377"/>
                      <a:pt x="337122" y="130654"/>
                      <a:pt x="337026" y="129835"/>
                    </a:cubicBezTo>
                    <a:lnTo>
                      <a:pt x="394810" y="91328"/>
                    </a:lnTo>
                    <a:lnTo>
                      <a:pt x="412931" y="79231"/>
                    </a:lnTo>
                    <a:cubicBezTo>
                      <a:pt x="415823" y="77303"/>
                      <a:pt x="417558" y="74074"/>
                      <a:pt x="417558" y="70604"/>
                    </a:cubicBezTo>
                    <a:cubicBezTo>
                      <a:pt x="417558" y="67134"/>
                      <a:pt x="415823" y="63905"/>
                      <a:pt x="412931" y="61977"/>
                    </a:cubicBezTo>
                    <a:lnTo>
                      <a:pt x="394810" y="49881"/>
                    </a:lnTo>
                    <a:lnTo>
                      <a:pt x="322567" y="1735"/>
                    </a:lnTo>
                    <a:cubicBezTo>
                      <a:pt x="319097" y="-578"/>
                      <a:pt x="314567" y="-578"/>
                      <a:pt x="311097" y="1735"/>
                    </a:cubicBezTo>
                    <a:lnTo>
                      <a:pt x="238854" y="49881"/>
                    </a:lnTo>
                    <a:lnTo>
                      <a:pt x="51814" y="49881"/>
                    </a:lnTo>
                    <a:cubicBezTo>
                      <a:pt x="40392" y="49881"/>
                      <a:pt x="31090" y="59134"/>
                      <a:pt x="31090" y="70604"/>
                    </a:cubicBezTo>
                    <a:lnTo>
                      <a:pt x="31090" y="166173"/>
                    </a:lnTo>
                    <a:lnTo>
                      <a:pt x="20729" y="166173"/>
                    </a:lnTo>
                    <a:cubicBezTo>
                      <a:pt x="13114" y="166173"/>
                      <a:pt x="6078" y="170366"/>
                      <a:pt x="2463" y="177113"/>
                    </a:cubicBezTo>
                    <a:cubicBezTo>
                      <a:pt x="-1151" y="183860"/>
                      <a:pt x="-766" y="192005"/>
                      <a:pt x="3475" y="198366"/>
                    </a:cubicBezTo>
                    <a:lnTo>
                      <a:pt x="34560" y="245018"/>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1D59E210-0CC6-46F4-A7FF-D26A9FA8EF1C}"/>
                  </a:ext>
                </a:extLst>
              </p:cNvPr>
              <p:cNvSpPr/>
              <p:nvPr/>
            </p:nvSpPr>
            <p:spPr>
              <a:xfrm>
                <a:off x="-3820143" y="3245172"/>
                <a:ext cx="186366" cy="144967"/>
              </a:xfrm>
              <a:custGeom>
                <a:avLst/>
                <a:gdLst>
                  <a:gd name="connsiteX0" fmla="*/ 176004 w 186366"/>
                  <a:gd name="connsiteY0" fmla="*/ 0 h 144967"/>
                  <a:gd name="connsiteX1" fmla="*/ 10362 w 186366"/>
                  <a:gd name="connsiteY1" fmla="*/ 0 h 144967"/>
                  <a:gd name="connsiteX2" fmla="*/ 0 w 186366"/>
                  <a:gd name="connsiteY2" fmla="*/ 10362 h 144967"/>
                  <a:gd name="connsiteX3" fmla="*/ 0 w 186366"/>
                  <a:gd name="connsiteY3" fmla="*/ 134606 h 144967"/>
                  <a:gd name="connsiteX4" fmla="*/ 10362 w 186366"/>
                  <a:gd name="connsiteY4" fmla="*/ 144967 h 144967"/>
                  <a:gd name="connsiteX5" fmla="*/ 176004 w 186366"/>
                  <a:gd name="connsiteY5" fmla="*/ 144967 h 144967"/>
                  <a:gd name="connsiteX6" fmla="*/ 186366 w 186366"/>
                  <a:gd name="connsiteY6" fmla="*/ 134606 h 144967"/>
                  <a:gd name="connsiteX7" fmla="*/ 186366 w 186366"/>
                  <a:gd name="connsiteY7" fmla="*/ 10362 h 144967"/>
                  <a:gd name="connsiteX8" fmla="*/ 176004 w 186366"/>
                  <a:gd name="connsiteY8" fmla="*/ 0 h 14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44967">
                    <a:moveTo>
                      <a:pt x="176004" y="0"/>
                    </a:moveTo>
                    <a:lnTo>
                      <a:pt x="10362" y="0"/>
                    </a:lnTo>
                    <a:cubicBezTo>
                      <a:pt x="4627" y="0"/>
                      <a:pt x="0" y="4626"/>
                      <a:pt x="0" y="10362"/>
                    </a:cubicBezTo>
                    <a:lnTo>
                      <a:pt x="0" y="134606"/>
                    </a:lnTo>
                    <a:cubicBezTo>
                      <a:pt x="0" y="140341"/>
                      <a:pt x="4627" y="144967"/>
                      <a:pt x="10362" y="144967"/>
                    </a:cubicBezTo>
                    <a:lnTo>
                      <a:pt x="176004" y="144967"/>
                    </a:lnTo>
                    <a:cubicBezTo>
                      <a:pt x="181739" y="144967"/>
                      <a:pt x="186366" y="140341"/>
                      <a:pt x="186366" y="134606"/>
                    </a:cubicBezTo>
                    <a:lnTo>
                      <a:pt x="186366" y="10362"/>
                    </a:lnTo>
                    <a:cubicBezTo>
                      <a:pt x="186366" y="4626"/>
                      <a:pt x="181739" y="0"/>
                      <a:pt x="176004"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grpSp>
      </p:grpSp>
      <p:grpSp>
        <p:nvGrpSpPr>
          <p:cNvPr id="5" name="Group 4">
            <a:extLst>
              <a:ext uri="{FF2B5EF4-FFF2-40B4-BE49-F238E27FC236}">
                <a16:creationId xmlns:a16="http://schemas.microsoft.com/office/drawing/2014/main" id="{64CC2280-E0E3-4575-9842-050BC8E02351}"/>
              </a:ext>
            </a:extLst>
          </p:cNvPr>
          <p:cNvGrpSpPr/>
          <p:nvPr/>
        </p:nvGrpSpPr>
        <p:grpSpPr>
          <a:xfrm>
            <a:off x="4817899" y="1552248"/>
            <a:ext cx="502920" cy="502920"/>
            <a:chOff x="4817899" y="1552248"/>
            <a:chExt cx="502920" cy="502920"/>
          </a:xfrm>
        </p:grpSpPr>
        <p:grpSp>
          <p:nvGrpSpPr>
            <p:cNvPr id="31" name="Group 30">
              <a:extLst>
                <a:ext uri="{FF2B5EF4-FFF2-40B4-BE49-F238E27FC236}">
                  <a16:creationId xmlns:a16="http://schemas.microsoft.com/office/drawing/2014/main" id="{C32D3EC6-695D-47E3-B4D4-BE736139BC61}"/>
                </a:ext>
              </a:extLst>
            </p:cNvPr>
            <p:cNvGrpSpPr>
              <a:grpSpLocks/>
            </p:cNvGrpSpPr>
            <p:nvPr/>
          </p:nvGrpSpPr>
          <p:grpSpPr>
            <a:xfrm>
              <a:off x="4817899" y="1552248"/>
              <a:ext cx="502920" cy="502920"/>
              <a:chOff x="8104818" y="-613599"/>
              <a:chExt cx="831086" cy="831086"/>
            </a:xfrm>
          </p:grpSpPr>
          <p:sp>
            <p:nvSpPr>
              <p:cNvPr id="43" name="Oval 42">
                <a:extLst>
                  <a:ext uri="{FF2B5EF4-FFF2-40B4-BE49-F238E27FC236}">
                    <a16:creationId xmlns:a16="http://schemas.microsoft.com/office/drawing/2014/main" id="{55EB2517-A82C-48FA-B7C9-D372D5C5237E}"/>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sp>
            <p:nvSpPr>
              <p:cNvPr id="44" name="Oval 43">
                <a:extLst>
                  <a:ext uri="{FF2B5EF4-FFF2-40B4-BE49-F238E27FC236}">
                    <a16:creationId xmlns:a16="http://schemas.microsoft.com/office/drawing/2014/main" id="{EA72AF5E-73B1-4E4D-9C4D-930891F26387}"/>
                  </a:ext>
                </a:extLst>
              </p:cNvPr>
              <p:cNvSpPr>
                <a:spLocks/>
              </p:cNvSpPr>
              <p:nvPr/>
            </p:nvSpPr>
            <p:spPr bwMode="auto">
              <a:xfrm>
                <a:off x="8147126" y="-571291"/>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grpSp>
        <p:grpSp>
          <p:nvGrpSpPr>
            <p:cNvPr id="32" name="templatize" descr="templatize">
              <a:extLst>
                <a:ext uri="{FF2B5EF4-FFF2-40B4-BE49-F238E27FC236}">
                  <a16:creationId xmlns:a16="http://schemas.microsoft.com/office/drawing/2014/main" id="{A3874B50-71B5-4391-A666-6D2DB846D72D}"/>
                </a:ext>
              </a:extLst>
            </p:cNvPr>
            <p:cNvGrpSpPr>
              <a:grpSpLocks noChangeAspect="1"/>
            </p:cNvGrpSpPr>
            <p:nvPr/>
          </p:nvGrpSpPr>
          <p:grpSpPr bwMode="auto">
            <a:xfrm>
              <a:off x="4941021" y="1675860"/>
              <a:ext cx="256677" cy="255697"/>
              <a:chOff x="5788" y="1364"/>
              <a:chExt cx="262" cy="261"/>
            </a:xfrm>
          </p:grpSpPr>
          <p:sp>
            <p:nvSpPr>
              <p:cNvPr id="33" name="AutoShape 139">
                <a:extLst>
                  <a:ext uri="{FF2B5EF4-FFF2-40B4-BE49-F238E27FC236}">
                    <a16:creationId xmlns:a16="http://schemas.microsoft.com/office/drawing/2014/main" id="{B0E962DE-4EC3-4C3D-A369-7ED5213E44A2}"/>
                  </a:ext>
                </a:extLst>
              </p:cNvPr>
              <p:cNvSpPr>
                <a:spLocks noChangeAspect="1" noChangeArrowheads="1" noTextEdit="1"/>
              </p:cNvSpPr>
              <p:nvPr/>
            </p:nvSpPr>
            <p:spPr bwMode="auto">
              <a:xfrm>
                <a:off x="5788" y="1364"/>
                <a:ext cx="26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Rectangle 141">
                <a:extLst>
                  <a:ext uri="{FF2B5EF4-FFF2-40B4-BE49-F238E27FC236}">
                    <a16:creationId xmlns:a16="http://schemas.microsoft.com/office/drawing/2014/main" id="{CD00F19C-E35D-4DEE-9F26-94D27498313E}"/>
                  </a:ext>
                </a:extLst>
              </p:cNvPr>
              <p:cNvSpPr>
                <a:spLocks noChangeArrowheads="1"/>
              </p:cNvSpPr>
              <p:nvPr/>
            </p:nvSpPr>
            <p:spPr bwMode="auto">
              <a:xfrm>
                <a:off x="5788" y="1365"/>
                <a:ext cx="262" cy="2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sp>
            <p:nvSpPr>
              <p:cNvPr id="35" name="Rectangle 142">
                <a:extLst>
                  <a:ext uri="{FF2B5EF4-FFF2-40B4-BE49-F238E27FC236}">
                    <a16:creationId xmlns:a16="http://schemas.microsoft.com/office/drawing/2014/main" id="{7D502407-63FC-4ACB-9EB5-F9EDE699F2DA}"/>
                  </a:ext>
                </a:extLst>
              </p:cNvPr>
              <p:cNvSpPr>
                <a:spLocks noChangeArrowheads="1"/>
              </p:cNvSpPr>
              <p:nvPr/>
            </p:nvSpPr>
            <p:spPr bwMode="auto">
              <a:xfrm>
                <a:off x="5788" y="1393"/>
                <a:ext cx="262" cy="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sp>
            <p:nvSpPr>
              <p:cNvPr id="36" name="Rectangle 143">
                <a:extLst>
                  <a:ext uri="{FF2B5EF4-FFF2-40B4-BE49-F238E27FC236}">
                    <a16:creationId xmlns:a16="http://schemas.microsoft.com/office/drawing/2014/main" id="{1D97C725-BA54-4AA7-BBEA-017FA999EECC}"/>
                  </a:ext>
                </a:extLst>
              </p:cNvPr>
              <p:cNvSpPr>
                <a:spLocks noChangeArrowheads="1"/>
              </p:cNvSpPr>
              <p:nvPr/>
            </p:nvSpPr>
            <p:spPr bwMode="auto">
              <a:xfrm>
                <a:off x="5788" y="1501"/>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sp>
            <p:nvSpPr>
              <p:cNvPr id="37" name="Rectangle 144">
                <a:extLst>
                  <a:ext uri="{FF2B5EF4-FFF2-40B4-BE49-F238E27FC236}">
                    <a16:creationId xmlns:a16="http://schemas.microsoft.com/office/drawing/2014/main" id="{66215038-5120-4806-986D-E53F3A3723DE}"/>
                  </a:ext>
                </a:extLst>
              </p:cNvPr>
              <p:cNvSpPr>
                <a:spLocks noChangeArrowheads="1"/>
              </p:cNvSpPr>
              <p:nvPr/>
            </p:nvSpPr>
            <p:spPr bwMode="auto">
              <a:xfrm>
                <a:off x="5858" y="1501"/>
                <a:ext cx="54"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sp>
            <p:nvSpPr>
              <p:cNvPr id="38" name="Rectangle 145">
                <a:extLst>
                  <a:ext uri="{FF2B5EF4-FFF2-40B4-BE49-F238E27FC236}">
                    <a16:creationId xmlns:a16="http://schemas.microsoft.com/office/drawing/2014/main" id="{DB08C46F-9C7E-42AA-B7BB-036904B4CA74}"/>
                  </a:ext>
                </a:extLst>
              </p:cNvPr>
              <p:cNvSpPr>
                <a:spLocks noChangeArrowheads="1"/>
              </p:cNvSpPr>
              <p:nvPr/>
            </p:nvSpPr>
            <p:spPr bwMode="auto">
              <a:xfrm>
                <a:off x="5926" y="1501"/>
                <a:ext cx="54" cy="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sp>
            <p:nvSpPr>
              <p:cNvPr id="39" name="Freeform 146">
                <a:extLst>
                  <a:ext uri="{FF2B5EF4-FFF2-40B4-BE49-F238E27FC236}">
                    <a16:creationId xmlns:a16="http://schemas.microsoft.com/office/drawing/2014/main" id="{AAC5556D-3DB0-49EA-B21A-CE8D6B6A99F1}"/>
                  </a:ext>
                </a:extLst>
              </p:cNvPr>
              <p:cNvSpPr>
                <a:spLocks/>
              </p:cNvSpPr>
              <p:nvPr/>
            </p:nvSpPr>
            <p:spPr bwMode="auto">
              <a:xfrm>
                <a:off x="5994" y="1501"/>
                <a:ext cx="56" cy="56"/>
              </a:xfrm>
              <a:custGeom>
                <a:avLst/>
                <a:gdLst>
                  <a:gd name="T0" fmla="*/ 56 w 56"/>
                  <a:gd name="T1" fmla="*/ 0 h 56"/>
                  <a:gd name="T2" fmla="*/ 0 w 56"/>
                  <a:gd name="T3" fmla="*/ 0 h 56"/>
                  <a:gd name="T4" fmla="*/ 0 w 56"/>
                  <a:gd name="T5" fmla="*/ 56 h 56"/>
                  <a:gd name="T6" fmla="*/ 56 w 56"/>
                  <a:gd name="T7" fmla="*/ 56 h 56"/>
                  <a:gd name="T8" fmla="*/ 56 w 56"/>
                  <a:gd name="T9" fmla="*/ 0 h 56"/>
                  <a:gd name="T10" fmla="*/ 56 w 56"/>
                  <a:gd name="T11" fmla="*/ 0 h 56"/>
                </a:gdLst>
                <a:ahLst/>
                <a:cxnLst>
                  <a:cxn ang="0">
                    <a:pos x="T0" y="T1"/>
                  </a:cxn>
                  <a:cxn ang="0">
                    <a:pos x="T2" y="T3"/>
                  </a:cxn>
                  <a:cxn ang="0">
                    <a:pos x="T4" y="T5"/>
                  </a:cxn>
                  <a:cxn ang="0">
                    <a:pos x="T6" y="T7"/>
                  </a:cxn>
                  <a:cxn ang="0">
                    <a:pos x="T8" y="T9"/>
                  </a:cxn>
                  <a:cxn ang="0">
                    <a:pos x="T10" y="T11"/>
                  </a:cxn>
                </a:cxnLst>
                <a:rect l="0" t="0" r="r" b="b"/>
                <a:pathLst>
                  <a:path w="56" h="56">
                    <a:moveTo>
                      <a:pt x="56" y="0"/>
                    </a:moveTo>
                    <a:lnTo>
                      <a:pt x="0" y="0"/>
                    </a:lnTo>
                    <a:lnTo>
                      <a:pt x="0" y="56"/>
                    </a:lnTo>
                    <a:lnTo>
                      <a:pt x="56" y="56"/>
                    </a:lnTo>
                    <a:lnTo>
                      <a:pt x="56" y="0"/>
                    </a:lnTo>
                    <a:lnTo>
                      <a:pt x="5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sp>
            <p:nvSpPr>
              <p:cNvPr id="40" name="Rectangle 147">
                <a:extLst>
                  <a:ext uri="{FF2B5EF4-FFF2-40B4-BE49-F238E27FC236}">
                    <a16:creationId xmlns:a16="http://schemas.microsoft.com/office/drawing/2014/main" id="{317A3BB4-9954-4D0C-9AF7-547D71C3580E}"/>
                  </a:ext>
                </a:extLst>
              </p:cNvPr>
              <p:cNvSpPr>
                <a:spLocks noChangeArrowheads="1"/>
              </p:cNvSpPr>
              <p:nvPr/>
            </p:nvSpPr>
            <p:spPr bwMode="auto">
              <a:xfrm>
                <a:off x="5788" y="1571"/>
                <a:ext cx="124" cy="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sp>
            <p:nvSpPr>
              <p:cNvPr id="41" name="Rectangle 148">
                <a:extLst>
                  <a:ext uri="{FF2B5EF4-FFF2-40B4-BE49-F238E27FC236}">
                    <a16:creationId xmlns:a16="http://schemas.microsoft.com/office/drawing/2014/main" id="{189A7B6B-8BFE-4F10-9537-FB86625D412E}"/>
                  </a:ext>
                </a:extLst>
              </p:cNvPr>
              <p:cNvSpPr>
                <a:spLocks noChangeArrowheads="1"/>
              </p:cNvSpPr>
              <p:nvPr/>
            </p:nvSpPr>
            <p:spPr bwMode="auto">
              <a:xfrm>
                <a:off x="5926" y="1571"/>
                <a:ext cx="124" cy="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sp>
            <p:nvSpPr>
              <p:cNvPr id="42" name="Freeform 149">
                <a:extLst>
                  <a:ext uri="{FF2B5EF4-FFF2-40B4-BE49-F238E27FC236}">
                    <a16:creationId xmlns:a16="http://schemas.microsoft.com/office/drawing/2014/main" id="{8BF8CE36-F34B-4B4A-B3E9-1A72A20A6819}"/>
                  </a:ext>
                </a:extLst>
              </p:cNvPr>
              <p:cNvSpPr>
                <a:spLocks/>
              </p:cNvSpPr>
              <p:nvPr/>
            </p:nvSpPr>
            <p:spPr bwMode="auto">
              <a:xfrm>
                <a:off x="5822" y="1406"/>
                <a:ext cx="193" cy="67"/>
              </a:xfrm>
              <a:custGeom>
                <a:avLst/>
                <a:gdLst>
                  <a:gd name="T0" fmla="*/ 193 w 193"/>
                  <a:gd name="T1" fmla="*/ 33 h 67"/>
                  <a:gd name="T2" fmla="*/ 158 w 193"/>
                  <a:gd name="T3" fmla="*/ 0 h 67"/>
                  <a:gd name="T4" fmla="*/ 158 w 193"/>
                  <a:gd name="T5" fmla="*/ 22 h 67"/>
                  <a:gd name="T6" fmla="*/ 0 w 193"/>
                  <a:gd name="T7" fmla="*/ 22 h 67"/>
                  <a:gd name="T8" fmla="*/ 0 w 193"/>
                  <a:gd name="T9" fmla="*/ 46 h 67"/>
                  <a:gd name="T10" fmla="*/ 158 w 193"/>
                  <a:gd name="T11" fmla="*/ 46 h 67"/>
                  <a:gd name="T12" fmla="*/ 158 w 193"/>
                  <a:gd name="T13" fmla="*/ 67 h 67"/>
                  <a:gd name="T14" fmla="*/ 193 w 193"/>
                  <a:gd name="T15" fmla="*/ 3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67">
                    <a:moveTo>
                      <a:pt x="193" y="33"/>
                    </a:moveTo>
                    <a:lnTo>
                      <a:pt x="158" y="0"/>
                    </a:lnTo>
                    <a:lnTo>
                      <a:pt x="158" y="22"/>
                    </a:lnTo>
                    <a:lnTo>
                      <a:pt x="0" y="22"/>
                    </a:lnTo>
                    <a:lnTo>
                      <a:pt x="0" y="46"/>
                    </a:lnTo>
                    <a:lnTo>
                      <a:pt x="158" y="46"/>
                    </a:lnTo>
                    <a:lnTo>
                      <a:pt x="158" y="67"/>
                    </a:lnTo>
                    <a:lnTo>
                      <a:pt x="193" y="3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60C8A806-5A99-42D6-8234-6A89A452AAA8}"/>
              </a:ext>
            </a:extLst>
          </p:cNvPr>
          <p:cNvGrpSpPr/>
          <p:nvPr/>
        </p:nvGrpSpPr>
        <p:grpSpPr>
          <a:xfrm>
            <a:off x="4134653" y="2613931"/>
            <a:ext cx="502920" cy="502920"/>
            <a:chOff x="4134653" y="2613931"/>
            <a:chExt cx="502920" cy="502920"/>
          </a:xfrm>
        </p:grpSpPr>
        <p:grpSp>
          <p:nvGrpSpPr>
            <p:cNvPr id="46" name="Group 45">
              <a:extLst>
                <a:ext uri="{FF2B5EF4-FFF2-40B4-BE49-F238E27FC236}">
                  <a16:creationId xmlns:a16="http://schemas.microsoft.com/office/drawing/2014/main" id="{F5E64223-8FBA-456A-B935-265EF66D12CE}"/>
                </a:ext>
              </a:extLst>
            </p:cNvPr>
            <p:cNvGrpSpPr>
              <a:grpSpLocks/>
            </p:cNvGrpSpPr>
            <p:nvPr/>
          </p:nvGrpSpPr>
          <p:grpSpPr>
            <a:xfrm>
              <a:off x="4134653" y="2613931"/>
              <a:ext cx="502920" cy="502920"/>
              <a:chOff x="2677356" y="489672"/>
              <a:chExt cx="832104" cy="832104"/>
            </a:xfrm>
          </p:grpSpPr>
          <p:sp>
            <p:nvSpPr>
              <p:cNvPr id="57" name="Oval 56">
                <a:extLst>
                  <a:ext uri="{FF2B5EF4-FFF2-40B4-BE49-F238E27FC236}">
                    <a16:creationId xmlns:a16="http://schemas.microsoft.com/office/drawing/2014/main" id="{5ECC7DF4-8D2E-4259-90DA-2660D5B93B43}"/>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sp>
            <p:nvSpPr>
              <p:cNvPr id="58" name="Oval 57">
                <a:extLst>
                  <a:ext uri="{FF2B5EF4-FFF2-40B4-BE49-F238E27FC236}">
                    <a16:creationId xmlns:a16="http://schemas.microsoft.com/office/drawing/2014/main" id="{CE82B03D-53DC-404D-A63D-0C74563024BC}"/>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grpSp>
        <p:grpSp>
          <p:nvGrpSpPr>
            <p:cNvPr id="47" name="decentralized identity" descr="decentralized identity">
              <a:extLst>
                <a:ext uri="{FF2B5EF4-FFF2-40B4-BE49-F238E27FC236}">
                  <a16:creationId xmlns:a16="http://schemas.microsoft.com/office/drawing/2014/main" id="{2C4DE540-AD25-430C-8C4C-BC57F3495AF6}"/>
                </a:ext>
              </a:extLst>
            </p:cNvPr>
            <p:cNvGrpSpPr/>
            <p:nvPr/>
          </p:nvGrpSpPr>
          <p:grpSpPr>
            <a:xfrm>
              <a:off x="4251662" y="2714391"/>
              <a:ext cx="270676" cy="301670"/>
              <a:chOff x="7299144" y="3026630"/>
              <a:chExt cx="411707" cy="458859"/>
            </a:xfrm>
          </p:grpSpPr>
          <p:sp>
            <p:nvSpPr>
              <p:cNvPr id="48" name="Freeform: Shape 47">
                <a:extLst>
                  <a:ext uri="{FF2B5EF4-FFF2-40B4-BE49-F238E27FC236}">
                    <a16:creationId xmlns:a16="http://schemas.microsoft.com/office/drawing/2014/main" id="{294EC9DC-ED88-4E94-B658-0724FC2C4792}"/>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101936EC-0BC7-4706-B7C8-5E995668BA55}"/>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848C2585-CAFA-414C-B980-DE689603E335}"/>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7F892B32-0DC6-423B-B1E4-3A62D5EC0BBD}"/>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3FB99E1-6D85-46CB-90C9-5EFD7DECC2A6}"/>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0E4F26F4-7753-4B8B-84CA-D799BE0CD7CA}"/>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EFC5E478-38F8-456C-9C88-4B9B48BCC414}"/>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BD78222-2B27-40FC-AB59-21FBA68B9304}"/>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02716BF-F6C8-49F9-84ED-3309BFAA60AF}"/>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grpSp>
      </p:grpSp>
      <p:grpSp>
        <p:nvGrpSpPr>
          <p:cNvPr id="9" name="Group 8">
            <a:extLst>
              <a:ext uri="{FF2B5EF4-FFF2-40B4-BE49-F238E27FC236}">
                <a16:creationId xmlns:a16="http://schemas.microsoft.com/office/drawing/2014/main" id="{33AEC47D-5FB8-49D8-90A9-7B69F8232448}"/>
              </a:ext>
            </a:extLst>
          </p:cNvPr>
          <p:cNvGrpSpPr/>
          <p:nvPr/>
        </p:nvGrpSpPr>
        <p:grpSpPr>
          <a:xfrm>
            <a:off x="7594146" y="3603036"/>
            <a:ext cx="502920" cy="502920"/>
            <a:chOff x="7594146" y="3603036"/>
            <a:chExt cx="502920" cy="502920"/>
          </a:xfrm>
        </p:grpSpPr>
        <p:grpSp>
          <p:nvGrpSpPr>
            <p:cNvPr id="72" name="Group 71">
              <a:extLst>
                <a:ext uri="{FF2B5EF4-FFF2-40B4-BE49-F238E27FC236}">
                  <a16:creationId xmlns:a16="http://schemas.microsoft.com/office/drawing/2014/main" id="{6210329D-DC1C-475B-B793-BAC83D914547}"/>
                </a:ext>
              </a:extLst>
            </p:cNvPr>
            <p:cNvGrpSpPr>
              <a:grpSpLocks/>
            </p:cNvGrpSpPr>
            <p:nvPr/>
          </p:nvGrpSpPr>
          <p:grpSpPr>
            <a:xfrm>
              <a:off x="7594146" y="3603036"/>
              <a:ext cx="502920" cy="502920"/>
              <a:chOff x="8104818" y="-613599"/>
              <a:chExt cx="831086" cy="831086"/>
            </a:xfrm>
          </p:grpSpPr>
          <p:sp>
            <p:nvSpPr>
              <p:cNvPr id="76" name="Oval 75">
                <a:extLst>
                  <a:ext uri="{FF2B5EF4-FFF2-40B4-BE49-F238E27FC236}">
                    <a16:creationId xmlns:a16="http://schemas.microsoft.com/office/drawing/2014/main" id="{4983185A-2BB8-47F5-8398-2F39186EC94C}"/>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sp>
            <p:nvSpPr>
              <p:cNvPr id="77" name="Oval 76">
                <a:extLst>
                  <a:ext uri="{FF2B5EF4-FFF2-40B4-BE49-F238E27FC236}">
                    <a16:creationId xmlns:a16="http://schemas.microsoft.com/office/drawing/2014/main" id="{E7339FD5-ECB1-4F50-AB46-473A598CE26E}"/>
                  </a:ext>
                </a:extLst>
              </p:cNvPr>
              <p:cNvSpPr>
                <a:spLocks/>
              </p:cNvSpPr>
              <p:nvPr/>
            </p:nvSpPr>
            <p:spPr bwMode="auto">
              <a:xfrm>
                <a:off x="8147126" y="-571291"/>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grpSp>
        <p:grpSp>
          <p:nvGrpSpPr>
            <p:cNvPr id="73" name="Group 72">
              <a:extLst>
                <a:ext uri="{FF2B5EF4-FFF2-40B4-BE49-F238E27FC236}">
                  <a16:creationId xmlns:a16="http://schemas.microsoft.com/office/drawing/2014/main" id="{29DE6FB8-5E3D-4B75-9C77-D5E7D224FE34}"/>
                </a:ext>
              </a:extLst>
            </p:cNvPr>
            <p:cNvGrpSpPr/>
            <p:nvPr/>
          </p:nvGrpSpPr>
          <p:grpSpPr>
            <a:xfrm>
              <a:off x="7730751" y="3712915"/>
              <a:ext cx="229711" cy="283162"/>
              <a:chOff x="8170289" y="4060716"/>
              <a:chExt cx="360292" cy="444129"/>
            </a:xfrm>
          </p:grpSpPr>
          <p:sp>
            <p:nvSpPr>
              <p:cNvPr id="74" name="Freeform: Shape 73">
                <a:extLst>
                  <a:ext uri="{FF2B5EF4-FFF2-40B4-BE49-F238E27FC236}">
                    <a16:creationId xmlns:a16="http://schemas.microsoft.com/office/drawing/2014/main" id="{E5E9C1D4-2B81-4C90-BD45-FC8D4E020A2C}"/>
                  </a:ext>
                </a:extLst>
              </p:cNvPr>
              <p:cNvSpPr/>
              <p:nvPr/>
            </p:nvSpPr>
            <p:spPr>
              <a:xfrm>
                <a:off x="8170289" y="4060716"/>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chemeClr val="accent1"/>
              </a:solidFill>
              <a:ln w="461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75" name="Freeform 128">
                <a:extLst>
                  <a:ext uri="{FF2B5EF4-FFF2-40B4-BE49-F238E27FC236}">
                    <a16:creationId xmlns:a16="http://schemas.microsoft.com/office/drawing/2014/main" id="{BFC38B16-DB19-42D7-B16D-623A4F22B56E}"/>
                  </a:ext>
                </a:extLst>
              </p:cNvPr>
              <p:cNvSpPr>
                <a:spLocks/>
              </p:cNvSpPr>
              <p:nvPr/>
            </p:nvSpPr>
            <p:spPr bwMode="auto">
              <a:xfrm>
                <a:off x="8307395" y="4321223"/>
                <a:ext cx="86080" cy="107902"/>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grpSp>
      </p:grpSp>
      <p:grpSp>
        <p:nvGrpSpPr>
          <p:cNvPr id="11" name="Group 10">
            <a:extLst>
              <a:ext uri="{FF2B5EF4-FFF2-40B4-BE49-F238E27FC236}">
                <a16:creationId xmlns:a16="http://schemas.microsoft.com/office/drawing/2014/main" id="{C91E7A6E-E54E-4C7B-993A-4E150712C09A}"/>
              </a:ext>
            </a:extLst>
          </p:cNvPr>
          <p:cNvGrpSpPr/>
          <p:nvPr/>
        </p:nvGrpSpPr>
        <p:grpSpPr>
          <a:xfrm>
            <a:off x="4779592" y="4530751"/>
            <a:ext cx="502920" cy="502920"/>
            <a:chOff x="4779592" y="4530751"/>
            <a:chExt cx="502920" cy="502920"/>
          </a:xfrm>
        </p:grpSpPr>
        <p:grpSp>
          <p:nvGrpSpPr>
            <p:cNvPr id="239" name="Group 238">
              <a:extLst>
                <a:ext uri="{FF2B5EF4-FFF2-40B4-BE49-F238E27FC236}">
                  <a16:creationId xmlns:a16="http://schemas.microsoft.com/office/drawing/2014/main" id="{DC3C6343-B854-4EFB-AA28-AE08891D57E2}"/>
                </a:ext>
              </a:extLst>
            </p:cNvPr>
            <p:cNvGrpSpPr>
              <a:grpSpLocks/>
            </p:cNvGrpSpPr>
            <p:nvPr/>
          </p:nvGrpSpPr>
          <p:grpSpPr>
            <a:xfrm>
              <a:off x="4779592" y="4530751"/>
              <a:ext cx="502920" cy="502920"/>
              <a:chOff x="2677356" y="489672"/>
              <a:chExt cx="832104" cy="832104"/>
            </a:xfrm>
          </p:grpSpPr>
          <p:sp>
            <p:nvSpPr>
              <p:cNvPr id="300" name="Oval 299">
                <a:extLst>
                  <a:ext uri="{FF2B5EF4-FFF2-40B4-BE49-F238E27FC236}">
                    <a16:creationId xmlns:a16="http://schemas.microsoft.com/office/drawing/2014/main" id="{EAC9989F-A2DE-4E12-AA5B-CE8065372732}"/>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sp>
            <p:nvSpPr>
              <p:cNvPr id="301" name="Oval 300">
                <a:extLst>
                  <a:ext uri="{FF2B5EF4-FFF2-40B4-BE49-F238E27FC236}">
                    <a16:creationId xmlns:a16="http://schemas.microsoft.com/office/drawing/2014/main" id="{0CE47393-4464-43BE-9FDF-03D19967F6FD}"/>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grpSp>
        <p:grpSp>
          <p:nvGrpSpPr>
            <p:cNvPr id="240" name="Graphic 127" descr="calendar, events">
              <a:extLst>
                <a:ext uri="{FF2B5EF4-FFF2-40B4-BE49-F238E27FC236}">
                  <a16:creationId xmlns:a16="http://schemas.microsoft.com/office/drawing/2014/main" id="{21761769-6C4B-4042-9266-65CE973EB631}"/>
                </a:ext>
              </a:extLst>
            </p:cNvPr>
            <p:cNvGrpSpPr/>
            <p:nvPr/>
          </p:nvGrpSpPr>
          <p:grpSpPr>
            <a:xfrm>
              <a:off x="4923741" y="4674029"/>
              <a:ext cx="214654" cy="214635"/>
              <a:chOff x="5447230" y="3970462"/>
              <a:chExt cx="363646" cy="363614"/>
            </a:xfrm>
          </p:grpSpPr>
          <p:sp>
            <p:nvSpPr>
              <p:cNvPr id="241" name="Freeform: Shape 240">
                <a:extLst>
                  <a:ext uri="{FF2B5EF4-FFF2-40B4-BE49-F238E27FC236}">
                    <a16:creationId xmlns:a16="http://schemas.microsoft.com/office/drawing/2014/main" id="{5A04A345-8776-4A1F-A7EE-547072649813}"/>
                  </a:ext>
                </a:extLst>
              </p:cNvPr>
              <p:cNvSpPr/>
              <p:nvPr/>
            </p:nvSpPr>
            <p:spPr>
              <a:xfrm>
                <a:off x="5447230" y="4004524"/>
                <a:ext cx="363646" cy="329552"/>
              </a:xfrm>
              <a:custGeom>
                <a:avLst/>
                <a:gdLst>
                  <a:gd name="connsiteX0" fmla="*/ 1113 w 363646"/>
                  <a:gd name="connsiteY0" fmla="*/ 330690 h 329552"/>
                  <a:gd name="connsiteX1" fmla="*/ 364760 w 363646"/>
                  <a:gd name="connsiteY1" fmla="*/ 330690 h 329552"/>
                  <a:gd name="connsiteX2" fmla="*/ 364760 w 363646"/>
                  <a:gd name="connsiteY2" fmla="*/ 1113 h 329552"/>
                  <a:gd name="connsiteX3" fmla="*/ 1113 w 363646"/>
                  <a:gd name="connsiteY3" fmla="*/ 1113 h 329552"/>
                  <a:gd name="connsiteX4" fmla="*/ 1113 w 363646"/>
                  <a:gd name="connsiteY4" fmla="*/ 330690 h 329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29552">
                    <a:moveTo>
                      <a:pt x="1113" y="330690"/>
                    </a:moveTo>
                    <a:lnTo>
                      <a:pt x="364760" y="330690"/>
                    </a:lnTo>
                    <a:lnTo>
                      <a:pt x="364760" y="1113"/>
                    </a:lnTo>
                    <a:lnTo>
                      <a:pt x="1113" y="1113"/>
                    </a:lnTo>
                    <a:lnTo>
                      <a:pt x="1113" y="330690"/>
                    </a:lnTo>
                    <a:close/>
                  </a:path>
                </a:pathLst>
              </a:custGeom>
              <a:solidFill>
                <a:srgbClr val="0078D4"/>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0B2F5417-BF39-45F8-B0AC-BA96BB0AD772}"/>
                  </a:ext>
                </a:extLst>
              </p:cNvPr>
              <p:cNvSpPr/>
              <p:nvPr/>
            </p:nvSpPr>
            <p:spPr>
              <a:xfrm>
                <a:off x="5447230" y="3970462"/>
                <a:ext cx="363646" cy="37880"/>
              </a:xfrm>
              <a:custGeom>
                <a:avLst/>
                <a:gdLst>
                  <a:gd name="connsiteX0" fmla="*/ 1113 w 363646"/>
                  <a:gd name="connsiteY0" fmla="*/ 39774 h 37879"/>
                  <a:gd name="connsiteX1" fmla="*/ 364760 w 363646"/>
                  <a:gd name="connsiteY1" fmla="*/ 39774 h 37879"/>
                  <a:gd name="connsiteX2" fmla="*/ 364760 w 363646"/>
                  <a:gd name="connsiteY2" fmla="*/ 1113 h 37879"/>
                  <a:gd name="connsiteX3" fmla="*/ 1113 w 363646"/>
                  <a:gd name="connsiteY3" fmla="*/ 1113 h 37879"/>
                  <a:gd name="connsiteX4" fmla="*/ 1113 w 363646"/>
                  <a:gd name="connsiteY4" fmla="*/ 39774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646" h="37879">
                    <a:moveTo>
                      <a:pt x="1113" y="39774"/>
                    </a:moveTo>
                    <a:lnTo>
                      <a:pt x="364760" y="39774"/>
                    </a:lnTo>
                    <a:lnTo>
                      <a:pt x="364760" y="1113"/>
                    </a:lnTo>
                    <a:lnTo>
                      <a:pt x="1113" y="1113"/>
                    </a:lnTo>
                    <a:lnTo>
                      <a:pt x="1113" y="39774"/>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F60BFD5D-E0B5-4058-ABC5-782B87D394A7}"/>
                  </a:ext>
                </a:extLst>
              </p:cNvPr>
              <p:cNvSpPr/>
              <p:nvPr/>
            </p:nvSpPr>
            <p:spPr>
              <a:xfrm>
                <a:off x="5494440"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D3ED3C3B-B866-4A0E-B911-3C8EB421148A}"/>
                  </a:ext>
                </a:extLst>
              </p:cNvPr>
              <p:cNvSpPr/>
              <p:nvPr/>
            </p:nvSpPr>
            <p:spPr>
              <a:xfrm>
                <a:off x="5552051"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45" name="Freeform: Shape 244">
                <a:extLst>
                  <a:ext uri="{FF2B5EF4-FFF2-40B4-BE49-F238E27FC236}">
                    <a16:creationId xmlns:a16="http://schemas.microsoft.com/office/drawing/2014/main" id="{42025EB2-DCD4-4E16-86A0-6E6CD6AA04B8}"/>
                  </a:ext>
                </a:extLst>
              </p:cNvPr>
              <p:cNvSpPr/>
              <p:nvPr/>
            </p:nvSpPr>
            <p:spPr>
              <a:xfrm>
                <a:off x="560940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DAA4D2C3-3198-4C6B-8A77-C0FE41583DD9}"/>
                  </a:ext>
                </a:extLst>
              </p:cNvPr>
              <p:cNvSpPr/>
              <p:nvPr/>
            </p:nvSpPr>
            <p:spPr>
              <a:xfrm>
                <a:off x="5666693"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AAC3EF9-CA6E-44DC-BB47-76DC3A9D9F08}"/>
                  </a:ext>
                </a:extLst>
              </p:cNvPr>
              <p:cNvSpPr/>
              <p:nvPr/>
            </p:nvSpPr>
            <p:spPr>
              <a:xfrm>
                <a:off x="5724304" y="4237453"/>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CB902190-BDC8-4EA7-B92A-C6DA4951C513}"/>
                  </a:ext>
                </a:extLst>
              </p:cNvPr>
              <p:cNvSpPr/>
              <p:nvPr/>
            </p:nvSpPr>
            <p:spPr>
              <a:xfrm>
                <a:off x="5494440"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E2FD1B24-0069-497D-89A0-ADA27B0CCB1A}"/>
                  </a:ext>
                </a:extLst>
              </p:cNvPr>
              <p:cNvSpPr/>
              <p:nvPr/>
            </p:nvSpPr>
            <p:spPr>
              <a:xfrm>
                <a:off x="5552051"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7D1155DA-D11F-414C-A57B-03AFCE1E116A}"/>
                  </a:ext>
                </a:extLst>
              </p:cNvPr>
              <p:cNvSpPr/>
              <p:nvPr/>
            </p:nvSpPr>
            <p:spPr>
              <a:xfrm>
                <a:off x="560940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ED2E3AD5-76FA-4E36-980D-E82E37C9CEC0}"/>
                  </a:ext>
                </a:extLst>
              </p:cNvPr>
              <p:cNvSpPr/>
              <p:nvPr/>
            </p:nvSpPr>
            <p:spPr>
              <a:xfrm>
                <a:off x="5666693"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89" name="Freeform: Shape 288">
                <a:extLst>
                  <a:ext uri="{FF2B5EF4-FFF2-40B4-BE49-F238E27FC236}">
                    <a16:creationId xmlns:a16="http://schemas.microsoft.com/office/drawing/2014/main" id="{FE33C917-AC66-4AD5-9459-07DDAA2A1FAD}"/>
                  </a:ext>
                </a:extLst>
              </p:cNvPr>
              <p:cNvSpPr/>
              <p:nvPr/>
            </p:nvSpPr>
            <p:spPr>
              <a:xfrm>
                <a:off x="5724304" y="418016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90" name="Freeform: Shape 289">
                <a:extLst>
                  <a:ext uri="{FF2B5EF4-FFF2-40B4-BE49-F238E27FC236}">
                    <a16:creationId xmlns:a16="http://schemas.microsoft.com/office/drawing/2014/main" id="{25BBBB61-7F6F-439D-BCB8-245242BDF0DF}"/>
                  </a:ext>
                </a:extLst>
              </p:cNvPr>
              <p:cNvSpPr/>
              <p:nvPr/>
            </p:nvSpPr>
            <p:spPr>
              <a:xfrm>
                <a:off x="5494440"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91" name="Freeform: Shape 290">
                <a:extLst>
                  <a:ext uri="{FF2B5EF4-FFF2-40B4-BE49-F238E27FC236}">
                    <a16:creationId xmlns:a16="http://schemas.microsoft.com/office/drawing/2014/main" id="{001F0EFF-7DA4-44F4-B5DC-AE77EE0C00C4}"/>
                  </a:ext>
                </a:extLst>
              </p:cNvPr>
              <p:cNvSpPr/>
              <p:nvPr/>
            </p:nvSpPr>
            <p:spPr>
              <a:xfrm>
                <a:off x="5552051"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92" name="Freeform: Shape 291">
                <a:extLst>
                  <a:ext uri="{FF2B5EF4-FFF2-40B4-BE49-F238E27FC236}">
                    <a16:creationId xmlns:a16="http://schemas.microsoft.com/office/drawing/2014/main" id="{37D17DED-1A00-44AF-965B-90D7575AC96C}"/>
                  </a:ext>
                </a:extLst>
              </p:cNvPr>
              <p:cNvSpPr/>
              <p:nvPr/>
            </p:nvSpPr>
            <p:spPr>
              <a:xfrm>
                <a:off x="560940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93" name="Freeform: Shape 292">
                <a:extLst>
                  <a:ext uri="{FF2B5EF4-FFF2-40B4-BE49-F238E27FC236}">
                    <a16:creationId xmlns:a16="http://schemas.microsoft.com/office/drawing/2014/main" id="{0BBA30F5-044D-46AE-8B8F-80B7AF1D16DD}"/>
                  </a:ext>
                </a:extLst>
              </p:cNvPr>
              <p:cNvSpPr/>
              <p:nvPr/>
            </p:nvSpPr>
            <p:spPr>
              <a:xfrm>
                <a:off x="5666693"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94" name="Freeform: Shape 293">
                <a:extLst>
                  <a:ext uri="{FF2B5EF4-FFF2-40B4-BE49-F238E27FC236}">
                    <a16:creationId xmlns:a16="http://schemas.microsoft.com/office/drawing/2014/main" id="{8AC7B0B0-9668-48A4-8619-595F8ABB1084}"/>
                  </a:ext>
                </a:extLst>
              </p:cNvPr>
              <p:cNvSpPr/>
              <p:nvPr/>
            </p:nvSpPr>
            <p:spPr>
              <a:xfrm>
                <a:off x="5724304" y="4122868"/>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95" name="Freeform: Shape 294">
                <a:extLst>
                  <a:ext uri="{FF2B5EF4-FFF2-40B4-BE49-F238E27FC236}">
                    <a16:creationId xmlns:a16="http://schemas.microsoft.com/office/drawing/2014/main" id="{E4FE5045-0D4B-433F-ADFF-CC34D8156C88}"/>
                  </a:ext>
                </a:extLst>
              </p:cNvPr>
              <p:cNvSpPr/>
              <p:nvPr/>
            </p:nvSpPr>
            <p:spPr>
              <a:xfrm>
                <a:off x="5494440"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FFFF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96" name="Freeform: Shape 295">
                <a:extLst>
                  <a:ext uri="{FF2B5EF4-FFF2-40B4-BE49-F238E27FC236}">
                    <a16:creationId xmlns:a16="http://schemas.microsoft.com/office/drawing/2014/main" id="{B207C212-DF4A-4EF2-A6CB-5C5D5FF5C1FE}"/>
                  </a:ext>
                </a:extLst>
              </p:cNvPr>
              <p:cNvSpPr/>
              <p:nvPr/>
            </p:nvSpPr>
            <p:spPr>
              <a:xfrm>
                <a:off x="5552051"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97" name="Freeform: Shape 296">
                <a:extLst>
                  <a:ext uri="{FF2B5EF4-FFF2-40B4-BE49-F238E27FC236}">
                    <a16:creationId xmlns:a16="http://schemas.microsoft.com/office/drawing/2014/main" id="{447E2CBD-BD0C-4BE8-BD60-6E0E09D7649D}"/>
                  </a:ext>
                </a:extLst>
              </p:cNvPr>
              <p:cNvSpPr/>
              <p:nvPr/>
            </p:nvSpPr>
            <p:spPr>
              <a:xfrm>
                <a:off x="560940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98" name="Freeform: Shape 297">
                <a:extLst>
                  <a:ext uri="{FF2B5EF4-FFF2-40B4-BE49-F238E27FC236}">
                    <a16:creationId xmlns:a16="http://schemas.microsoft.com/office/drawing/2014/main" id="{489C81E8-A7FC-4B51-92A5-C352F9E20032}"/>
                  </a:ext>
                </a:extLst>
              </p:cNvPr>
              <p:cNvSpPr/>
              <p:nvPr/>
            </p:nvSpPr>
            <p:spPr>
              <a:xfrm>
                <a:off x="5666693"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sp>
            <p:nvSpPr>
              <p:cNvPr id="299" name="Freeform: Shape 298">
                <a:extLst>
                  <a:ext uri="{FF2B5EF4-FFF2-40B4-BE49-F238E27FC236}">
                    <a16:creationId xmlns:a16="http://schemas.microsoft.com/office/drawing/2014/main" id="{B4718941-6C0C-4BB4-9956-8C08D516EA44}"/>
                  </a:ext>
                </a:extLst>
              </p:cNvPr>
              <p:cNvSpPr/>
              <p:nvPr/>
            </p:nvSpPr>
            <p:spPr>
              <a:xfrm>
                <a:off x="5724304" y="4065901"/>
                <a:ext cx="37880" cy="37880"/>
              </a:xfrm>
              <a:custGeom>
                <a:avLst/>
                <a:gdLst>
                  <a:gd name="connsiteX0" fmla="*/ 39200 w 37879"/>
                  <a:gd name="connsiteY0" fmla="*/ 1113 h 37879"/>
                  <a:gd name="connsiteX1" fmla="*/ 1113 w 37879"/>
                  <a:gd name="connsiteY1" fmla="*/ 1113 h 37879"/>
                  <a:gd name="connsiteX2" fmla="*/ 1113 w 37879"/>
                  <a:gd name="connsiteY2" fmla="*/ 39200 h 37879"/>
                  <a:gd name="connsiteX3" fmla="*/ 39200 w 37879"/>
                  <a:gd name="connsiteY3" fmla="*/ 39200 h 37879"/>
                  <a:gd name="connsiteX4" fmla="*/ 39200 w 37879"/>
                  <a:gd name="connsiteY4" fmla="*/ 1113 h 37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9" h="37879">
                    <a:moveTo>
                      <a:pt x="39200" y="1113"/>
                    </a:moveTo>
                    <a:lnTo>
                      <a:pt x="1113" y="1113"/>
                    </a:lnTo>
                    <a:lnTo>
                      <a:pt x="1113" y="39200"/>
                    </a:lnTo>
                    <a:lnTo>
                      <a:pt x="39200" y="39200"/>
                    </a:lnTo>
                    <a:lnTo>
                      <a:pt x="39200" y="1113"/>
                    </a:lnTo>
                    <a:close/>
                  </a:path>
                </a:pathLst>
              </a:custGeom>
              <a:solidFill>
                <a:srgbClr val="50E6FF"/>
              </a:solidFill>
              <a:ln w="3731"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normalizeH="0" baseline="0" noProof="0">
                  <a:ln>
                    <a:noFill/>
                  </a:ln>
                  <a:solidFill>
                    <a:srgbClr val="000000"/>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5D56A138-AA89-450C-930D-FA2DAD7C9647}"/>
              </a:ext>
            </a:extLst>
          </p:cNvPr>
          <p:cNvGrpSpPr/>
          <p:nvPr/>
        </p:nvGrpSpPr>
        <p:grpSpPr>
          <a:xfrm>
            <a:off x="4142477" y="3603036"/>
            <a:ext cx="502920" cy="502920"/>
            <a:chOff x="4142477" y="3603036"/>
            <a:chExt cx="502920" cy="502920"/>
          </a:xfrm>
        </p:grpSpPr>
        <p:grpSp>
          <p:nvGrpSpPr>
            <p:cNvPr id="229" name="Group 228">
              <a:extLst>
                <a:ext uri="{FF2B5EF4-FFF2-40B4-BE49-F238E27FC236}">
                  <a16:creationId xmlns:a16="http://schemas.microsoft.com/office/drawing/2014/main" id="{E4C0AD45-2C98-41E3-A701-2564DE5328E4}"/>
                </a:ext>
              </a:extLst>
            </p:cNvPr>
            <p:cNvGrpSpPr>
              <a:grpSpLocks/>
            </p:cNvGrpSpPr>
            <p:nvPr/>
          </p:nvGrpSpPr>
          <p:grpSpPr>
            <a:xfrm>
              <a:off x="4142477" y="3603036"/>
              <a:ext cx="502920" cy="502920"/>
              <a:chOff x="2677356" y="489672"/>
              <a:chExt cx="832104" cy="832104"/>
            </a:xfrm>
          </p:grpSpPr>
          <p:sp>
            <p:nvSpPr>
              <p:cNvPr id="236" name="Oval 235">
                <a:extLst>
                  <a:ext uri="{FF2B5EF4-FFF2-40B4-BE49-F238E27FC236}">
                    <a16:creationId xmlns:a16="http://schemas.microsoft.com/office/drawing/2014/main" id="{245BB792-A65D-4AAA-832C-19D10B4D1F0E}"/>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sp>
            <p:nvSpPr>
              <p:cNvPr id="237" name="Oval 236">
                <a:extLst>
                  <a:ext uri="{FF2B5EF4-FFF2-40B4-BE49-F238E27FC236}">
                    <a16:creationId xmlns:a16="http://schemas.microsoft.com/office/drawing/2014/main" id="{AE86D30D-64C2-4DB0-B2F5-7BA7A7494F01}"/>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grpSp>
        <p:grpSp>
          <p:nvGrpSpPr>
            <p:cNvPr id="230" name="Group 229">
              <a:extLst>
                <a:ext uri="{FF2B5EF4-FFF2-40B4-BE49-F238E27FC236}">
                  <a16:creationId xmlns:a16="http://schemas.microsoft.com/office/drawing/2014/main" id="{DA2D9B68-9A1D-4C55-8688-C8CF964D28C3}"/>
                </a:ext>
              </a:extLst>
            </p:cNvPr>
            <p:cNvGrpSpPr/>
            <p:nvPr/>
          </p:nvGrpSpPr>
          <p:grpSpPr>
            <a:xfrm>
              <a:off x="4277853" y="3705282"/>
              <a:ext cx="232121" cy="298443"/>
              <a:chOff x="4566874" y="3335609"/>
              <a:chExt cx="241512" cy="310515"/>
            </a:xfrm>
          </p:grpSpPr>
          <p:sp>
            <p:nvSpPr>
              <p:cNvPr id="231" name="Freeform: Shape 230">
                <a:extLst>
                  <a:ext uri="{FF2B5EF4-FFF2-40B4-BE49-F238E27FC236}">
                    <a16:creationId xmlns:a16="http://schemas.microsoft.com/office/drawing/2014/main" id="{4A76DB27-4FC5-43A7-B462-6F06A9DD4A32}"/>
                  </a:ext>
                </a:extLst>
              </p:cNvPr>
              <p:cNvSpPr/>
              <p:nvPr/>
            </p:nvSpPr>
            <p:spPr>
              <a:xfrm>
                <a:off x="4649741" y="3469911"/>
                <a:ext cx="76200" cy="28575"/>
              </a:xfrm>
              <a:custGeom>
                <a:avLst/>
                <a:gdLst>
                  <a:gd name="connsiteX0" fmla="*/ 72118 w 76200"/>
                  <a:gd name="connsiteY0" fmla="*/ 26398 h 28575"/>
                  <a:gd name="connsiteX1" fmla="*/ 38780 w 76200"/>
                  <a:gd name="connsiteY1" fmla="*/ 7348 h 28575"/>
                  <a:gd name="connsiteX2" fmla="*/ 7348 w 76200"/>
                  <a:gd name="connsiteY2" fmla="*/ 26398 h 28575"/>
                </a:gdLst>
                <a:ahLst/>
                <a:cxnLst>
                  <a:cxn ang="0">
                    <a:pos x="connsiteX0" y="connsiteY0"/>
                  </a:cxn>
                  <a:cxn ang="0">
                    <a:pos x="connsiteX1" y="connsiteY1"/>
                  </a:cxn>
                  <a:cxn ang="0">
                    <a:pos x="connsiteX2" y="connsiteY2"/>
                  </a:cxn>
                </a:cxnLst>
                <a:rect l="l" t="t" r="r" b="b"/>
                <a:pathLst>
                  <a:path w="76200" h="28575">
                    <a:moveTo>
                      <a:pt x="72118" y="26398"/>
                    </a:moveTo>
                    <a:lnTo>
                      <a:pt x="38780" y="7348"/>
                    </a:lnTo>
                    <a:lnTo>
                      <a:pt x="7348" y="26398"/>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94805936-F43F-4FAC-AEC2-C90480F1A790}"/>
                  </a:ext>
                </a:extLst>
              </p:cNvPr>
              <p:cNvSpPr/>
              <p:nvPr/>
            </p:nvSpPr>
            <p:spPr>
              <a:xfrm>
                <a:off x="4624024" y="3335609"/>
                <a:ext cx="123825" cy="123825"/>
              </a:xfrm>
              <a:custGeom>
                <a:avLst/>
                <a:gdLst>
                  <a:gd name="connsiteX0" fmla="*/ 121648 w 123825"/>
                  <a:gd name="connsiteY0" fmla="*/ 64498 h 123825"/>
                  <a:gd name="connsiteX1" fmla="*/ 64498 w 123825"/>
                  <a:gd name="connsiteY1" fmla="*/ 121648 h 123825"/>
                  <a:gd name="connsiteX2" fmla="*/ 7348 w 123825"/>
                  <a:gd name="connsiteY2" fmla="*/ 64498 h 123825"/>
                  <a:gd name="connsiteX3" fmla="*/ 64498 w 123825"/>
                  <a:gd name="connsiteY3" fmla="*/ 7348 h 123825"/>
                  <a:gd name="connsiteX4" fmla="*/ 121648 w 123825"/>
                  <a:gd name="connsiteY4" fmla="*/ 64498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1648" y="64498"/>
                    </a:moveTo>
                    <a:cubicBezTo>
                      <a:pt x="121648" y="96061"/>
                      <a:pt x="96061" y="121648"/>
                      <a:pt x="64498" y="121648"/>
                    </a:cubicBezTo>
                    <a:cubicBezTo>
                      <a:pt x="32935" y="121648"/>
                      <a:pt x="7348" y="96061"/>
                      <a:pt x="7348" y="64498"/>
                    </a:cubicBezTo>
                    <a:cubicBezTo>
                      <a:pt x="7348" y="32935"/>
                      <a:pt x="32935" y="7348"/>
                      <a:pt x="64498" y="7348"/>
                    </a:cubicBezTo>
                    <a:cubicBezTo>
                      <a:pt x="96061" y="7348"/>
                      <a:pt x="121648" y="32935"/>
                      <a:pt x="121648" y="64498"/>
                    </a:cubicBezTo>
                    <a:close/>
                  </a:path>
                </a:pathLst>
              </a:custGeom>
              <a:solidFill>
                <a:srgbClr val="50E6FF"/>
              </a:solidFill>
              <a:ln w="15875" cap="sq">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52FA8074-343B-42E1-B0BD-EE2F5FB44FA5}"/>
                  </a:ext>
                </a:extLst>
              </p:cNvPr>
              <p:cNvSpPr/>
              <p:nvPr/>
            </p:nvSpPr>
            <p:spPr>
              <a:xfrm>
                <a:off x="4566874" y="3474674"/>
                <a:ext cx="123825" cy="171450"/>
              </a:xfrm>
              <a:custGeom>
                <a:avLst/>
                <a:gdLst>
                  <a:gd name="connsiteX0" fmla="*/ 86406 w 123825"/>
                  <a:gd name="connsiteY0" fmla="*/ 17826 h 171450"/>
                  <a:gd name="connsiteX1" fmla="*/ 122601 w 123825"/>
                  <a:gd name="connsiteY1" fmla="*/ 153081 h 171450"/>
                  <a:gd name="connsiteX2" fmla="*/ 113076 w 123825"/>
                  <a:gd name="connsiteY2" fmla="*/ 171178 h 171450"/>
                  <a:gd name="connsiteX3" fmla="*/ 32113 w 123825"/>
                  <a:gd name="connsiteY3" fmla="*/ 171178 h 171450"/>
                  <a:gd name="connsiteX4" fmla="*/ 7348 w 123825"/>
                  <a:gd name="connsiteY4" fmla="*/ 138793 h 171450"/>
                  <a:gd name="connsiteX5" fmla="*/ 7348 w 123825"/>
                  <a:gd name="connsiteY5" fmla="*/ 28303 h 171450"/>
                  <a:gd name="connsiteX6" fmla="*/ 22588 w 123825"/>
                  <a:gd name="connsiteY6" fmla="*/ 7348 h 171450"/>
                  <a:gd name="connsiteX7" fmla="*/ 74023 w 123825"/>
                  <a:gd name="connsiteY7" fmla="*/ 7348 h 171450"/>
                  <a:gd name="connsiteX8" fmla="*/ 86406 w 123825"/>
                  <a:gd name="connsiteY8" fmla="*/ 1782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71450">
                    <a:moveTo>
                      <a:pt x="86406" y="17826"/>
                    </a:moveTo>
                    <a:lnTo>
                      <a:pt x="122601" y="153081"/>
                    </a:lnTo>
                    <a:cubicBezTo>
                      <a:pt x="124506" y="161653"/>
                      <a:pt x="119743" y="171178"/>
                      <a:pt x="113076" y="171178"/>
                    </a:cubicBezTo>
                    <a:lnTo>
                      <a:pt x="32113" y="171178"/>
                    </a:lnTo>
                    <a:cubicBezTo>
                      <a:pt x="18778" y="171178"/>
                      <a:pt x="7348" y="156891"/>
                      <a:pt x="7348" y="138793"/>
                    </a:cubicBezTo>
                    <a:lnTo>
                      <a:pt x="7348" y="28303"/>
                    </a:lnTo>
                    <a:cubicBezTo>
                      <a:pt x="7348" y="16873"/>
                      <a:pt x="14016" y="7348"/>
                      <a:pt x="22588" y="7348"/>
                    </a:cubicBezTo>
                    <a:lnTo>
                      <a:pt x="74023" y="7348"/>
                    </a:lnTo>
                    <a:cubicBezTo>
                      <a:pt x="79738" y="7348"/>
                      <a:pt x="84501" y="11158"/>
                      <a:pt x="86406" y="17826"/>
                    </a:cubicBezTo>
                    <a:close/>
                  </a:path>
                </a:pathLst>
              </a:custGeom>
              <a:solidFill>
                <a:schemeClr val="accent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F98A87D1-F8DC-4241-AE65-C224D005D3AF}"/>
                  </a:ext>
                </a:extLst>
              </p:cNvPr>
              <p:cNvSpPr/>
              <p:nvPr/>
            </p:nvSpPr>
            <p:spPr>
              <a:xfrm>
                <a:off x="4684561" y="3474674"/>
                <a:ext cx="123825" cy="171450"/>
              </a:xfrm>
              <a:custGeom>
                <a:avLst/>
                <a:gdLst>
                  <a:gd name="connsiteX0" fmla="*/ 43966 w 123825"/>
                  <a:gd name="connsiteY0" fmla="*/ 17826 h 171450"/>
                  <a:gd name="connsiteX1" fmla="*/ 7771 w 123825"/>
                  <a:gd name="connsiteY1" fmla="*/ 153081 h 171450"/>
                  <a:gd name="connsiteX2" fmla="*/ 17296 w 123825"/>
                  <a:gd name="connsiteY2" fmla="*/ 171178 h 171450"/>
                  <a:gd name="connsiteX3" fmla="*/ 98259 w 123825"/>
                  <a:gd name="connsiteY3" fmla="*/ 171178 h 171450"/>
                  <a:gd name="connsiteX4" fmla="*/ 123024 w 123825"/>
                  <a:gd name="connsiteY4" fmla="*/ 138793 h 171450"/>
                  <a:gd name="connsiteX5" fmla="*/ 123024 w 123825"/>
                  <a:gd name="connsiteY5" fmla="*/ 28303 h 171450"/>
                  <a:gd name="connsiteX6" fmla="*/ 107784 w 123825"/>
                  <a:gd name="connsiteY6" fmla="*/ 7348 h 171450"/>
                  <a:gd name="connsiteX7" fmla="*/ 56349 w 123825"/>
                  <a:gd name="connsiteY7" fmla="*/ 7348 h 171450"/>
                  <a:gd name="connsiteX8" fmla="*/ 43966 w 123825"/>
                  <a:gd name="connsiteY8" fmla="*/ 1782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71450">
                    <a:moveTo>
                      <a:pt x="43966" y="17826"/>
                    </a:moveTo>
                    <a:lnTo>
                      <a:pt x="7771" y="153081"/>
                    </a:lnTo>
                    <a:cubicBezTo>
                      <a:pt x="5866" y="161653"/>
                      <a:pt x="10629" y="171178"/>
                      <a:pt x="17296" y="171178"/>
                    </a:cubicBezTo>
                    <a:lnTo>
                      <a:pt x="98259" y="171178"/>
                    </a:lnTo>
                    <a:cubicBezTo>
                      <a:pt x="111594" y="171178"/>
                      <a:pt x="123024" y="156891"/>
                      <a:pt x="123024" y="138793"/>
                    </a:cubicBezTo>
                    <a:lnTo>
                      <a:pt x="123024" y="28303"/>
                    </a:lnTo>
                    <a:cubicBezTo>
                      <a:pt x="123024" y="16873"/>
                      <a:pt x="116356" y="7348"/>
                      <a:pt x="107784" y="7348"/>
                    </a:cubicBezTo>
                    <a:lnTo>
                      <a:pt x="56349" y="7348"/>
                    </a:lnTo>
                    <a:cubicBezTo>
                      <a:pt x="50634" y="7348"/>
                      <a:pt x="45871" y="11158"/>
                      <a:pt x="43966" y="17826"/>
                    </a:cubicBezTo>
                    <a:close/>
                  </a:path>
                </a:pathLst>
              </a:custGeom>
              <a:solidFill>
                <a:schemeClr val="accent1"/>
              </a:solid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5FA4AEEE-FD8C-47CC-8184-E176EB10BFB8}"/>
                  </a:ext>
                </a:extLst>
              </p:cNvPr>
              <p:cNvSpPr/>
              <p:nvPr/>
            </p:nvSpPr>
            <p:spPr>
              <a:xfrm>
                <a:off x="4730704" y="3566114"/>
                <a:ext cx="57150" cy="9525"/>
              </a:xfrm>
              <a:custGeom>
                <a:avLst/>
                <a:gdLst>
                  <a:gd name="connsiteX0" fmla="*/ 7348 w 57150"/>
                  <a:gd name="connsiteY0" fmla="*/ 7348 h 9525"/>
                  <a:gd name="connsiteX1" fmla="*/ 57831 w 57150"/>
                  <a:gd name="connsiteY1" fmla="*/ 7348 h 9525"/>
                </a:gdLst>
                <a:ahLst/>
                <a:cxnLst>
                  <a:cxn ang="0">
                    <a:pos x="connsiteX0" y="connsiteY0"/>
                  </a:cxn>
                  <a:cxn ang="0">
                    <a:pos x="connsiteX1" y="connsiteY1"/>
                  </a:cxn>
                </a:cxnLst>
                <a:rect l="l" t="t" r="r" b="b"/>
                <a:pathLst>
                  <a:path w="57150" h="9525">
                    <a:moveTo>
                      <a:pt x="7348" y="7348"/>
                    </a:moveTo>
                    <a:lnTo>
                      <a:pt x="57831" y="7348"/>
                    </a:lnTo>
                  </a:path>
                </a:pathLst>
              </a:custGeom>
              <a:noFill/>
              <a:ln w="15875"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spcBef>
                    <a:spcPts val="0"/>
                  </a:spcBef>
                  <a:spcAft>
                    <a:spcPts val="0"/>
                  </a:spcAft>
                  <a:buClrTx/>
                  <a:buSzTx/>
                  <a:buFontTx/>
                  <a:buNone/>
                  <a:tabLst/>
                  <a:defRPr/>
                </a:pPr>
                <a:endParaRPr kumimoji="0" lang="en-US" sz="900" b="0" i="0" u="none" strike="noStrike" kern="1200" cap="none"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8056EFCB-A5AA-424E-97E0-07BA37CD9E13}"/>
              </a:ext>
            </a:extLst>
          </p:cNvPr>
          <p:cNvGrpSpPr/>
          <p:nvPr/>
        </p:nvGrpSpPr>
        <p:grpSpPr>
          <a:xfrm>
            <a:off x="6996307" y="4530751"/>
            <a:ext cx="502920" cy="502920"/>
            <a:chOff x="6996307" y="4530751"/>
            <a:chExt cx="502920" cy="502920"/>
          </a:xfrm>
        </p:grpSpPr>
        <p:grpSp>
          <p:nvGrpSpPr>
            <p:cNvPr id="133" name="Group 132">
              <a:extLst>
                <a:ext uri="{FF2B5EF4-FFF2-40B4-BE49-F238E27FC236}">
                  <a16:creationId xmlns:a16="http://schemas.microsoft.com/office/drawing/2014/main" id="{5F39907B-D5B0-4E2D-AF28-E356FFB0C325}"/>
                </a:ext>
              </a:extLst>
            </p:cNvPr>
            <p:cNvGrpSpPr>
              <a:grpSpLocks/>
            </p:cNvGrpSpPr>
            <p:nvPr/>
          </p:nvGrpSpPr>
          <p:grpSpPr>
            <a:xfrm>
              <a:off x="6996307" y="4530751"/>
              <a:ext cx="502920" cy="502920"/>
              <a:chOff x="8104818" y="-613599"/>
              <a:chExt cx="831086" cy="831086"/>
            </a:xfrm>
          </p:grpSpPr>
          <p:sp>
            <p:nvSpPr>
              <p:cNvPr id="138" name="Oval 137">
                <a:extLst>
                  <a:ext uri="{FF2B5EF4-FFF2-40B4-BE49-F238E27FC236}">
                    <a16:creationId xmlns:a16="http://schemas.microsoft.com/office/drawing/2014/main" id="{280C016B-810B-412A-83CC-1C622525C0A2}"/>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sp>
            <p:nvSpPr>
              <p:cNvPr id="139" name="Oval 138">
                <a:extLst>
                  <a:ext uri="{FF2B5EF4-FFF2-40B4-BE49-F238E27FC236}">
                    <a16:creationId xmlns:a16="http://schemas.microsoft.com/office/drawing/2014/main" id="{D0B0CB79-86A3-4FE1-9863-FBAC879423E5}"/>
                  </a:ext>
                </a:extLst>
              </p:cNvPr>
              <p:cNvSpPr>
                <a:spLocks/>
              </p:cNvSpPr>
              <p:nvPr/>
            </p:nvSpPr>
            <p:spPr bwMode="auto">
              <a:xfrm>
                <a:off x="8147126" y="-571291"/>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spcBef>
                    <a:spcPct val="0"/>
                  </a:spcBef>
                  <a:spcAft>
                    <a:spcPct val="0"/>
                  </a:spcAft>
                  <a:buClrTx/>
                  <a:buSzTx/>
                  <a:buFontTx/>
                  <a:buNone/>
                  <a:tabLst/>
                  <a:defRPr/>
                </a:pPr>
                <a:endParaRPr kumimoji="0" lang="en-US" sz="2000" b="0" i="0" u="none" strike="noStrike" kern="0" cap="none" normalizeH="0" baseline="0" noProof="0">
                  <a:ln>
                    <a:noFill/>
                  </a:ln>
                  <a:solidFill>
                    <a:srgbClr val="FFFFFF"/>
                  </a:solidFill>
                  <a:effectLst/>
                  <a:uLnTx/>
                  <a:uFillTx/>
                  <a:latin typeface="Segoe UI"/>
                  <a:ea typeface="+mn-ea"/>
                  <a:cs typeface="Segoe UI" pitchFamily="34" charset="0"/>
                </a:endParaRPr>
              </a:p>
            </p:txBody>
          </p:sp>
        </p:grpSp>
        <p:grpSp>
          <p:nvGrpSpPr>
            <p:cNvPr id="95" name="Group 94">
              <a:extLst>
                <a:ext uri="{FF2B5EF4-FFF2-40B4-BE49-F238E27FC236}">
                  <a16:creationId xmlns:a16="http://schemas.microsoft.com/office/drawing/2014/main" id="{97B341B2-5177-47A3-94AD-37F56C683A9F}"/>
                </a:ext>
              </a:extLst>
            </p:cNvPr>
            <p:cNvGrpSpPr/>
            <p:nvPr/>
          </p:nvGrpSpPr>
          <p:grpSpPr>
            <a:xfrm flipH="1">
              <a:off x="7104134" y="4681170"/>
              <a:ext cx="287266" cy="202082"/>
              <a:chOff x="-1104628" y="6022607"/>
              <a:chExt cx="905827" cy="637222"/>
            </a:xfrm>
          </p:grpSpPr>
          <p:sp>
            <p:nvSpPr>
              <p:cNvPr id="12" name="Freeform: Shape 11">
                <a:extLst>
                  <a:ext uri="{FF2B5EF4-FFF2-40B4-BE49-F238E27FC236}">
                    <a16:creationId xmlns:a16="http://schemas.microsoft.com/office/drawing/2014/main" id="{91BE1CD6-C40B-48DA-9E1E-6FCC2BC48C30}"/>
                  </a:ext>
                </a:extLst>
              </p:cNvPr>
              <p:cNvSpPr/>
              <p:nvPr/>
            </p:nvSpPr>
            <p:spPr>
              <a:xfrm>
                <a:off x="-1104628" y="6022607"/>
                <a:ext cx="905827" cy="637222"/>
              </a:xfrm>
              <a:custGeom>
                <a:avLst/>
                <a:gdLst>
                  <a:gd name="connsiteX0" fmla="*/ 903923 w 905827"/>
                  <a:gd name="connsiteY0" fmla="*/ 234315 h 637222"/>
                  <a:gd name="connsiteX1" fmla="*/ 903923 w 905827"/>
                  <a:gd name="connsiteY1" fmla="*/ 146685 h 637222"/>
                  <a:gd name="connsiteX2" fmla="*/ 869633 w 905827"/>
                  <a:gd name="connsiteY2" fmla="*/ 112395 h 637222"/>
                  <a:gd name="connsiteX3" fmla="*/ 396240 w 905827"/>
                  <a:gd name="connsiteY3" fmla="*/ 112395 h 637222"/>
                  <a:gd name="connsiteX4" fmla="*/ 210503 w 905827"/>
                  <a:gd name="connsiteY4" fmla="*/ 0 h 637222"/>
                  <a:gd name="connsiteX5" fmla="*/ 0 w 905827"/>
                  <a:gd name="connsiteY5" fmla="*/ 210503 h 637222"/>
                  <a:gd name="connsiteX6" fmla="*/ 150495 w 905827"/>
                  <a:gd name="connsiteY6" fmla="*/ 412433 h 637222"/>
                  <a:gd name="connsiteX7" fmla="*/ 150495 w 905827"/>
                  <a:gd name="connsiteY7" fmla="*/ 602933 h 637222"/>
                  <a:gd name="connsiteX8" fmla="*/ 184785 w 905827"/>
                  <a:gd name="connsiteY8" fmla="*/ 637223 h 637222"/>
                  <a:gd name="connsiteX9" fmla="*/ 871538 w 905827"/>
                  <a:gd name="connsiteY9" fmla="*/ 637223 h 637222"/>
                  <a:gd name="connsiteX10" fmla="*/ 905828 w 905827"/>
                  <a:gd name="connsiteY10" fmla="*/ 602933 h 637222"/>
                  <a:gd name="connsiteX11" fmla="*/ 905828 w 905827"/>
                  <a:gd name="connsiteY11" fmla="*/ 320993 h 637222"/>
                  <a:gd name="connsiteX12" fmla="*/ 390525 w 905827"/>
                  <a:gd name="connsiteY12" fmla="*/ 320993 h 637222"/>
                  <a:gd name="connsiteX13" fmla="*/ 419100 w 905827"/>
                  <a:gd name="connsiteY13" fmla="*/ 235267 h 637222"/>
                  <a:gd name="connsiteX14" fmla="*/ 903923 w 905827"/>
                  <a:gd name="connsiteY14" fmla="*/ 235267 h 637222"/>
                  <a:gd name="connsiteX15" fmla="*/ 39053 w 905827"/>
                  <a:gd name="connsiteY15" fmla="*/ 212408 h 637222"/>
                  <a:gd name="connsiteX16" fmla="*/ 209550 w 905827"/>
                  <a:gd name="connsiteY16" fmla="*/ 41910 h 637222"/>
                  <a:gd name="connsiteX17" fmla="*/ 380048 w 905827"/>
                  <a:gd name="connsiteY17" fmla="*/ 212408 h 637222"/>
                  <a:gd name="connsiteX18" fmla="*/ 209550 w 905827"/>
                  <a:gd name="connsiteY18" fmla="*/ 382905 h 637222"/>
                  <a:gd name="connsiteX19" fmla="*/ 39053 w 905827"/>
                  <a:gd name="connsiteY19" fmla="*/ 212408 h 637222"/>
                  <a:gd name="connsiteX20" fmla="*/ 345758 w 905827"/>
                  <a:gd name="connsiteY20" fmla="*/ 547688 h 637222"/>
                  <a:gd name="connsiteX21" fmla="*/ 336233 w 905827"/>
                  <a:gd name="connsiteY21" fmla="*/ 557213 h 637222"/>
                  <a:gd name="connsiteX22" fmla="*/ 248603 w 905827"/>
                  <a:gd name="connsiteY22" fmla="*/ 557213 h 637222"/>
                  <a:gd name="connsiteX23" fmla="*/ 239078 w 905827"/>
                  <a:gd name="connsiteY23" fmla="*/ 547688 h 637222"/>
                  <a:gd name="connsiteX24" fmla="*/ 239078 w 905827"/>
                  <a:gd name="connsiteY24" fmla="*/ 521970 h 637222"/>
                  <a:gd name="connsiteX25" fmla="*/ 248603 w 905827"/>
                  <a:gd name="connsiteY25" fmla="*/ 512445 h 637222"/>
                  <a:gd name="connsiteX26" fmla="*/ 336233 w 905827"/>
                  <a:gd name="connsiteY26" fmla="*/ 512445 h 637222"/>
                  <a:gd name="connsiteX27" fmla="*/ 345758 w 905827"/>
                  <a:gd name="connsiteY27" fmla="*/ 521970 h 637222"/>
                  <a:gd name="connsiteX28" fmla="*/ 345758 w 905827"/>
                  <a:gd name="connsiteY28" fmla="*/ 547688 h 637222"/>
                  <a:gd name="connsiteX29" fmla="*/ 707708 w 905827"/>
                  <a:gd name="connsiteY29" fmla="*/ 522923 h 637222"/>
                  <a:gd name="connsiteX30" fmla="*/ 717233 w 905827"/>
                  <a:gd name="connsiteY30" fmla="*/ 513398 h 637222"/>
                  <a:gd name="connsiteX31" fmla="*/ 805815 w 905827"/>
                  <a:gd name="connsiteY31" fmla="*/ 513398 h 637222"/>
                  <a:gd name="connsiteX32" fmla="*/ 815340 w 905827"/>
                  <a:gd name="connsiteY32" fmla="*/ 522923 h 637222"/>
                  <a:gd name="connsiteX33" fmla="*/ 815340 w 905827"/>
                  <a:gd name="connsiteY33" fmla="*/ 548640 h 637222"/>
                  <a:gd name="connsiteX34" fmla="*/ 805815 w 905827"/>
                  <a:gd name="connsiteY34" fmla="*/ 558165 h 637222"/>
                  <a:gd name="connsiteX35" fmla="*/ 717233 w 905827"/>
                  <a:gd name="connsiteY35" fmla="*/ 558165 h 637222"/>
                  <a:gd name="connsiteX36" fmla="*/ 707708 w 905827"/>
                  <a:gd name="connsiteY36" fmla="*/ 548640 h 637222"/>
                  <a:gd name="connsiteX37" fmla="*/ 707708 w 905827"/>
                  <a:gd name="connsiteY37" fmla="*/ 522923 h 637222"/>
                  <a:gd name="connsiteX38" fmla="*/ 551498 w 905827"/>
                  <a:gd name="connsiteY38" fmla="*/ 522923 h 637222"/>
                  <a:gd name="connsiteX39" fmla="*/ 561023 w 905827"/>
                  <a:gd name="connsiteY39" fmla="*/ 513398 h 637222"/>
                  <a:gd name="connsiteX40" fmla="*/ 649605 w 905827"/>
                  <a:gd name="connsiteY40" fmla="*/ 513398 h 637222"/>
                  <a:gd name="connsiteX41" fmla="*/ 659130 w 905827"/>
                  <a:gd name="connsiteY41" fmla="*/ 522923 h 637222"/>
                  <a:gd name="connsiteX42" fmla="*/ 659130 w 905827"/>
                  <a:gd name="connsiteY42" fmla="*/ 548640 h 637222"/>
                  <a:gd name="connsiteX43" fmla="*/ 649605 w 905827"/>
                  <a:gd name="connsiteY43" fmla="*/ 558165 h 637222"/>
                  <a:gd name="connsiteX44" fmla="*/ 561023 w 905827"/>
                  <a:gd name="connsiteY44" fmla="*/ 558165 h 637222"/>
                  <a:gd name="connsiteX45" fmla="*/ 551498 w 905827"/>
                  <a:gd name="connsiteY45" fmla="*/ 548640 h 637222"/>
                  <a:gd name="connsiteX46" fmla="*/ 551498 w 905827"/>
                  <a:gd name="connsiteY46" fmla="*/ 522923 h 637222"/>
                  <a:gd name="connsiteX47" fmla="*/ 395288 w 905827"/>
                  <a:gd name="connsiteY47" fmla="*/ 522923 h 637222"/>
                  <a:gd name="connsiteX48" fmla="*/ 404813 w 905827"/>
                  <a:gd name="connsiteY48" fmla="*/ 513398 h 637222"/>
                  <a:gd name="connsiteX49" fmla="*/ 492443 w 905827"/>
                  <a:gd name="connsiteY49" fmla="*/ 513398 h 637222"/>
                  <a:gd name="connsiteX50" fmla="*/ 501968 w 905827"/>
                  <a:gd name="connsiteY50" fmla="*/ 522923 h 637222"/>
                  <a:gd name="connsiteX51" fmla="*/ 501968 w 905827"/>
                  <a:gd name="connsiteY51" fmla="*/ 548640 h 637222"/>
                  <a:gd name="connsiteX52" fmla="*/ 492443 w 905827"/>
                  <a:gd name="connsiteY52" fmla="*/ 558165 h 637222"/>
                  <a:gd name="connsiteX53" fmla="*/ 404813 w 905827"/>
                  <a:gd name="connsiteY53" fmla="*/ 558165 h 637222"/>
                  <a:gd name="connsiteX54" fmla="*/ 395288 w 905827"/>
                  <a:gd name="connsiteY54" fmla="*/ 548640 h 637222"/>
                  <a:gd name="connsiteX55" fmla="*/ 395288 w 905827"/>
                  <a:gd name="connsiteY55" fmla="*/ 522923 h 63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905827" h="637222">
                    <a:moveTo>
                      <a:pt x="903923" y="234315"/>
                    </a:moveTo>
                    <a:lnTo>
                      <a:pt x="903923" y="146685"/>
                    </a:lnTo>
                    <a:cubicBezTo>
                      <a:pt x="903923" y="127635"/>
                      <a:pt x="888683" y="112395"/>
                      <a:pt x="869633" y="112395"/>
                    </a:cubicBezTo>
                    <a:lnTo>
                      <a:pt x="396240" y="112395"/>
                    </a:lnTo>
                    <a:cubicBezTo>
                      <a:pt x="360998" y="45720"/>
                      <a:pt x="290513" y="0"/>
                      <a:pt x="210503" y="0"/>
                    </a:cubicBezTo>
                    <a:cubicBezTo>
                      <a:pt x="94298" y="0"/>
                      <a:pt x="0" y="94298"/>
                      <a:pt x="0" y="210503"/>
                    </a:cubicBezTo>
                    <a:cubicBezTo>
                      <a:pt x="0" y="305753"/>
                      <a:pt x="63818" y="386715"/>
                      <a:pt x="150495" y="412433"/>
                    </a:cubicBezTo>
                    <a:lnTo>
                      <a:pt x="150495" y="602933"/>
                    </a:lnTo>
                    <a:cubicBezTo>
                      <a:pt x="150495" y="621983"/>
                      <a:pt x="165735" y="637223"/>
                      <a:pt x="184785" y="637223"/>
                    </a:cubicBezTo>
                    <a:lnTo>
                      <a:pt x="871538" y="637223"/>
                    </a:lnTo>
                    <a:cubicBezTo>
                      <a:pt x="890588" y="637223"/>
                      <a:pt x="905828" y="621983"/>
                      <a:pt x="905828" y="602933"/>
                    </a:cubicBezTo>
                    <a:lnTo>
                      <a:pt x="905828" y="320993"/>
                    </a:lnTo>
                    <a:lnTo>
                      <a:pt x="390525" y="320993"/>
                    </a:lnTo>
                    <a:cubicBezTo>
                      <a:pt x="405765" y="295275"/>
                      <a:pt x="416243" y="265748"/>
                      <a:pt x="419100" y="235267"/>
                    </a:cubicBezTo>
                    <a:lnTo>
                      <a:pt x="903923" y="235267"/>
                    </a:lnTo>
                    <a:close/>
                    <a:moveTo>
                      <a:pt x="39053" y="212408"/>
                    </a:moveTo>
                    <a:cubicBezTo>
                      <a:pt x="39053" y="118110"/>
                      <a:pt x="115253" y="41910"/>
                      <a:pt x="209550" y="41910"/>
                    </a:cubicBezTo>
                    <a:cubicBezTo>
                      <a:pt x="303848" y="41910"/>
                      <a:pt x="380048" y="118110"/>
                      <a:pt x="380048" y="212408"/>
                    </a:cubicBezTo>
                    <a:cubicBezTo>
                      <a:pt x="380048" y="306705"/>
                      <a:pt x="303848" y="382905"/>
                      <a:pt x="209550" y="382905"/>
                    </a:cubicBezTo>
                    <a:cubicBezTo>
                      <a:pt x="115253" y="382905"/>
                      <a:pt x="39053" y="305753"/>
                      <a:pt x="39053" y="212408"/>
                    </a:cubicBezTo>
                    <a:close/>
                    <a:moveTo>
                      <a:pt x="345758" y="547688"/>
                    </a:moveTo>
                    <a:cubicBezTo>
                      <a:pt x="345758" y="552450"/>
                      <a:pt x="341948" y="557213"/>
                      <a:pt x="336233" y="557213"/>
                    </a:cubicBezTo>
                    <a:lnTo>
                      <a:pt x="248603" y="557213"/>
                    </a:lnTo>
                    <a:cubicBezTo>
                      <a:pt x="243840" y="557213"/>
                      <a:pt x="239078" y="553403"/>
                      <a:pt x="239078" y="547688"/>
                    </a:cubicBezTo>
                    <a:lnTo>
                      <a:pt x="239078" y="521970"/>
                    </a:lnTo>
                    <a:cubicBezTo>
                      <a:pt x="239078" y="517207"/>
                      <a:pt x="242888" y="512445"/>
                      <a:pt x="248603" y="512445"/>
                    </a:cubicBezTo>
                    <a:lnTo>
                      <a:pt x="336233" y="512445"/>
                    </a:lnTo>
                    <a:cubicBezTo>
                      <a:pt x="340995" y="512445"/>
                      <a:pt x="345758" y="516255"/>
                      <a:pt x="345758" y="521970"/>
                    </a:cubicBezTo>
                    <a:lnTo>
                      <a:pt x="345758" y="547688"/>
                    </a:lnTo>
                    <a:close/>
                    <a:moveTo>
                      <a:pt x="707708" y="522923"/>
                    </a:moveTo>
                    <a:cubicBezTo>
                      <a:pt x="707708" y="518160"/>
                      <a:pt x="711518" y="513398"/>
                      <a:pt x="717233" y="513398"/>
                    </a:cubicBezTo>
                    <a:lnTo>
                      <a:pt x="805815" y="513398"/>
                    </a:lnTo>
                    <a:cubicBezTo>
                      <a:pt x="810578" y="513398"/>
                      <a:pt x="815340" y="517207"/>
                      <a:pt x="815340" y="522923"/>
                    </a:cubicBezTo>
                    <a:lnTo>
                      <a:pt x="815340" y="548640"/>
                    </a:lnTo>
                    <a:cubicBezTo>
                      <a:pt x="815340" y="553403"/>
                      <a:pt x="811530" y="558165"/>
                      <a:pt x="805815" y="558165"/>
                    </a:cubicBezTo>
                    <a:lnTo>
                      <a:pt x="717233" y="558165"/>
                    </a:lnTo>
                    <a:cubicBezTo>
                      <a:pt x="712470" y="558165"/>
                      <a:pt x="707708" y="554355"/>
                      <a:pt x="707708" y="548640"/>
                    </a:cubicBezTo>
                    <a:lnTo>
                      <a:pt x="707708" y="522923"/>
                    </a:lnTo>
                    <a:close/>
                    <a:moveTo>
                      <a:pt x="551498" y="522923"/>
                    </a:moveTo>
                    <a:cubicBezTo>
                      <a:pt x="551498" y="518160"/>
                      <a:pt x="555308" y="513398"/>
                      <a:pt x="561023" y="513398"/>
                    </a:cubicBezTo>
                    <a:lnTo>
                      <a:pt x="649605" y="513398"/>
                    </a:lnTo>
                    <a:cubicBezTo>
                      <a:pt x="654368" y="513398"/>
                      <a:pt x="659130" y="517207"/>
                      <a:pt x="659130" y="522923"/>
                    </a:cubicBezTo>
                    <a:lnTo>
                      <a:pt x="659130" y="548640"/>
                    </a:lnTo>
                    <a:cubicBezTo>
                      <a:pt x="659130" y="553403"/>
                      <a:pt x="655320" y="558165"/>
                      <a:pt x="649605" y="558165"/>
                    </a:cubicBezTo>
                    <a:lnTo>
                      <a:pt x="561023" y="558165"/>
                    </a:lnTo>
                    <a:cubicBezTo>
                      <a:pt x="556260" y="558165"/>
                      <a:pt x="551498" y="554355"/>
                      <a:pt x="551498" y="548640"/>
                    </a:cubicBezTo>
                    <a:lnTo>
                      <a:pt x="551498" y="522923"/>
                    </a:lnTo>
                    <a:close/>
                    <a:moveTo>
                      <a:pt x="395288" y="522923"/>
                    </a:moveTo>
                    <a:cubicBezTo>
                      <a:pt x="395288" y="518160"/>
                      <a:pt x="399098" y="513398"/>
                      <a:pt x="404813" y="513398"/>
                    </a:cubicBezTo>
                    <a:lnTo>
                      <a:pt x="492443" y="513398"/>
                    </a:lnTo>
                    <a:cubicBezTo>
                      <a:pt x="497205" y="513398"/>
                      <a:pt x="501968" y="517207"/>
                      <a:pt x="501968" y="522923"/>
                    </a:cubicBezTo>
                    <a:lnTo>
                      <a:pt x="501968" y="548640"/>
                    </a:lnTo>
                    <a:cubicBezTo>
                      <a:pt x="501968" y="553403"/>
                      <a:pt x="498158" y="558165"/>
                      <a:pt x="492443" y="558165"/>
                    </a:cubicBezTo>
                    <a:lnTo>
                      <a:pt x="404813" y="558165"/>
                    </a:lnTo>
                    <a:cubicBezTo>
                      <a:pt x="400050" y="558165"/>
                      <a:pt x="395288" y="554355"/>
                      <a:pt x="395288" y="548640"/>
                    </a:cubicBezTo>
                    <a:lnTo>
                      <a:pt x="395288" y="522923"/>
                    </a:lnTo>
                    <a:close/>
                  </a:path>
                </a:pathLst>
              </a:custGeom>
              <a:solidFill>
                <a:schemeClr val="accent1"/>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A39FC86-7E9A-46CF-BB67-278462360F9C}"/>
                  </a:ext>
                </a:extLst>
              </p:cNvPr>
              <p:cNvSpPr/>
              <p:nvPr/>
            </p:nvSpPr>
            <p:spPr>
              <a:xfrm>
                <a:off x="-981755" y="6113095"/>
                <a:ext cx="173355" cy="214312"/>
              </a:xfrm>
              <a:custGeom>
                <a:avLst/>
                <a:gdLst>
                  <a:gd name="connsiteX0" fmla="*/ 173355 w 173355"/>
                  <a:gd name="connsiteY0" fmla="*/ 203835 h 214312"/>
                  <a:gd name="connsiteX1" fmla="*/ 173355 w 173355"/>
                  <a:gd name="connsiteY1" fmla="*/ 100965 h 214312"/>
                  <a:gd name="connsiteX2" fmla="*/ 162877 w 173355"/>
                  <a:gd name="connsiteY2" fmla="*/ 90488 h 214312"/>
                  <a:gd name="connsiteX3" fmla="*/ 147638 w 173355"/>
                  <a:gd name="connsiteY3" fmla="*/ 90488 h 214312"/>
                  <a:gd name="connsiteX4" fmla="*/ 147638 w 173355"/>
                  <a:gd name="connsiteY4" fmla="*/ 60960 h 214312"/>
                  <a:gd name="connsiteX5" fmla="*/ 86678 w 173355"/>
                  <a:gd name="connsiteY5" fmla="*/ 0 h 214312"/>
                  <a:gd name="connsiteX6" fmla="*/ 25718 w 173355"/>
                  <a:gd name="connsiteY6" fmla="*/ 60960 h 214312"/>
                  <a:gd name="connsiteX7" fmla="*/ 25718 w 173355"/>
                  <a:gd name="connsiteY7" fmla="*/ 90488 h 214312"/>
                  <a:gd name="connsiteX8" fmla="*/ 10478 w 173355"/>
                  <a:gd name="connsiteY8" fmla="*/ 90488 h 214312"/>
                  <a:gd name="connsiteX9" fmla="*/ 0 w 173355"/>
                  <a:gd name="connsiteY9" fmla="*/ 100965 h 214312"/>
                  <a:gd name="connsiteX10" fmla="*/ 0 w 173355"/>
                  <a:gd name="connsiteY10" fmla="*/ 203835 h 214312"/>
                  <a:gd name="connsiteX11" fmla="*/ 10478 w 173355"/>
                  <a:gd name="connsiteY11" fmla="*/ 214313 h 214312"/>
                  <a:gd name="connsiteX12" fmla="*/ 161925 w 173355"/>
                  <a:gd name="connsiteY12" fmla="*/ 214313 h 214312"/>
                  <a:gd name="connsiteX13" fmla="*/ 173355 w 173355"/>
                  <a:gd name="connsiteY13" fmla="*/ 203835 h 214312"/>
                  <a:gd name="connsiteX14" fmla="*/ 100013 w 173355"/>
                  <a:gd name="connsiteY14" fmla="*/ 175260 h 214312"/>
                  <a:gd name="connsiteX15" fmla="*/ 95250 w 173355"/>
                  <a:gd name="connsiteY15" fmla="*/ 181928 h 214312"/>
                  <a:gd name="connsiteX16" fmla="*/ 79057 w 173355"/>
                  <a:gd name="connsiteY16" fmla="*/ 181928 h 214312"/>
                  <a:gd name="connsiteX17" fmla="*/ 74295 w 173355"/>
                  <a:gd name="connsiteY17" fmla="*/ 175260 h 214312"/>
                  <a:gd name="connsiteX18" fmla="*/ 79057 w 173355"/>
                  <a:gd name="connsiteY18" fmla="*/ 156210 h 214312"/>
                  <a:gd name="connsiteX19" fmla="*/ 68580 w 173355"/>
                  <a:gd name="connsiteY19" fmla="*/ 140017 h 214312"/>
                  <a:gd name="connsiteX20" fmla="*/ 86678 w 173355"/>
                  <a:gd name="connsiteY20" fmla="*/ 121920 h 214312"/>
                  <a:gd name="connsiteX21" fmla="*/ 104775 w 173355"/>
                  <a:gd name="connsiteY21" fmla="*/ 140017 h 214312"/>
                  <a:gd name="connsiteX22" fmla="*/ 94298 w 173355"/>
                  <a:gd name="connsiteY22" fmla="*/ 156210 h 214312"/>
                  <a:gd name="connsiteX23" fmla="*/ 100013 w 173355"/>
                  <a:gd name="connsiteY23" fmla="*/ 175260 h 214312"/>
                  <a:gd name="connsiteX24" fmla="*/ 117157 w 173355"/>
                  <a:gd name="connsiteY24" fmla="*/ 89535 h 214312"/>
                  <a:gd name="connsiteX25" fmla="*/ 56197 w 173355"/>
                  <a:gd name="connsiteY25" fmla="*/ 89535 h 214312"/>
                  <a:gd name="connsiteX26" fmla="*/ 56197 w 173355"/>
                  <a:gd name="connsiteY26" fmla="*/ 60008 h 214312"/>
                  <a:gd name="connsiteX27" fmla="*/ 86678 w 173355"/>
                  <a:gd name="connsiteY27" fmla="*/ 29528 h 214312"/>
                  <a:gd name="connsiteX28" fmla="*/ 117157 w 173355"/>
                  <a:gd name="connsiteY28" fmla="*/ 60008 h 214312"/>
                  <a:gd name="connsiteX29" fmla="*/ 117157 w 173355"/>
                  <a:gd name="connsiteY29" fmla="*/ 89535 h 214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3355" h="214312">
                    <a:moveTo>
                      <a:pt x="173355" y="203835"/>
                    </a:moveTo>
                    <a:lnTo>
                      <a:pt x="173355" y="100965"/>
                    </a:lnTo>
                    <a:cubicBezTo>
                      <a:pt x="173355" y="95250"/>
                      <a:pt x="168593" y="90488"/>
                      <a:pt x="162877" y="90488"/>
                    </a:cubicBezTo>
                    <a:lnTo>
                      <a:pt x="147638" y="90488"/>
                    </a:lnTo>
                    <a:lnTo>
                      <a:pt x="147638" y="60960"/>
                    </a:lnTo>
                    <a:cubicBezTo>
                      <a:pt x="147638" y="27622"/>
                      <a:pt x="120015" y="0"/>
                      <a:pt x="86678" y="0"/>
                    </a:cubicBezTo>
                    <a:cubicBezTo>
                      <a:pt x="53340" y="0"/>
                      <a:pt x="25718" y="27622"/>
                      <a:pt x="25718" y="60960"/>
                    </a:cubicBezTo>
                    <a:lnTo>
                      <a:pt x="25718" y="90488"/>
                    </a:lnTo>
                    <a:lnTo>
                      <a:pt x="10478" y="90488"/>
                    </a:lnTo>
                    <a:cubicBezTo>
                      <a:pt x="4763" y="90488"/>
                      <a:pt x="0" y="95250"/>
                      <a:pt x="0" y="100965"/>
                    </a:cubicBezTo>
                    <a:lnTo>
                      <a:pt x="0" y="203835"/>
                    </a:lnTo>
                    <a:cubicBezTo>
                      <a:pt x="0" y="209550"/>
                      <a:pt x="4763" y="214313"/>
                      <a:pt x="10478" y="214313"/>
                    </a:cubicBezTo>
                    <a:lnTo>
                      <a:pt x="161925" y="214313"/>
                    </a:lnTo>
                    <a:cubicBezTo>
                      <a:pt x="168593" y="214313"/>
                      <a:pt x="173355" y="209550"/>
                      <a:pt x="173355" y="203835"/>
                    </a:cubicBezTo>
                    <a:close/>
                    <a:moveTo>
                      <a:pt x="100013" y="175260"/>
                    </a:moveTo>
                    <a:cubicBezTo>
                      <a:pt x="100965" y="179070"/>
                      <a:pt x="98107" y="181928"/>
                      <a:pt x="95250" y="181928"/>
                    </a:cubicBezTo>
                    <a:lnTo>
                      <a:pt x="79057" y="181928"/>
                    </a:lnTo>
                    <a:cubicBezTo>
                      <a:pt x="75248" y="181928"/>
                      <a:pt x="73343" y="179070"/>
                      <a:pt x="74295" y="175260"/>
                    </a:cubicBezTo>
                    <a:lnTo>
                      <a:pt x="79057" y="156210"/>
                    </a:lnTo>
                    <a:cubicBezTo>
                      <a:pt x="73343" y="153353"/>
                      <a:pt x="68580" y="146685"/>
                      <a:pt x="68580" y="140017"/>
                    </a:cubicBezTo>
                    <a:cubicBezTo>
                      <a:pt x="68580" y="129540"/>
                      <a:pt x="77153" y="121920"/>
                      <a:pt x="86678" y="121920"/>
                    </a:cubicBezTo>
                    <a:cubicBezTo>
                      <a:pt x="97155" y="121920"/>
                      <a:pt x="104775" y="130492"/>
                      <a:pt x="104775" y="140017"/>
                    </a:cubicBezTo>
                    <a:cubicBezTo>
                      <a:pt x="104775" y="146685"/>
                      <a:pt x="100965" y="153353"/>
                      <a:pt x="94298" y="156210"/>
                    </a:cubicBezTo>
                    <a:lnTo>
                      <a:pt x="100013" y="175260"/>
                    </a:lnTo>
                    <a:close/>
                    <a:moveTo>
                      <a:pt x="117157" y="89535"/>
                    </a:moveTo>
                    <a:lnTo>
                      <a:pt x="56197" y="89535"/>
                    </a:lnTo>
                    <a:lnTo>
                      <a:pt x="56197" y="60008"/>
                    </a:lnTo>
                    <a:cubicBezTo>
                      <a:pt x="56197" y="42863"/>
                      <a:pt x="69532" y="29528"/>
                      <a:pt x="86678" y="29528"/>
                    </a:cubicBezTo>
                    <a:cubicBezTo>
                      <a:pt x="103823" y="29528"/>
                      <a:pt x="117157" y="42863"/>
                      <a:pt x="117157" y="60008"/>
                    </a:cubicBezTo>
                    <a:lnTo>
                      <a:pt x="117157" y="89535"/>
                    </a:lnTo>
                    <a:close/>
                  </a:path>
                </a:pathLst>
              </a:custGeom>
              <a:solidFill>
                <a:srgbClr val="50E6FF"/>
              </a:solidFill>
              <a:ln w="9525"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1513780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09C05-035C-4A1B-830B-0D57A465E9FE}"/>
              </a:ext>
            </a:extLst>
          </p:cNvPr>
          <p:cNvSpPr>
            <a:spLocks noGrp="1"/>
          </p:cNvSpPr>
          <p:nvPr>
            <p:ph type="title"/>
          </p:nvPr>
        </p:nvSpPr>
        <p:spPr>
          <a:xfrm>
            <a:off x="510540" y="2784348"/>
            <a:ext cx="7976616" cy="498598"/>
          </a:xfrm>
        </p:spPr>
        <p:txBody>
          <a:bodyPr/>
          <a:lstStyle/>
          <a:p>
            <a:r>
              <a:rPr lang="en-US">
                <a:solidFill>
                  <a:schemeClr val="accent3"/>
                </a:solidFill>
              </a:rPr>
              <a:t>Customer and employee experience</a:t>
            </a:r>
          </a:p>
        </p:txBody>
      </p:sp>
      <p:sp>
        <p:nvSpPr>
          <p:cNvPr id="148" name="TextBox 147">
            <a:extLst>
              <a:ext uri="{FF2B5EF4-FFF2-40B4-BE49-F238E27FC236}">
                <a16:creationId xmlns:a16="http://schemas.microsoft.com/office/drawing/2014/main" id="{88D1BE20-9A37-4F10-A79D-BB4CB588FA34}"/>
              </a:ext>
            </a:extLst>
          </p:cNvPr>
          <p:cNvSpPr txBox="1"/>
          <p:nvPr/>
        </p:nvSpPr>
        <p:spPr>
          <a:xfrm>
            <a:off x="449580" y="3384349"/>
            <a:ext cx="7976616" cy="830997"/>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Calibri" panose="020F0502020204030204" pitchFamily="34" charset="0"/>
                <a:cs typeface="+mn-cs"/>
              </a:rPr>
              <a:t>“With our Microsoft-based solution, our relationship managers now have the tool they need to serve clients even more successfully, build and maximize relationships, and identify and act on new opportunities.</a:t>
            </a:r>
          </a:p>
        </p:txBody>
      </p:sp>
      <p:sp>
        <p:nvSpPr>
          <p:cNvPr id="149" name="TextBox 148">
            <a:extLst>
              <a:ext uri="{FF2B5EF4-FFF2-40B4-BE49-F238E27FC236}">
                <a16:creationId xmlns:a16="http://schemas.microsoft.com/office/drawing/2014/main" id="{C69170A0-B93B-402A-987C-4755A4031EC3}"/>
              </a:ext>
            </a:extLst>
          </p:cNvPr>
          <p:cNvSpPr txBox="1"/>
          <p:nvPr/>
        </p:nvSpPr>
        <p:spPr>
          <a:xfrm>
            <a:off x="4806695" y="4215346"/>
            <a:ext cx="3619501" cy="500137"/>
          </a:xfrm>
          <a:prstGeom prst="rect">
            <a:avLst/>
          </a:prstGeom>
          <a:noFill/>
        </p:spPr>
        <p:txBody>
          <a:bodyPr wrap="square">
            <a:spAutoFit/>
          </a:bodyPr>
          <a:lstStyle/>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 </a:t>
            </a:r>
            <a:r>
              <a:rPr kumimoji="0" lang="en-US" sz="1200" b="0" i="0" u="none" strike="noStrike" kern="1200" cap="none" spc="0" normalizeH="0" baseline="0" noProof="0">
                <a:ln>
                  <a:noFill/>
                </a:ln>
                <a:solidFill>
                  <a:srgbClr val="FFFFFF"/>
                </a:solidFill>
                <a:effectLst/>
                <a:uLnTx/>
                <a:uFillTx/>
                <a:latin typeface="Segoe UI Semibold"/>
                <a:ea typeface="+mn-ea"/>
                <a:cs typeface="+mn-cs"/>
              </a:rPr>
              <a:t>Anneke </a:t>
            </a:r>
            <a:r>
              <a:rPr kumimoji="0" lang="en-US" sz="1200" b="0" i="0" u="none" strike="noStrike" kern="1200" cap="none" spc="0" normalizeH="0" baseline="0" noProof="0" err="1">
                <a:ln>
                  <a:noFill/>
                </a:ln>
                <a:solidFill>
                  <a:srgbClr val="FFFFFF"/>
                </a:solidFill>
                <a:effectLst/>
                <a:uLnTx/>
                <a:uFillTx/>
                <a:latin typeface="Segoe UI Semibold"/>
                <a:ea typeface="+mn-ea"/>
                <a:cs typeface="+mn-cs"/>
              </a:rPr>
              <a:t>Broere</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r" defTabSz="914367" rtl="0" eaLnBrk="1" fontAlgn="auto" latinLnBrk="0" hangingPunct="1">
              <a:lnSpc>
                <a:spcPct val="100000"/>
              </a:lnSpc>
              <a:spcBef>
                <a:spcPts val="0"/>
              </a:spcBef>
              <a:spcAft>
                <a:spcPts val="30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Business Owner of </a:t>
            </a: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ClientLink</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Rabobank</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4851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Rectangle 273">
            <a:extLst>
              <a:ext uri="{FF2B5EF4-FFF2-40B4-BE49-F238E27FC236}">
                <a16:creationId xmlns:a16="http://schemas.microsoft.com/office/drawing/2014/main" id="{0495B94C-6AD1-45B5-A7E6-42A845C33DAF}"/>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6" name="Rectangle 275">
            <a:extLst>
              <a:ext uri="{FF2B5EF4-FFF2-40B4-BE49-F238E27FC236}">
                <a16:creationId xmlns:a16="http://schemas.microsoft.com/office/drawing/2014/main" id="{7CF3AB84-64E9-41E8-816E-FC100C362BD9}"/>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Help tailor customer experiences via a comprehensive view of the customer's financial situation</a:t>
            </a:r>
          </a:p>
        </p:txBody>
      </p:sp>
      <p:sp>
        <p:nvSpPr>
          <p:cNvPr id="3" name="Title 2">
            <a:extLst>
              <a:ext uri="{FF2B5EF4-FFF2-40B4-BE49-F238E27FC236}">
                <a16:creationId xmlns:a16="http://schemas.microsoft.com/office/drawing/2014/main" id="{3456234C-3DAC-4394-8491-7E1E8C120A3D}"/>
              </a:ext>
            </a:extLst>
          </p:cNvPr>
          <p:cNvSpPr>
            <a:spLocks noGrp="1"/>
          </p:cNvSpPr>
          <p:nvPr>
            <p:ph type="title"/>
          </p:nvPr>
        </p:nvSpPr>
        <p:spPr>
          <a:xfrm>
            <a:off x="588263" y="495300"/>
            <a:ext cx="11018520" cy="984885"/>
          </a:xfrm>
        </p:spPr>
        <p:txBody>
          <a:bodyPr/>
          <a:lstStyle/>
          <a:p>
            <a:r>
              <a:rPr lang="en-US"/>
              <a:t>Unified customer profile</a:t>
            </a:r>
            <a:br>
              <a:rPr lang="en-US"/>
            </a:br>
            <a:endParaRPr lang="en-US"/>
          </a:p>
        </p:txBody>
      </p:sp>
      <p:sp>
        <p:nvSpPr>
          <p:cNvPr id="41" name="TextBox 1">
            <a:extLst>
              <a:ext uri="{FF2B5EF4-FFF2-40B4-BE49-F238E27FC236}">
                <a16:creationId xmlns:a16="http://schemas.microsoft.com/office/drawing/2014/main" id="{8CE3142C-E602-4BA4-9E10-C26F5381FDAC}"/>
              </a:ext>
            </a:extLst>
          </p:cNvPr>
          <p:cNvSpPr txBox="1"/>
          <p:nvPr/>
        </p:nvSpPr>
        <p:spPr>
          <a:xfrm>
            <a:off x="654562" y="3225152"/>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Summary view</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Insights drawn from unified customer information help drive better customer outcomes</a:t>
            </a:r>
          </a:p>
        </p:txBody>
      </p:sp>
      <p:sp>
        <p:nvSpPr>
          <p:cNvPr id="42" name="TextBox 2">
            <a:extLst>
              <a:ext uri="{FF2B5EF4-FFF2-40B4-BE49-F238E27FC236}">
                <a16:creationId xmlns:a16="http://schemas.microsoft.com/office/drawing/2014/main" id="{586571AA-8C95-4550-B73A-ED9A9E49A3DB}"/>
              </a:ext>
            </a:extLst>
          </p:cNvPr>
          <p:cNvSpPr txBox="1"/>
          <p:nvPr/>
        </p:nvSpPr>
        <p:spPr>
          <a:xfrm>
            <a:off x="654562" y="4405038"/>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Banking segments</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Segmentation helps you focus on the right customers and opportunities to increase success</a:t>
            </a:r>
          </a:p>
        </p:txBody>
      </p:sp>
      <p:sp>
        <p:nvSpPr>
          <p:cNvPr id="43" name="TextBox 3">
            <a:extLst>
              <a:ext uri="{FF2B5EF4-FFF2-40B4-BE49-F238E27FC236}">
                <a16:creationId xmlns:a16="http://schemas.microsoft.com/office/drawing/2014/main" id="{60BFD1E7-8200-42E8-B932-48FA08C26716}"/>
              </a:ext>
            </a:extLst>
          </p:cNvPr>
          <p:cNvSpPr txBox="1"/>
          <p:nvPr/>
        </p:nvSpPr>
        <p:spPr>
          <a:xfrm>
            <a:off x="654561" y="5584926"/>
            <a:ext cx="4858311"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Churn risk</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Adaptive AI helps anticipate customer abandonment so you can work proactively to reduce risk of churn</a:t>
            </a:r>
          </a:p>
        </p:txBody>
      </p:sp>
      <p:cxnSp>
        <p:nvCxnSpPr>
          <p:cNvPr id="44" name="Straight Connector 43">
            <a:extLst>
              <a:ext uri="{FF2B5EF4-FFF2-40B4-BE49-F238E27FC236}">
                <a16:creationId xmlns:a16="http://schemas.microsoft.com/office/drawing/2014/main" id="{B5545871-DB65-41B3-86B0-87B47B085CE3}"/>
              </a:ext>
              <a:ext uri="{C183D7F6-B498-43B3-948B-1728B52AA6E4}">
                <adec:decorative xmlns:adec="http://schemas.microsoft.com/office/drawing/2017/decorative" val="1"/>
              </a:ext>
            </a:extLst>
          </p:cNvPr>
          <p:cNvCxnSpPr>
            <a:cxnSpLocks/>
          </p:cNvCxnSpPr>
          <p:nvPr/>
        </p:nvCxnSpPr>
        <p:spPr>
          <a:xfrm>
            <a:off x="584200" y="4272295"/>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E41339-372A-488C-9429-82D9982CB8A9}"/>
              </a:ext>
              <a:ext uri="{C183D7F6-B498-43B3-948B-1728B52AA6E4}">
                <adec:decorative xmlns:adec="http://schemas.microsoft.com/office/drawing/2017/decorative" val="1"/>
              </a:ext>
            </a:extLst>
          </p:cNvPr>
          <p:cNvCxnSpPr>
            <a:cxnSpLocks/>
          </p:cNvCxnSpPr>
          <p:nvPr/>
        </p:nvCxnSpPr>
        <p:spPr>
          <a:xfrm>
            <a:off x="584200" y="5452181"/>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0" name="Picture 39" descr="Graphical user interface, application, Word&#10;&#10;Description automatically generated">
            <a:extLst>
              <a:ext uri="{FF2B5EF4-FFF2-40B4-BE49-F238E27FC236}">
                <a16:creationId xmlns:a16="http://schemas.microsoft.com/office/drawing/2014/main" id="{3A50EF65-4A01-4067-8435-432F48D7A311}"/>
              </a:ext>
            </a:extLst>
          </p:cNvPr>
          <p:cNvPicPr>
            <a:picLocks noChangeAspect="1"/>
          </p:cNvPicPr>
          <p:nvPr/>
        </p:nvPicPr>
        <p:blipFill rotWithShape="1">
          <a:blip r:embed="rId3"/>
          <a:srcRect r="482" b="-229"/>
          <a:stretch/>
        </p:blipFill>
        <p:spPr>
          <a:xfrm>
            <a:off x="5741275" y="2681809"/>
            <a:ext cx="5880079" cy="3224953"/>
          </a:xfrm>
          <a:prstGeom prst="rect">
            <a:avLst/>
          </a:prstGeom>
        </p:spPr>
      </p:pic>
      <p:sp>
        <p:nvSpPr>
          <p:cNvPr id="48" name="Rectangle 47">
            <a:extLst>
              <a:ext uri="{FF2B5EF4-FFF2-40B4-BE49-F238E27FC236}">
                <a16:creationId xmlns:a16="http://schemas.microsoft.com/office/drawing/2014/main" id="{E686F9F9-271D-49D4-AD84-5D125D3A897F}"/>
              </a:ext>
            </a:extLst>
          </p:cNvPr>
          <p:cNvSpPr/>
          <p:nvPr/>
        </p:nvSpPr>
        <p:spPr bwMode="auto">
          <a:xfrm>
            <a:off x="5741275" y="5885626"/>
            <a:ext cx="5880079" cy="168831"/>
          </a:xfrm>
          <a:prstGeom prst="rect">
            <a:avLst/>
          </a:prstGeom>
          <a:solidFill>
            <a:srgbClr val="D7D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3649DE58-50D8-401E-82F1-F3A8D86CB104}"/>
              </a:ext>
            </a:extLst>
          </p:cNvPr>
          <p:cNvSpPr/>
          <p:nvPr/>
        </p:nvSpPr>
        <p:spPr bwMode="auto">
          <a:xfrm>
            <a:off x="5741274" y="5667744"/>
            <a:ext cx="91440" cy="381419"/>
          </a:xfrm>
          <a:prstGeom prst="rect">
            <a:avLst/>
          </a:prstGeom>
          <a:solidFill>
            <a:srgbClr val="EFEF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0" name="Picture 49" descr="A picture containing graphical user interface&#10;&#10;Description automatically generated">
            <a:extLst>
              <a:ext uri="{FF2B5EF4-FFF2-40B4-BE49-F238E27FC236}">
                <a16:creationId xmlns:a16="http://schemas.microsoft.com/office/drawing/2014/main" id="{C8BF4671-54D0-4CCC-9508-C3E94D49F2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874" y="2423043"/>
            <a:ext cx="6321787" cy="3856650"/>
          </a:xfrm>
          <a:prstGeom prst="rect">
            <a:avLst/>
          </a:prstGeom>
        </p:spPr>
      </p:pic>
      <p:pic>
        <p:nvPicPr>
          <p:cNvPr id="51" name="Picture 50">
            <a:extLst>
              <a:ext uri="{FF2B5EF4-FFF2-40B4-BE49-F238E27FC236}">
                <a16:creationId xmlns:a16="http://schemas.microsoft.com/office/drawing/2014/main" id="{EA665905-C67C-4F37-822D-5C86C67B8E42}"/>
              </a:ext>
            </a:extLst>
          </p:cNvPr>
          <p:cNvPicPr>
            <a:picLocks noChangeAspect="1"/>
          </p:cNvPicPr>
          <p:nvPr/>
        </p:nvPicPr>
        <p:blipFill>
          <a:blip r:embed="rId5"/>
          <a:stretch>
            <a:fillRect/>
          </a:stretch>
        </p:blipFill>
        <p:spPr>
          <a:xfrm>
            <a:off x="10207308" y="4126802"/>
            <a:ext cx="1282762" cy="2651760"/>
          </a:xfrm>
          <a:prstGeom prst="rect">
            <a:avLst/>
          </a:prstGeom>
        </p:spPr>
      </p:pic>
      <p:sp>
        <p:nvSpPr>
          <p:cNvPr id="52" name="TextBox 1">
            <a:extLst>
              <a:ext uri="{FF2B5EF4-FFF2-40B4-BE49-F238E27FC236}">
                <a16:creationId xmlns:a16="http://schemas.microsoft.com/office/drawing/2014/main" id="{80508AE1-9E1E-45BF-9B83-1B80BA0F40A9}"/>
              </a:ext>
            </a:extLst>
          </p:cNvPr>
          <p:cNvSpPr txBox="1"/>
          <p:nvPr/>
        </p:nvSpPr>
        <p:spPr>
          <a:xfrm>
            <a:off x="654562" y="2045266"/>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Customer insights</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effectLst/>
                <a:uLnTx/>
                <a:uFillTx/>
                <a:latin typeface="Segoe UI"/>
                <a:ea typeface="+mn-ea"/>
                <a:cs typeface="+mn-cs"/>
              </a:rPr>
              <a:t>Financial details, such as life events and household information, help create a single customer view</a:t>
            </a:r>
          </a:p>
        </p:txBody>
      </p:sp>
      <p:cxnSp>
        <p:nvCxnSpPr>
          <p:cNvPr id="53" name="Straight Connector 52">
            <a:extLst>
              <a:ext uri="{FF2B5EF4-FFF2-40B4-BE49-F238E27FC236}">
                <a16:creationId xmlns:a16="http://schemas.microsoft.com/office/drawing/2014/main" id="{FDB1F2C6-D704-4166-AEBA-8AD837ABC5FF}"/>
              </a:ext>
              <a:ext uri="{C183D7F6-B498-43B3-948B-1728B52AA6E4}">
                <adec:decorative xmlns:adec="http://schemas.microsoft.com/office/drawing/2017/decorative" val="1"/>
              </a:ext>
            </a:extLst>
          </p:cNvPr>
          <p:cNvCxnSpPr>
            <a:cxnSpLocks/>
          </p:cNvCxnSpPr>
          <p:nvPr/>
        </p:nvCxnSpPr>
        <p:spPr>
          <a:xfrm>
            <a:off x="584200" y="3092409"/>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61FF3184-0BE7-4A3C-AE98-91494C165DD1}"/>
              </a:ext>
            </a:extLst>
          </p:cNvPr>
          <p:cNvGrpSpPr>
            <a:grpSpLocks/>
          </p:cNvGrpSpPr>
          <p:nvPr/>
        </p:nvGrpSpPr>
        <p:grpSpPr>
          <a:xfrm>
            <a:off x="10914223" y="172480"/>
            <a:ext cx="969264" cy="969264"/>
            <a:chOff x="7355212" y="1124180"/>
            <a:chExt cx="831086" cy="831086"/>
          </a:xfrm>
        </p:grpSpPr>
        <p:grpSp>
          <p:nvGrpSpPr>
            <p:cNvPr id="54" name="Group 53">
              <a:extLst>
                <a:ext uri="{FF2B5EF4-FFF2-40B4-BE49-F238E27FC236}">
                  <a16:creationId xmlns:a16="http://schemas.microsoft.com/office/drawing/2014/main" id="{E12E39D3-DF93-4FF0-BCD0-315AC74BCA22}"/>
                </a:ext>
              </a:extLst>
            </p:cNvPr>
            <p:cNvGrpSpPr>
              <a:grpSpLocks/>
            </p:cNvGrpSpPr>
            <p:nvPr/>
          </p:nvGrpSpPr>
          <p:grpSpPr>
            <a:xfrm>
              <a:off x="7355212" y="1124180"/>
              <a:ext cx="831086" cy="831086"/>
              <a:chOff x="2677356" y="489672"/>
              <a:chExt cx="832104" cy="832104"/>
            </a:xfrm>
          </p:grpSpPr>
          <p:sp>
            <p:nvSpPr>
              <p:cNvPr id="66" name="Oval 65">
                <a:extLst>
                  <a:ext uri="{FF2B5EF4-FFF2-40B4-BE49-F238E27FC236}">
                    <a16:creationId xmlns:a16="http://schemas.microsoft.com/office/drawing/2014/main" id="{18280EF3-4834-4C1A-BCE7-D45CDF3A48D9}"/>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7" name="Oval 66">
                <a:extLst>
                  <a:ext uri="{FF2B5EF4-FFF2-40B4-BE49-F238E27FC236}">
                    <a16:creationId xmlns:a16="http://schemas.microsoft.com/office/drawing/2014/main" id="{A11BB6E6-9FC9-4C6C-9BAF-C9F5D30C40BC}"/>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5" name="decentralized identity" descr="decentralized identity">
              <a:extLst>
                <a:ext uri="{FF2B5EF4-FFF2-40B4-BE49-F238E27FC236}">
                  <a16:creationId xmlns:a16="http://schemas.microsoft.com/office/drawing/2014/main" id="{A413B6BF-8EBF-4207-8020-5C4A55660530}"/>
                </a:ext>
              </a:extLst>
            </p:cNvPr>
            <p:cNvGrpSpPr/>
            <p:nvPr/>
          </p:nvGrpSpPr>
          <p:grpSpPr>
            <a:xfrm>
              <a:off x="7548514" y="1290215"/>
              <a:ext cx="447295" cy="498520"/>
              <a:chOff x="7299144" y="3026630"/>
              <a:chExt cx="411707" cy="458859"/>
            </a:xfrm>
          </p:grpSpPr>
          <p:sp>
            <p:nvSpPr>
              <p:cNvPr id="56" name="Freeform: Shape 55">
                <a:extLst>
                  <a:ext uri="{FF2B5EF4-FFF2-40B4-BE49-F238E27FC236}">
                    <a16:creationId xmlns:a16="http://schemas.microsoft.com/office/drawing/2014/main" id="{5B77EEAD-F887-4218-AEAA-4926B65591C8}"/>
                  </a:ext>
                </a:extLst>
              </p:cNvPr>
              <p:cNvSpPr/>
              <p:nvPr/>
            </p:nvSpPr>
            <p:spPr>
              <a:xfrm>
                <a:off x="7408326" y="3268215"/>
                <a:ext cx="190177" cy="95089"/>
              </a:xfrm>
              <a:custGeom>
                <a:avLst/>
                <a:gdLst>
                  <a:gd name="connsiteX0" fmla="*/ 1765 w 190177"/>
                  <a:gd name="connsiteY0" fmla="*/ 96780 h 95088"/>
                  <a:gd name="connsiteX1" fmla="*/ 96780 w 190177"/>
                  <a:gd name="connsiteY1" fmla="*/ 1765 h 95088"/>
                  <a:gd name="connsiteX2" fmla="*/ 191795 w 190177"/>
                  <a:gd name="connsiteY2" fmla="*/ 96780 h 95088"/>
                  <a:gd name="connsiteX3" fmla="*/ 1765 w 190177"/>
                  <a:gd name="connsiteY3" fmla="*/ 96780 h 95088"/>
                </a:gdLst>
                <a:ahLst/>
                <a:cxnLst>
                  <a:cxn ang="0">
                    <a:pos x="connsiteX0" y="connsiteY0"/>
                  </a:cxn>
                  <a:cxn ang="0">
                    <a:pos x="connsiteX1" y="connsiteY1"/>
                  </a:cxn>
                  <a:cxn ang="0">
                    <a:pos x="connsiteX2" y="connsiteY2"/>
                  </a:cxn>
                  <a:cxn ang="0">
                    <a:pos x="connsiteX3" y="connsiteY3"/>
                  </a:cxn>
                </a:cxnLst>
                <a:rect l="l" t="t" r="r" b="b"/>
                <a:pathLst>
                  <a:path w="190177" h="95088">
                    <a:moveTo>
                      <a:pt x="1765" y="96780"/>
                    </a:moveTo>
                    <a:cubicBezTo>
                      <a:pt x="1765" y="44269"/>
                      <a:pt x="44269" y="1765"/>
                      <a:pt x="96780" y="1765"/>
                    </a:cubicBezTo>
                    <a:cubicBezTo>
                      <a:pt x="149290" y="1765"/>
                      <a:pt x="191795" y="44269"/>
                      <a:pt x="191795" y="96780"/>
                    </a:cubicBezTo>
                    <a:lnTo>
                      <a:pt x="1765" y="96780"/>
                    </a:ln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40705724-96A9-4631-A3F4-C947639C0020}"/>
                  </a:ext>
                </a:extLst>
              </p:cNvPr>
              <p:cNvSpPr/>
              <p:nvPr/>
            </p:nvSpPr>
            <p:spPr>
              <a:xfrm>
                <a:off x="7449712" y="3145417"/>
                <a:ext cx="109352" cy="109352"/>
              </a:xfrm>
              <a:custGeom>
                <a:avLst/>
                <a:gdLst>
                  <a:gd name="connsiteX0" fmla="*/ 109507 w 109351"/>
                  <a:gd name="connsiteY0" fmla="*/ 55636 h 109351"/>
                  <a:gd name="connsiteX1" fmla="*/ 55636 w 109351"/>
                  <a:gd name="connsiteY1" fmla="*/ 109507 h 109351"/>
                  <a:gd name="connsiteX2" fmla="*/ 1765 w 109351"/>
                  <a:gd name="connsiteY2" fmla="*/ 55636 h 109351"/>
                  <a:gd name="connsiteX3" fmla="*/ 55636 w 109351"/>
                  <a:gd name="connsiteY3" fmla="*/ 1765 h 109351"/>
                  <a:gd name="connsiteX4" fmla="*/ 109507 w 109351"/>
                  <a:gd name="connsiteY4" fmla="*/ 55636 h 109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351" h="109351">
                    <a:moveTo>
                      <a:pt x="109507" y="55636"/>
                    </a:moveTo>
                    <a:cubicBezTo>
                      <a:pt x="109507" y="85413"/>
                      <a:pt x="85413" y="109507"/>
                      <a:pt x="55636" y="109507"/>
                    </a:cubicBezTo>
                    <a:cubicBezTo>
                      <a:pt x="25859" y="109507"/>
                      <a:pt x="1765" y="85413"/>
                      <a:pt x="1765" y="55636"/>
                    </a:cubicBezTo>
                    <a:cubicBezTo>
                      <a:pt x="1765" y="25859"/>
                      <a:pt x="25859" y="1765"/>
                      <a:pt x="55636" y="1765"/>
                    </a:cubicBezTo>
                    <a:cubicBezTo>
                      <a:pt x="85413" y="1765"/>
                      <a:pt x="109507" y="25938"/>
                      <a:pt x="109507" y="55636"/>
                    </a:cubicBezTo>
                    <a:close/>
                  </a:path>
                </a:pathLst>
              </a:custGeom>
              <a:solidFill>
                <a:srgbClr val="0078D7"/>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6F00DA6B-5A59-46BE-9E8A-4F70176229DA}"/>
                  </a:ext>
                </a:extLst>
              </p:cNvPr>
              <p:cNvSpPr/>
              <p:nvPr/>
            </p:nvSpPr>
            <p:spPr>
              <a:xfrm>
                <a:off x="7317393" y="3038869"/>
                <a:ext cx="375600" cy="432653"/>
              </a:xfrm>
              <a:custGeom>
                <a:avLst/>
                <a:gdLst>
                  <a:gd name="connsiteX0" fmla="*/ 188033 w 375600"/>
                  <a:gd name="connsiteY0" fmla="*/ 432015 h 432653"/>
                  <a:gd name="connsiteX1" fmla="*/ 1765 w 375600"/>
                  <a:gd name="connsiteY1" fmla="*/ 324432 h 432653"/>
                  <a:gd name="connsiteX2" fmla="*/ 1765 w 375600"/>
                  <a:gd name="connsiteY2" fmla="*/ 109347 h 432653"/>
                  <a:gd name="connsiteX3" fmla="*/ 188033 w 375600"/>
                  <a:gd name="connsiteY3" fmla="*/ 1765 h 432653"/>
                  <a:gd name="connsiteX4" fmla="*/ 374301 w 375600"/>
                  <a:gd name="connsiteY4" fmla="*/ 109347 h 432653"/>
                  <a:gd name="connsiteX5" fmla="*/ 374301 w 375600"/>
                  <a:gd name="connsiteY5" fmla="*/ 324432 h 432653"/>
                  <a:gd name="connsiteX6" fmla="*/ 188033 w 375600"/>
                  <a:gd name="connsiteY6" fmla="*/ 432015 h 432653"/>
                  <a:gd name="connsiteX7" fmla="*/ 13771 w 375600"/>
                  <a:gd name="connsiteY7" fmla="*/ 317548 h 432653"/>
                  <a:gd name="connsiteX8" fmla="*/ 188033 w 375600"/>
                  <a:gd name="connsiteY8" fmla="*/ 418167 h 432653"/>
                  <a:gd name="connsiteX9" fmla="*/ 362294 w 375600"/>
                  <a:gd name="connsiteY9" fmla="*/ 317548 h 432653"/>
                  <a:gd name="connsiteX10" fmla="*/ 362294 w 375600"/>
                  <a:gd name="connsiteY10" fmla="*/ 116231 h 432653"/>
                  <a:gd name="connsiteX11" fmla="*/ 188033 w 375600"/>
                  <a:gd name="connsiteY11" fmla="*/ 15613 h 432653"/>
                  <a:gd name="connsiteX12" fmla="*/ 13771 w 375600"/>
                  <a:gd name="connsiteY12" fmla="*/ 116231 h 432653"/>
                  <a:gd name="connsiteX13" fmla="*/ 13771 w 375600"/>
                  <a:gd name="connsiteY13" fmla="*/ 317548 h 43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600" h="432653">
                    <a:moveTo>
                      <a:pt x="188033" y="432015"/>
                    </a:moveTo>
                    <a:lnTo>
                      <a:pt x="1765" y="324432"/>
                    </a:lnTo>
                    <a:lnTo>
                      <a:pt x="1765" y="109347"/>
                    </a:lnTo>
                    <a:lnTo>
                      <a:pt x="188033" y="1765"/>
                    </a:lnTo>
                    <a:lnTo>
                      <a:pt x="374301" y="109347"/>
                    </a:lnTo>
                    <a:lnTo>
                      <a:pt x="374301" y="324432"/>
                    </a:lnTo>
                    <a:lnTo>
                      <a:pt x="188033" y="432015"/>
                    </a:lnTo>
                    <a:close/>
                    <a:moveTo>
                      <a:pt x="13771" y="317548"/>
                    </a:moveTo>
                    <a:lnTo>
                      <a:pt x="188033" y="418167"/>
                    </a:lnTo>
                    <a:lnTo>
                      <a:pt x="362294" y="317548"/>
                    </a:lnTo>
                    <a:lnTo>
                      <a:pt x="362294" y="116231"/>
                    </a:lnTo>
                    <a:lnTo>
                      <a:pt x="188033" y="15613"/>
                    </a:lnTo>
                    <a:lnTo>
                      <a:pt x="13771" y="116231"/>
                    </a:lnTo>
                    <a:lnTo>
                      <a:pt x="13771" y="317548"/>
                    </a:ln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7EA51A9-947B-41E0-961F-EBC440E69703}"/>
                  </a:ext>
                </a:extLst>
              </p:cNvPr>
              <p:cNvSpPr/>
              <p:nvPr/>
            </p:nvSpPr>
            <p:spPr>
              <a:xfrm>
                <a:off x="7477647" y="302663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62DC15F-624F-4D99-ACCD-DDDEFC802590}"/>
                  </a:ext>
                </a:extLst>
              </p:cNvPr>
              <p:cNvSpPr/>
              <p:nvPr/>
            </p:nvSpPr>
            <p:spPr>
              <a:xfrm>
                <a:off x="7477647" y="3433190"/>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5"/>
                      <a:pt x="40284" y="1765"/>
                      <a:pt x="26579" y="1765"/>
                    </a:cubicBezTo>
                    <a:cubicBezTo>
                      <a:pt x="12874" y="1765"/>
                      <a:pt x="1765" y="12875"/>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C18BB8BA-A67F-4052-BB00-7AE408B1B921}"/>
                  </a:ext>
                </a:extLst>
              </p:cNvPr>
              <p:cNvSpPr/>
              <p:nvPr/>
            </p:nvSpPr>
            <p:spPr>
              <a:xfrm>
                <a:off x="7658552" y="3338491"/>
                <a:ext cx="52299" cy="52299"/>
              </a:xfrm>
              <a:custGeom>
                <a:avLst/>
                <a:gdLst>
                  <a:gd name="connsiteX0" fmla="*/ 26579 w 52298"/>
                  <a:gd name="connsiteY0" fmla="*/ 51393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3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3"/>
                    </a:moveTo>
                    <a:cubicBezTo>
                      <a:pt x="40284" y="51393"/>
                      <a:pt x="51393" y="40284"/>
                      <a:pt x="51393" y="26579"/>
                    </a:cubicBezTo>
                    <a:cubicBezTo>
                      <a:pt x="51393" y="12874"/>
                      <a:pt x="40284" y="1765"/>
                      <a:pt x="26579" y="1765"/>
                    </a:cubicBezTo>
                    <a:cubicBezTo>
                      <a:pt x="12874" y="1765"/>
                      <a:pt x="1765" y="12874"/>
                      <a:pt x="1765" y="26579"/>
                    </a:cubicBezTo>
                    <a:cubicBezTo>
                      <a:pt x="1765" y="40284"/>
                      <a:pt x="12874" y="51393"/>
                      <a:pt x="26579" y="5139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96EB0D2-D96C-43FA-8B5A-66FB7AA6ACD4}"/>
                  </a:ext>
                </a:extLst>
              </p:cNvPr>
              <p:cNvSpPr/>
              <p:nvPr/>
            </p:nvSpPr>
            <p:spPr>
              <a:xfrm>
                <a:off x="7658552" y="3121719"/>
                <a:ext cx="52299" cy="52299"/>
              </a:xfrm>
              <a:custGeom>
                <a:avLst/>
                <a:gdLst>
                  <a:gd name="connsiteX0" fmla="*/ 26579 w 52298"/>
                  <a:gd name="connsiteY0" fmla="*/ 51394 h 52298"/>
                  <a:gd name="connsiteX1" fmla="*/ 51393 w 52298"/>
                  <a:gd name="connsiteY1" fmla="*/ 26579 h 52298"/>
                  <a:gd name="connsiteX2" fmla="*/ 26579 w 52298"/>
                  <a:gd name="connsiteY2" fmla="*/ 1765 h 52298"/>
                  <a:gd name="connsiteX3" fmla="*/ 1765 w 52298"/>
                  <a:gd name="connsiteY3" fmla="*/ 26579 h 52298"/>
                  <a:gd name="connsiteX4" fmla="*/ 26579 w 52298"/>
                  <a:gd name="connsiteY4" fmla="*/ 51394 h 52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98" h="52298">
                    <a:moveTo>
                      <a:pt x="26579" y="51394"/>
                    </a:moveTo>
                    <a:cubicBezTo>
                      <a:pt x="40284" y="51394"/>
                      <a:pt x="51393" y="40284"/>
                      <a:pt x="51393" y="26579"/>
                    </a:cubicBezTo>
                    <a:cubicBezTo>
                      <a:pt x="51393" y="12874"/>
                      <a:pt x="40284" y="1765"/>
                      <a:pt x="26579" y="1765"/>
                    </a:cubicBezTo>
                    <a:cubicBezTo>
                      <a:pt x="12874" y="1765"/>
                      <a:pt x="1765" y="12874"/>
                      <a:pt x="1765" y="26579"/>
                    </a:cubicBezTo>
                    <a:cubicBezTo>
                      <a:pt x="1765" y="40284"/>
                      <a:pt x="12874" y="51394"/>
                      <a:pt x="26579" y="51394"/>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C08DB7A3-FB6E-41A9-AC14-5987EEFB15FE}"/>
                  </a:ext>
                </a:extLst>
              </p:cNvPr>
              <p:cNvSpPr/>
              <p:nvPr/>
            </p:nvSpPr>
            <p:spPr>
              <a:xfrm>
                <a:off x="7299144" y="3339605"/>
                <a:ext cx="47544" cy="47544"/>
              </a:xfrm>
              <a:custGeom>
                <a:avLst/>
                <a:gdLst>
                  <a:gd name="connsiteX0" fmla="*/ 25698 w 47544"/>
                  <a:gd name="connsiteY0" fmla="*/ 49633 h 47544"/>
                  <a:gd name="connsiteX1" fmla="*/ 49632 w 47544"/>
                  <a:gd name="connsiteY1" fmla="*/ 25699 h 47544"/>
                  <a:gd name="connsiteX2" fmla="*/ 25698 w 47544"/>
                  <a:gd name="connsiteY2" fmla="*/ 1765 h 47544"/>
                  <a:gd name="connsiteX3" fmla="*/ 1765 w 47544"/>
                  <a:gd name="connsiteY3" fmla="*/ 25699 h 47544"/>
                  <a:gd name="connsiteX4" fmla="*/ 25698 w 47544"/>
                  <a:gd name="connsiteY4" fmla="*/ 49633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3"/>
                    </a:moveTo>
                    <a:cubicBezTo>
                      <a:pt x="38917" y="49633"/>
                      <a:pt x="49632" y="38917"/>
                      <a:pt x="49632" y="25699"/>
                    </a:cubicBezTo>
                    <a:cubicBezTo>
                      <a:pt x="49632" y="12480"/>
                      <a:pt x="38917" y="1765"/>
                      <a:pt x="25698" y="1765"/>
                    </a:cubicBezTo>
                    <a:cubicBezTo>
                      <a:pt x="12480" y="1765"/>
                      <a:pt x="1765" y="12480"/>
                      <a:pt x="1765" y="25699"/>
                    </a:cubicBezTo>
                    <a:cubicBezTo>
                      <a:pt x="1765" y="38917"/>
                      <a:pt x="12480" y="49633"/>
                      <a:pt x="25698" y="49633"/>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0223B62-6079-4603-9D9A-35B066DD514E}"/>
                  </a:ext>
                </a:extLst>
              </p:cNvPr>
              <p:cNvSpPr/>
              <p:nvPr/>
            </p:nvSpPr>
            <p:spPr>
              <a:xfrm>
                <a:off x="7299144" y="3124282"/>
                <a:ext cx="47544" cy="47544"/>
              </a:xfrm>
              <a:custGeom>
                <a:avLst/>
                <a:gdLst>
                  <a:gd name="connsiteX0" fmla="*/ 25698 w 47544"/>
                  <a:gd name="connsiteY0" fmla="*/ 49632 h 47544"/>
                  <a:gd name="connsiteX1" fmla="*/ 49632 w 47544"/>
                  <a:gd name="connsiteY1" fmla="*/ 25698 h 47544"/>
                  <a:gd name="connsiteX2" fmla="*/ 25698 w 47544"/>
                  <a:gd name="connsiteY2" fmla="*/ 1765 h 47544"/>
                  <a:gd name="connsiteX3" fmla="*/ 1765 w 47544"/>
                  <a:gd name="connsiteY3" fmla="*/ 25698 h 47544"/>
                  <a:gd name="connsiteX4" fmla="*/ 25698 w 47544"/>
                  <a:gd name="connsiteY4" fmla="*/ 49632 h 47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44" h="47544">
                    <a:moveTo>
                      <a:pt x="25698" y="49632"/>
                    </a:moveTo>
                    <a:cubicBezTo>
                      <a:pt x="38917" y="49632"/>
                      <a:pt x="49632" y="38917"/>
                      <a:pt x="49632" y="25698"/>
                    </a:cubicBezTo>
                    <a:cubicBezTo>
                      <a:pt x="49632" y="12480"/>
                      <a:pt x="38917" y="1765"/>
                      <a:pt x="25698" y="1765"/>
                    </a:cubicBezTo>
                    <a:cubicBezTo>
                      <a:pt x="12480" y="1765"/>
                      <a:pt x="1765" y="12480"/>
                      <a:pt x="1765" y="25698"/>
                    </a:cubicBezTo>
                    <a:cubicBezTo>
                      <a:pt x="1765" y="38917"/>
                      <a:pt x="12480" y="49632"/>
                      <a:pt x="25698" y="49632"/>
                    </a:cubicBezTo>
                    <a:close/>
                  </a:path>
                </a:pathLst>
              </a:custGeom>
              <a:solidFill>
                <a:srgbClr val="50E6FF"/>
              </a:solidFill>
              <a:ln w="471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7100913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Graphical user interface, application&#10;&#10;Description automatically generated">
            <a:extLst>
              <a:ext uri="{FF2B5EF4-FFF2-40B4-BE49-F238E27FC236}">
                <a16:creationId xmlns:a16="http://schemas.microsoft.com/office/drawing/2014/main" id="{C30AC748-C539-4478-8E46-A526F226CBBE}"/>
              </a:ext>
            </a:extLst>
          </p:cNvPr>
          <p:cNvPicPr>
            <a:picLocks noChangeAspect="1"/>
          </p:cNvPicPr>
          <p:nvPr/>
        </p:nvPicPr>
        <p:blipFill>
          <a:blip r:embed="rId3"/>
          <a:srcRect/>
          <a:stretch/>
        </p:blipFill>
        <p:spPr>
          <a:xfrm>
            <a:off x="5740658" y="2723371"/>
            <a:ext cx="5888736" cy="3312414"/>
          </a:xfrm>
          <a:prstGeom prst="rect">
            <a:avLst/>
          </a:prstGeom>
        </p:spPr>
      </p:pic>
      <p:pic>
        <p:nvPicPr>
          <p:cNvPr id="33" name="Picture 32" descr="A picture containing graphical user interface&#10;&#10;Description automatically generated">
            <a:extLst>
              <a:ext uri="{FF2B5EF4-FFF2-40B4-BE49-F238E27FC236}">
                <a16:creationId xmlns:a16="http://schemas.microsoft.com/office/drawing/2014/main" id="{AE18DCE3-1260-4B66-B1E2-6312849AB1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2874" y="2423042"/>
            <a:ext cx="6321787" cy="3856650"/>
          </a:xfrm>
          <a:prstGeom prst="rect">
            <a:avLst/>
          </a:prstGeom>
        </p:spPr>
      </p:pic>
      <p:grpSp>
        <p:nvGrpSpPr>
          <p:cNvPr id="3" name="Group 2">
            <a:extLst>
              <a:ext uri="{FF2B5EF4-FFF2-40B4-BE49-F238E27FC236}">
                <a16:creationId xmlns:a16="http://schemas.microsoft.com/office/drawing/2014/main" id="{150E9B3E-03F6-4D29-9704-2691EF522D1B}"/>
              </a:ext>
            </a:extLst>
          </p:cNvPr>
          <p:cNvGrpSpPr/>
          <p:nvPr/>
        </p:nvGrpSpPr>
        <p:grpSpPr>
          <a:xfrm>
            <a:off x="584200" y="2998837"/>
            <a:ext cx="4778022" cy="2339081"/>
            <a:chOff x="-4932680" y="2998837"/>
            <a:chExt cx="4778022" cy="2339081"/>
          </a:xfrm>
        </p:grpSpPr>
        <p:sp>
          <p:nvSpPr>
            <p:cNvPr id="35" name="TextBox 1">
              <a:extLst>
                <a:ext uri="{FF2B5EF4-FFF2-40B4-BE49-F238E27FC236}">
                  <a16:creationId xmlns:a16="http://schemas.microsoft.com/office/drawing/2014/main" id="{C5E56CD2-5EED-436E-B06C-60D5E1EF4CD3}"/>
                </a:ext>
              </a:extLst>
            </p:cNvPr>
            <p:cNvSpPr txBox="1"/>
            <p:nvPr/>
          </p:nvSpPr>
          <p:spPr>
            <a:xfrm>
              <a:off x="-4862318" y="2998837"/>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Accelerated application process</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Enable customers to efficiently apply for and keep track of a loan through mobile app or online portal to help </a:t>
              </a:r>
              <a:r>
                <a:rPr lang="en-US" sz="1600" kern="0">
                  <a:solidFill>
                    <a:srgbClr val="000000"/>
                  </a:solidFill>
                  <a:latin typeface="Segoe UI"/>
                </a:rPr>
                <a:t>improve</a:t>
              </a:r>
              <a:r>
                <a:rPr kumimoji="0" lang="en-US" sz="1600" b="0" i="0" u="none" strike="noStrike" kern="0" cap="none" spc="0" normalizeH="0" baseline="0" noProof="0">
                  <a:ln>
                    <a:noFill/>
                  </a:ln>
                  <a:solidFill>
                    <a:srgbClr val="000000"/>
                  </a:solidFill>
                  <a:effectLst/>
                  <a:uLnTx/>
                  <a:uFillTx/>
                  <a:latin typeface="Segoe UI"/>
                  <a:ea typeface="+mn-ea"/>
                  <a:cs typeface="+mn-cs"/>
                </a:rPr>
                <a:t> loyalty and satisfaction</a:t>
              </a:r>
            </a:p>
          </p:txBody>
        </p:sp>
        <p:sp>
          <p:nvSpPr>
            <p:cNvPr id="36" name="TextBox 3">
              <a:extLst>
                <a:ext uri="{FF2B5EF4-FFF2-40B4-BE49-F238E27FC236}">
                  <a16:creationId xmlns:a16="http://schemas.microsoft.com/office/drawing/2014/main" id="{7B2B75E5-7EFE-4279-96BE-F108E87E6165}"/>
                </a:ext>
              </a:extLst>
            </p:cNvPr>
            <p:cNvSpPr txBox="1"/>
            <p:nvPr/>
          </p:nvSpPr>
          <p:spPr>
            <a:xfrm>
              <a:off x="-4862318" y="4423518"/>
              <a:ext cx="4707660"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Loan process management</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Enable loan managers to monitor the loan process to help increase productivity and ensure consistent customer experiences</a:t>
              </a:r>
            </a:p>
          </p:txBody>
        </p:sp>
        <p:cxnSp>
          <p:nvCxnSpPr>
            <p:cNvPr id="37" name="Straight Connector 36">
              <a:extLst>
                <a:ext uri="{FF2B5EF4-FFF2-40B4-BE49-F238E27FC236}">
                  <a16:creationId xmlns:a16="http://schemas.microsoft.com/office/drawing/2014/main" id="{A266851E-9C4C-42DD-878C-FCE1D0F155E2}"/>
                </a:ext>
                <a:ext uri="{C183D7F6-B498-43B3-948B-1728B52AA6E4}">
                  <adec:decorative xmlns:adec="http://schemas.microsoft.com/office/drawing/2017/decorative" val="1"/>
                </a:ext>
              </a:extLst>
            </p:cNvPr>
            <p:cNvCxnSpPr>
              <a:cxnSpLocks/>
            </p:cNvCxnSpPr>
            <p:nvPr/>
          </p:nvCxnSpPr>
          <p:spPr>
            <a:xfrm>
              <a:off x="-4932680" y="4139814"/>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 name="Rectangle 11">
            <a:extLst>
              <a:ext uri="{FF2B5EF4-FFF2-40B4-BE49-F238E27FC236}">
                <a16:creationId xmlns:a16="http://schemas.microsoft.com/office/drawing/2014/main" id="{F9F1D5AA-1CBC-4D3B-94BA-D7376CFF5E7D}"/>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2E5677C-3D54-4444-BEBB-958F94236448}"/>
              </a:ext>
            </a:extLst>
          </p:cNvPr>
          <p:cNvSpPr>
            <a:spLocks noGrp="1"/>
          </p:cNvSpPr>
          <p:nvPr>
            <p:ph type="title"/>
          </p:nvPr>
        </p:nvSpPr>
        <p:spPr/>
        <p:txBody>
          <a:bodyPr/>
          <a:lstStyle/>
          <a:p>
            <a:r>
              <a:rPr lang="en-US"/>
              <a:t>Customer onboarding</a:t>
            </a:r>
          </a:p>
        </p:txBody>
      </p:sp>
      <p:sp>
        <p:nvSpPr>
          <p:cNvPr id="210" name="Rectangle 209">
            <a:extLst>
              <a:ext uri="{FF2B5EF4-FFF2-40B4-BE49-F238E27FC236}">
                <a16:creationId xmlns:a16="http://schemas.microsoft.com/office/drawing/2014/main" id="{818A9500-EDED-447A-BF5A-676CA590CD4F}"/>
              </a:ext>
            </a:extLst>
          </p:cNvPr>
          <p:cNvSpPr/>
          <p:nvPr/>
        </p:nvSpPr>
        <p:spPr bwMode="auto">
          <a:xfrm>
            <a:off x="584877" y="1406092"/>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Provide customers with easy-access loan apps and self-service tools to help streamline the loan process </a:t>
            </a:r>
          </a:p>
        </p:txBody>
      </p:sp>
      <p:grpSp>
        <p:nvGrpSpPr>
          <p:cNvPr id="32" name="Group 31">
            <a:extLst>
              <a:ext uri="{FF2B5EF4-FFF2-40B4-BE49-F238E27FC236}">
                <a16:creationId xmlns:a16="http://schemas.microsoft.com/office/drawing/2014/main" id="{CACE4983-4E57-4B7C-AFD1-9A8D9D03EFB2}"/>
              </a:ext>
            </a:extLst>
          </p:cNvPr>
          <p:cNvGrpSpPr/>
          <p:nvPr/>
        </p:nvGrpSpPr>
        <p:grpSpPr>
          <a:xfrm>
            <a:off x="10915717" y="172480"/>
            <a:ext cx="969264" cy="969264"/>
            <a:chOff x="4821025" y="1467101"/>
            <a:chExt cx="502920" cy="502920"/>
          </a:xfrm>
        </p:grpSpPr>
        <p:grpSp>
          <p:nvGrpSpPr>
            <p:cNvPr id="34" name="Group 33">
              <a:extLst>
                <a:ext uri="{FF2B5EF4-FFF2-40B4-BE49-F238E27FC236}">
                  <a16:creationId xmlns:a16="http://schemas.microsoft.com/office/drawing/2014/main" id="{1672FADF-3104-4A85-99AE-BF2D0AD43AA9}"/>
                </a:ext>
              </a:extLst>
            </p:cNvPr>
            <p:cNvGrpSpPr>
              <a:grpSpLocks/>
            </p:cNvGrpSpPr>
            <p:nvPr/>
          </p:nvGrpSpPr>
          <p:grpSpPr>
            <a:xfrm>
              <a:off x="4821025" y="1467101"/>
              <a:ext cx="502920" cy="502920"/>
              <a:chOff x="8104818" y="-613599"/>
              <a:chExt cx="831086" cy="831086"/>
            </a:xfrm>
          </p:grpSpPr>
          <p:sp>
            <p:nvSpPr>
              <p:cNvPr id="71" name="Oval 70">
                <a:extLst>
                  <a:ext uri="{FF2B5EF4-FFF2-40B4-BE49-F238E27FC236}">
                    <a16:creationId xmlns:a16="http://schemas.microsoft.com/office/drawing/2014/main" id="{D900CB0D-9363-4358-BC25-CB63745C2CDD}"/>
                  </a:ext>
                </a:extLst>
              </p:cNvPr>
              <p:cNvSpPr>
                <a:spLocks/>
              </p:cNvSpPr>
              <p:nvPr/>
            </p:nvSpPr>
            <p:spPr bwMode="auto">
              <a:xfrm>
                <a:off x="8104818" y="-613599"/>
                <a:ext cx="831086" cy="831086"/>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2" name="Oval 71">
                <a:extLst>
                  <a:ext uri="{FF2B5EF4-FFF2-40B4-BE49-F238E27FC236}">
                    <a16:creationId xmlns:a16="http://schemas.microsoft.com/office/drawing/2014/main" id="{0E881226-6005-4BB6-B75D-E67A49F90353}"/>
                  </a:ext>
                </a:extLst>
              </p:cNvPr>
              <p:cNvSpPr>
                <a:spLocks/>
              </p:cNvSpPr>
              <p:nvPr/>
            </p:nvSpPr>
            <p:spPr bwMode="auto">
              <a:xfrm>
                <a:off x="8147126" y="-571291"/>
                <a:ext cx="746470" cy="746470"/>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55" name="templatize" descr="templatize">
              <a:extLst>
                <a:ext uri="{FF2B5EF4-FFF2-40B4-BE49-F238E27FC236}">
                  <a16:creationId xmlns:a16="http://schemas.microsoft.com/office/drawing/2014/main" id="{CD868558-58FF-4995-AFE4-7D293FE42A45}"/>
                </a:ext>
              </a:extLst>
            </p:cNvPr>
            <p:cNvGrpSpPr>
              <a:grpSpLocks noChangeAspect="1"/>
            </p:cNvGrpSpPr>
            <p:nvPr/>
          </p:nvGrpSpPr>
          <p:grpSpPr bwMode="auto">
            <a:xfrm>
              <a:off x="4944147" y="1590713"/>
              <a:ext cx="256677" cy="255697"/>
              <a:chOff x="5788" y="1364"/>
              <a:chExt cx="262" cy="261"/>
            </a:xfrm>
          </p:grpSpPr>
          <p:sp>
            <p:nvSpPr>
              <p:cNvPr id="59" name="AutoShape 139">
                <a:extLst>
                  <a:ext uri="{FF2B5EF4-FFF2-40B4-BE49-F238E27FC236}">
                    <a16:creationId xmlns:a16="http://schemas.microsoft.com/office/drawing/2014/main" id="{B96CE5D2-2C00-48B1-9ACE-D39226B0CCFD}"/>
                  </a:ext>
                </a:extLst>
              </p:cNvPr>
              <p:cNvSpPr>
                <a:spLocks noChangeAspect="1" noChangeArrowheads="1" noTextEdit="1"/>
              </p:cNvSpPr>
              <p:nvPr/>
            </p:nvSpPr>
            <p:spPr bwMode="auto">
              <a:xfrm>
                <a:off x="5788" y="1364"/>
                <a:ext cx="262" cy="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Rectangle 141">
                <a:extLst>
                  <a:ext uri="{FF2B5EF4-FFF2-40B4-BE49-F238E27FC236}">
                    <a16:creationId xmlns:a16="http://schemas.microsoft.com/office/drawing/2014/main" id="{0B1C7516-07F8-433F-9916-844B3BE4E187}"/>
                  </a:ext>
                </a:extLst>
              </p:cNvPr>
              <p:cNvSpPr>
                <a:spLocks noChangeArrowheads="1"/>
              </p:cNvSpPr>
              <p:nvPr/>
            </p:nvSpPr>
            <p:spPr bwMode="auto">
              <a:xfrm>
                <a:off x="5788" y="1365"/>
                <a:ext cx="262" cy="2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Rectangle 142">
                <a:extLst>
                  <a:ext uri="{FF2B5EF4-FFF2-40B4-BE49-F238E27FC236}">
                    <a16:creationId xmlns:a16="http://schemas.microsoft.com/office/drawing/2014/main" id="{3B3066A5-C1D3-47F0-A936-60123253F51B}"/>
                  </a:ext>
                </a:extLst>
              </p:cNvPr>
              <p:cNvSpPr>
                <a:spLocks noChangeArrowheads="1"/>
              </p:cNvSpPr>
              <p:nvPr/>
            </p:nvSpPr>
            <p:spPr bwMode="auto">
              <a:xfrm>
                <a:off x="5788" y="1393"/>
                <a:ext cx="262" cy="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Rectangle 143">
                <a:extLst>
                  <a:ext uri="{FF2B5EF4-FFF2-40B4-BE49-F238E27FC236}">
                    <a16:creationId xmlns:a16="http://schemas.microsoft.com/office/drawing/2014/main" id="{ED79FB0C-CE10-4249-94F5-ECD186D2CD96}"/>
                  </a:ext>
                </a:extLst>
              </p:cNvPr>
              <p:cNvSpPr>
                <a:spLocks noChangeArrowheads="1"/>
              </p:cNvSpPr>
              <p:nvPr/>
            </p:nvSpPr>
            <p:spPr bwMode="auto">
              <a:xfrm>
                <a:off x="5788" y="1501"/>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Rectangle 144">
                <a:extLst>
                  <a:ext uri="{FF2B5EF4-FFF2-40B4-BE49-F238E27FC236}">
                    <a16:creationId xmlns:a16="http://schemas.microsoft.com/office/drawing/2014/main" id="{95248483-BF2B-473F-A1E9-4E7040EFC4AC}"/>
                  </a:ext>
                </a:extLst>
              </p:cNvPr>
              <p:cNvSpPr>
                <a:spLocks noChangeArrowheads="1"/>
              </p:cNvSpPr>
              <p:nvPr/>
            </p:nvSpPr>
            <p:spPr bwMode="auto">
              <a:xfrm>
                <a:off x="5858" y="1501"/>
                <a:ext cx="54"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Rectangle 145">
                <a:extLst>
                  <a:ext uri="{FF2B5EF4-FFF2-40B4-BE49-F238E27FC236}">
                    <a16:creationId xmlns:a16="http://schemas.microsoft.com/office/drawing/2014/main" id="{50C27CEA-F4D1-409A-9633-453142CB45FA}"/>
                  </a:ext>
                </a:extLst>
              </p:cNvPr>
              <p:cNvSpPr>
                <a:spLocks noChangeArrowheads="1"/>
              </p:cNvSpPr>
              <p:nvPr/>
            </p:nvSpPr>
            <p:spPr bwMode="auto">
              <a:xfrm>
                <a:off x="5926" y="1501"/>
                <a:ext cx="54" cy="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146">
                <a:extLst>
                  <a:ext uri="{FF2B5EF4-FFF2-40B4-BE49-F238E27FC236}">
                    <a16:creationId xmlns:a16="http://schemas.microsoft.com/office/drawing/2014/main" id="{89AAA5C6-92DC-4274-A33F-8FC4F3160F8D}"/>
                  </a:ext>
                </a:extLst>
              </p:cNvPr>
              <p:cNvSpPr>
                <a:spLocks/>
              </p:cNvSpPr>
              <p:nvPr/>
            </p:nvSpPr>
            <p:spPr bwMode="auto">
              <a:xfrm>
                <a:off x="5994" y="1501"/>
                <a:ext cx="56" cy="56"/>
              </a:xfrm>
              <a:custGeom>
                <a:avLst/>
                <a:gdLst>
                  <a:gd name="T0" fmla="*/ 56 w 56"/>
                  <a:gd name="T1" fmla="*/ 0 h 56"/>
                  <a:gd name="T2" fmla="*/ 0 w 56"/>
                  <a:gd name="T3" fmla="*/ 0 h 56"/>
                  <a:gd name="T4" fmla="*/ 0 w 56"/>
                  <a:gd name="T5" fmla="*/ 56 h 56"/>
                  <a:gd name="T6" fmla="*/ 56 w 56"/>
                  <a:gd name="T7" fmla="*/ 56 h 56"/>
                  <a:gd name="T8" fmla="*/ 56 w 56"/>
                  <a:gd name="T9" fmla="*/ 0 h 56"/>
                  <a:gd name="T10" fmla="*/ 56 w 56"/>
                  <a:gd name="T11" fmla="*/ 0 h 56"/>
                </a:gdLst>
                <a:ahLst/>
                <a:cxnLst>
                  <a:cxn ang="0">
                    <a:pos x="T0" y="T1"/>
                  </a:cxn>
                  <a:cxn ang="0">
                    <a:pos x="T2" y="T3"/>
                  </a:cxn>
                  <a:cxn ang="0">
                    <a:pos x="T4" y="T5"/>
                  </a:cxn>
                  <a:cxn ang="0">
                    <a:pos x="T6" y="T7"/>
                  </a:cxn>
                  <a:cxn ang="0">
                    <a:pos x="T8" y="T9"/>
                  </a:cxn>
                  <a:cxn ang="0">
                    <a:pos x="T10" y="T11"/>
                  </a:cxn>
                </a:cxnLst>
                <a:rect l="0" t="0" r="r" b="b"/>
                <a:pathLst>
                  <a:path w="56" h="56">
                    <a:moveTo>
                      <a:pt x="56" y="0"/>
                    </a:moveTo>
                    <a:lnTo>
                      <a:pt x="0" y="0"/>
                    </a:lnTo>
                    <a:lnTo>
                      <a:pt x="0" y="56"/>
                    </a:lnTo>
                    <a:lnTo>
                      <a:pt x="56" y="56"/>
                    </a:lnTo>
                    <a:lnTo>
                      <a:pt x="56" y="0"/>
                    </a:lnTo>
                    <a:lnTo>
                      <a:pt x="5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Rectangle 147">
                <a:extLst>
                  <a:ext uri="{FF2B5EF4-FFF2-40B4-BE49-F238E27FC236}">
                    <a16:creationId xmlns:a16="http://schemas.microsoft.com/office/drawing/2014/main" id="{CF1FA945-8E89-40A2-9041-D5F3CD49E735}"/>
                  </a:ext>
                </a:extLst>
              </p:cNvPr>
              <p:cNvSpPr>
                <a:spLocks noChangeArrowheads="1"/>
              </p:cNvSpPr>
              <p:nvPr/>
            </p:nvSpPr>
            <p:spPr bwMode="auto">
              <a:xfrm>
                <a:off x="5788" y="1571"/>
                <a:ext cx="124" cy="5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Rectangle 148">
                <a:extLst>
                  <a:ext uri="{FF2B5EF4-FFF2-40B4-BE49-F238E27FC236}">
                    <a16:creationId xmlns:a16="http://schemas.microsoft.com/office/drawing/2014/main" id="{00A82AC7-2DA1-4520-979C-E47453409833}"/>
                  </a:ext>
                </a:extLst>
              </p:cNvPr>
              <p:cNvSpPr>
                <a:spLocks noChangeArrowheads="1"/>
              </p:cNvSpPr>
              <p:nvPr/>
            </p:nvSpPr>
            <p:spPr bwMode="auto">
              <a:xfrm>
                <a:off x="5926" y="1571"/>
                <a:ext cx="124" cy="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149">
                <a:extLst>
                  <a:ext uri="{FF2B5EF4-FFF2-40B4-BE49-F238E27FC236}">
                    <a16:creationId xmlns:a16="http://schemas.microsoft.com/office/drawing/2014/main" id="{ACE01B58-6B7E-4312-ABC8-AD88E7537F43}"/>
                  </a:ext>
                </a:extLst>
              </p:cNvPr>
              <p:cNvSpPr>
                <a:spLocks/>
              </p:cNvSpPr>
              <p:nvPr/>
            </p:nvSpPr>
            <p:spPr bwMode="auto">
              <a:xfrm>
                <a:off x="5822" y="1406"/>
                <a:ext cx="193" cy="67"/>
              </a:xfrm>
              <a:custGeom>
                <a:avLst/>
                <a:gdLst>
                  <a:gd name="T0" fmla="*/ 193 w 193"/>
                  <a:gd name="T1" fmla="*/ 33 h 67"/>
                  <a:gd name="T2" fmla="*/ 158 w 193"/>
                  <a:gd name="T3" fmla="*/ 0 h 67"/>
                  <a:gd name="T4" fmla="*/ 158 w 193"/>
                  <a:gd name="T5" fmla="*/ 22 h 67"/>
                  <a:gd name="T6" fmla="*/ 0 w 193"/>
                  <a:gd name="T7" fmla="*/ 22 h 67"/>
                  <a:gd name="T8" fmla="*/ 0 w 193"/>
                  <a:gd name="T9" fmla="*/ 46 h 67"/>
                  <a:gd name="T10" fmla="*/ 158 w 193"/>
                  <a:gd name="T11" fmla="*/ 46 h 67"/>
                  <a:gd name="T12" fmla="*/ 158 w 193"/>
                  <a:gd name="T13" fmla="*/ 67 h 67"/>
                  <a:gd name="T14" fmla="*/ 193 w 193"/>
                  <a:gd name="T15" fmla="*/ 33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67">
                    <a:moveTo>
                      <a:pt x="193" y="33"/>
                    </a:moveTo>
                    <a:lnTo>
                      <a:pt x="158" y="0"/>
                    </a:lnTo>
                    <a:lnTo>
                      <a:pt x="158" y="22"/>
                    </a:lnTo>
                    <a:lnTo>
                      <a:pt x="0" y="22"/>
                    </a:lnTo>
                    <a:lnTo>
                      <a:pt x="0" y="46"/>
                    </a:lnTo>
                    <a:lnTo>
                      <a:pt x="158" y="46"/>
                    </a:lnTo>
                    <a:lnTo>
                      <a:pt x="158" y="67"/>
                    </a:lnTo>
                    <a:lnTo>
                      <a:pt x="193" y="3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6" name="Rectangle 25">
            <a:extLst>
              <a:ext uri="{FF2B5EF4-FFF2-40B4-BE49-F238E27FC236}">
                <a16:creationId xmlns:a16="http://schemas.microsoft.com/office/drawing/2014/main" id="{C7581EAF-3F52-4FFA-9813-7198F8B9BC83}"/>
              </a:ext>
            </a:extLst>
          </p:cNvPr>
          <p:cNvSpPr/>
          <p:nvPr/>
        </p:nvSpPr>
        <p:spPr bwMode="auto">
          <a:xfrm>
            <a:off x="10578542" y="6229609"/>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800" i="1">
                <a:solidFill>
                  <a:schemeClr val="accent1"/>
                </a:solidFill>
                <a:ea typeface="Segoe UI" pitchFamily="34" charset="0"/>
                <a:cs typeface="Segoe UI" pitchFamily="34" charset="0"/>
              </a:rPr>
              <a:t>Public preview edition</a:t>
            </a:r>
          </a:p>
        </p:txBody>
      </p:sp>
    </p:spTree>
    <p:extLst>
      <p:ext uri="{BB962C8B-B14F-4D97-AF65-F5344CB8AC3E}">
        <p14:creationId xmlns:p14="http://schemas.microsoft.com/office/powerpoint/2010/main" val="10179600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Rectangle 105">
            <a:extLst>
              <a:ext uri="{FF2B5EF4-FFF2-40B4-BE49-F238E27FC236}">
                <a16:creationId xmlns:a16="http://schemas.microsoft.com/office/drawing/2014/main" id="{22427400-DC54-4469-A885-0D3C4EF0A40B}"/>
              </a:ext>
            </a:extLst>
          </p:cNvPr>
          <p:cNvSpPr/>
          <p:nvPr/>
        </p:nvSpPr>
        <p:spPr bwMode="auto">
          <a:xfrm>
            <a:off x="0" y="1273074"/>
            <a:ext cx="12192000" cy="59382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2A848670-739C-4CDD-A4F6-034BD56260E9}"/>
              </a:ext>
            </a:extLst>
          </p:cNvPr>
          <p:cNvSpPr/>
          <p:nvPr/>
        </p:nvSpPr>
        <p:spPr bwMode="auto">
          <a:xfrm>
            <a:off x="584877" y="1448517"/>
            <a:ext cx="11546161" cy="327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rPr>
              <a:t>Transform lending workflows to help improve productivity, unlock value creation, and enhance customer experience</a:t>
            </a:r>
          </a:p>
        </p:txBody>
      </p:sp>
      <p:sp>
        <p:nvSpPr>
          <p:cNvPr id="4" name="Title 3">
            <a:extLst>
              <a:ext uri="{FF2B5EF4-FFF2-40B4-BE49-F238E27FC236}">
                <a16:creationId xmlns:a16="http://schemas.microsoft.com/office/drawing/2014/main" id="{BEA74EC9-7E41-4620-AE25-91735EF7CFFF}"/>
              </a:ext>
            </a:extLst>
          </p:cNvPr>
          <p:cNvSpPr>
            <a:spLocks noGrp="1"/>
          </p:cNvSpPr>
          <p:nvPr>
            <p:ph type="title"/>
          </p:nvPr>
        </p:nvSpPr>
        <p:spPr/>
        <p:txBody>
          <a:bodyPr/>
          <a:lstStyle/>
          <a:p>
            <a:r>
              <a:rPr lang="en-US"/>
              <a:t>Collaboration manager</a:t>
            </a:r>
            <a:endParaRPr lang="en-US">
              <a:solidFill>
                <a:srgbClr val="FF0000"/>
              </a:solidFill>
            </a:endParaRPr>
          </a:p>
        </p:txBody>
      </p:sp>
      <p:grpSp>
        <p:nvGrpSpPr>
          <p:cNvPr id="31" name="Group 30">
            <a:extLst>
              <a:ext uri="{FF2B5EF4-FFF2-40B4-BE49-F238E27FC236}">
                <a16:creationId xmlns:a16="http://schemas.microsoft.com/office/drawing/2014/main" id="{10479230-E9C1-480D-90A3-662CF9F49C01}"/>
              </a:ext>
            </a:extLst>
          </p:cNvPr>
          <p:cNvGrpSpPr/>
          <p:nvPr/>
        </p:nvGrpSpPr>
        <p:grpSpPr>
          <a:xfrm>
            <a:off x="5512874" y="2423042"/>
            <a:ext cx="6321787" cy="3856650"/>
            <a:chOff x="5688609" y="2214165"/>
            <a:chExt cx="6321787" cy="3856650"/>
          </a:xfrm>
        </p:grpSpPr>
        <p:pic>
          <p:nvPicPr>
            <p:cNvPr id="33" name="Picture 32" descr="Graphical user interface, application, Teams&#10;&#10;Description automatically generated">
              <a:extLst>
                <a:ext uri="{FF2B5EF4-FFF2-40B4-BE49-F238E27FC236}">
                  <a16:creationId xmlns:a16="http://schemas.microsoft.com/office/drawing/2014/main" id="{8DBF1FE7-D6DE-4CEE-BFFB-2866743E687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1170" y="2491383"/>
              <a:ext cx="5963491" cy="3380769"/>
            </a:xfrm>
            <a:prstGeom prst="rect">
              <a:avLst/>
            </a:prstGeom>
          </p:spPr>
        </p:pic>
        <p:pic>
          <p:nvPicPr>
            <p:cNvPr id="34" name="Picture 33" descr="A picture containing graphical user interface&#10;&#10;Description automatically generated">
              <a:extLst>
                <a:ext uri="{FF2B5EF4-FFF2-40B4-BE49-F238E27FC236}">
                  <a16:creationId xmlns:a16="http://schemas.microsoft.com/office/drawing/2014/main" id="{CDDB41E3-7A66-4B5A-8731-C7A001EBA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8609" y="2214165"/>
              <a:ext cx="6321787" cy="3856650"/>
            </a:xfrm>
            <a:prstGeom prst="rect">
              <a:avLst/>
            </a:prstGeom>
          </p:spPr>
        </p:pic>
      </p:grpSp>
      <p:sp>
        <p:nvSpPr>
          <p:cNvPr id="38" name="TextBox 1">
            <a:extLst>
              <a:ext uri="{FF2B5EF4-FFF2-40B4-BE49-F238E27FC236}">
                <a16:creationId xmlns:a16="http://schemas.microsoft.com/office/drawing/2014/main" id="{065A5065-9C4D-4B0F-ABF4-269AFD0A30E4}"/>
              </a:ext>
            </a:extLst>
          </p:cNvPr>
          <p:cNvSpPr txBox="1"/>
          <p:nvPr/>
        </p:nvSpPr>
        <p:spPr>
          <a:xfrm>
            <a:off x="654562" y="24166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Lending automation</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kumimoji="0" lang="en-US" sz="1600" b="0" i="0" u="none" strike="noStrike" kern="0" cap="none" spc="0" normalizeH="0" baseline="0" noProof="0">
                <a:ln>
                  <a:noFill/>
                </a:ln>
                <a:solidFill>
                  <a:srgbClr val="000000"/>
                </a:solidFill>
                <a:effectLst/>
                <a:uLnTx/>
                <a:uFillTx/>
                <a:latin typeface="Segoe UI"/>
                <a:ea typeface="+mn-ea"/>
                <a:cs typeface="+mn-cs"/>
              </a:rPr>
              <a:t>Intelligent tools help orchestrate lending processes and streamline operations</a:t>
            </a:r>
            <a:endParaRPr kumimoji="0" lang="en-US" sz="1600" b="0" i="0" u="none" strike="noStrike" kern="0" cap="none" spc="0" normalizeH="0" baseline="0" noProof="0">
              <a:ln>
                <a:noFill/>
              </a:ln>
              <a:solidFill>
                <a:srgbClr val="000000"/>
              </a:solidFill>
              <a:effectLst/>
              <a:uLnTx/>
              <a:uFillTx/>
              <a:latin typeface="Segoe UI"/>
              <a:ea typeface="+mn-ea"/>
              <a:cs typeface="Segoe UI"/>
            </a:endParaRPr>
          </a:p>
        </p:txBody>
      </p:sp>
      <p:sp>
        <p:nvSpPr>
          <p:cNvPr id="39" name="TextBox 2">
            <a:extLst>
              <a:ext uri="{FF2B5EF4-FFF2-40B4-BE49-F238E27FC236}">
                <a16:creationId xmlns:a16="http://schemas.microsoft.com/office/drawing/2014/main" id="{D4147845-8A20-4CB1-8C73-10C9E3B89D22}"/>
              </a:ext>
            </a:extLst>
          </p:cNvPr>
          <p:cNvSpPr txBox="1"/>
          <p:nvPr/>
        </p:nvSpPr>
        <p:spPr>
          <a:xfrm>
            <a:off x="654562" y="3664863"/>
            <a:ext cx="4580234" cy="914400"/>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Cross-team collaboration</a:t>
            </a:r>
            <a:endParaRPr kumimoji="0" lang="en-US" sz="2000" b="0" i="0" u="none" strike="noStrike" kern="0" cap="none" spc="0" normalizeH="0" baseline="0" noProof="0">
              <a:ln>
                <a:noFill/>
              </a:ln>
              <a:solidFill>
                <a:srgbClr val="0078D4"/>
              </a:solidFill>
              <a:effectLst/>
              <a:uLnTx/>
              <a:uFillTx/>
              <a:latin typeface="Segoe UI"/>
              <a:ea typeface="+mn-ea"/>
              <a:cs typeface="+mn-cs"/>
            </a:endParaRPr>
          </a:p>
          <a:p>
            <a:pPr marL="0" marR="0" lvl="0" indent="0" algn="l" defTabSz="932295" rtl="0" eaLnBrk="1" fontAlgn="auto" latinLnBrk="0" hangingPunct="1">
              <a:lnSpc>
                <a:spcPct val="100000"/>
              </a:lnSpc>
              <a:spcBef>
                <a:spcPts val="300"/>
              </a:spcBef>
              <a:spcAft>
                <a:spcPts val="0"/>
              </a:spcAft>
              <a:buClrTx/>
              <a:buSzTx/>
              <a:buFontTx/>
              <a:buNone/>
              <a:tabLst/>
              <a:defRPr sz="1800" b="0" i="0" u="none" strike="noStrike" kern="0" cap="none" spc="0" baseline="0">
                <a:solidFill>
                  <a:srgbClr val="000000"/>
                </a:solidFill>
                <a:uFillTx/>
              </a:defRPr>
            </a:pPr>
            <a:r>
              <a:rPr lang="en-US" sz="1600" kern="0">
                <a:solidFill>
                  <a:srgbClr val="000000"/>
                </a:solidFill>
                <a:latin typeface="Segoe UI"/>
              </a:rPr>
              <a:t>Intelligent dashboards help empower teams </a:t>
            </a:r>
            <a:br>
              <a:rPr lang="en-US" sz="1600" kern="0">
                <a:solidFill>
                  <a:srgbClr val="000000"/>
                </a:solidFill>
                <a:latin typeface="Segoe UI"/>
              </a:rPr>
            </a:br>
            <a:r>
              <a:rPr lang="en-US" sz="1600" kern="0">
                <a:solidFill>
                  <a:srgbClr val="000000"/>
                </a:solidFill>
                <a:latin typeface="Segoe UI"/>
              </a:rPr>
              <a:t>to collaboratively manage lending volume and centralize task and file management</a:t>
            </a:r>
          </a:p>
        </p:txBody>
      </p:sp>
      <p:sp>
        <p:nvSpPr>
          <p:cNvPr id="40" name="TextBox 3">
            <a:extLst>
              <a:ext uri="{FF2B5EF4-FFF2-40B4-BE49-F238E27FC236}">
                <a16:creationId xmlns:a16="http://schemas.microsoft.com/office/drawing/2014/main" id="{7471540E-D177-4B82-BC96-51309223087E}"/>
              </a:ext>
            </a:extLst>
          </p:cNvPr>
          <p:cNvSpPr txBox="1"/>
          <p:nvPr/>
        </p:nvSpPr>
        <p:spPr>
          <a:xfrm>
            <a:off x="654562" y="4913065"/>
            <a:ext cx="4707660" cy="1077685"/>
          </a:xfrm>
          <a:prstGeom prst="rect">
            <a:avLst/>
          </a:prstGeom>
          <a:noFill/>
        </p:spPr>
        <p:txBody>
          <a:bodyPr wrap="square" lIns="0" tIns="0" rIns="0" bIns="91427"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295" rtl="0" eaLnBrk="1" fontAlgn="auto" latinLnBrk="0" hangingPunct="1">
              <a:lnSpc>
                <a:spcPct val="100000"/>
              </a:lnSpc>
              <a:spcBef>
                <a:spcPts val="1800"/>
              </a:spcBef>
              <a:spcAft>
                <a:spcPts val="0"/>
              </a:spcAft>
              <a:buClrTx/>
              <a:buSzTx/>
              <a:buFontTx/>
              <a:buNone/>
              <a:tabLst/>
              <a:defRPr sz="1800" b="0" i="0" u="none" strike="noStrike" kern="0" cap="none" spc="0" baseline="0">
                <a:solidFill>
                  <a:srgbClr val="000000"/>
                </a:solidFill>
                <a:uFillTx/>
              </a:defRPr>
            </a:pPr>
            <a:r>
              <a:rPr kumimoji="0" lang="en-US" sz="2000" b="0" i="0" u="none" strike="noStrike" kern="0" cap="none" spc="0" normalizeH="0" baseline="0" noProof="0">
                <a:ln>
                  <a:noFill/>
                </a:ln>
                <a:solidFill>
                  <a:srgbClr val="0078D4"/>
                </a:solidFill>
                <a:effectLst/>
                <a:uLnTx/>
                <a:uFillTx/>
                <a:latin typeface="Segoe UI Semibold"/>
                <a:ea typeface="+mn-ea"/>
                <a:cs typeface="+mn-cs"/>
              </a:rPr>
              <a:t>Communications</a:t>
            </a:r>
          </a:p>
          <a:p>
            <a:pPr marL="0" marR="0" lvl="0" indent="0" algn="l" defTabSz="932295" rtl="0" eaLnBrk="1" fontAlgn="auto" latinLnBrk="0" hangingPunct="1">
              <a:lnSpc>
                <a:spcPct val="100000"/>
              </a:lnSpc>
              <a:spcBef>
                <a:spcPts val="300"/>
              </a:spcBef>
              <a:spcAft>
                <a:spcPts val="600"/>
              </a:spcAft>
              <a:buClrTx/>
              <a:buSzTx/>
              <a:buFontTx/>
              <a:buNone/>
              <a:tabLst/>
              <a:defRPr sz="1800" b="0" i="0" u="none" strike="noStrike" kern="0" cap="none" spc="0" baseline="0">
                <a:solidFill>
                  <a:srgbClr val="000000"/>
                </a:solidFill>
                <a:uFillTx/>
              </a:defRPr>
            </a:pPr>
            <a:r>
              <a:rPr lang="en-US" sz="1600" kern="0">
                <a:solidFill>
                  <a:srgbClr val="000000"/>
                </a:solidFill>
                <a:latin typeface="Segoe UI"/>
              </a:rPr>
              <a:t>Communications features help support customers virtually while meeting security and compliance needs</a:t>
            </a:r>
          </a:p>
        </p:txBody>
      </p:sp>
      <p:cxnSp>
        <p:nvCxnSpPr>
          <p:cNvPr id="41" name="Straight Connector 40">
            <a:extLst>
              <a:ext uri="{FF2B5EF4-FFF2-40B4-BE49-F238E27FC236}">
                <a16:creationId xmlns:a16="http://schemas.microsoft.com/office/drawing/2014/main" id="{C79631D3-B002-45F6-BD6E-14049076120D}"/>
              </a:ext>
              <a:ext uri="{C183D7F6-B498-43B3-948B-1728B52AA6E4}">
                <adec:decorative xmlns:adec="http://schemas.microsoft.com/office/drawing/2017/decorative" val="1"/>
              </a:ext>
            </a:extLst>
          </p:cNvPr>
          <p:cNvCxnSpPr>
            <a:cxnSpLocks/>
          </p:cNvCxnSpPr>
          <p:nvPr/>
        </p:nvCxnSpPr>
        <p:spPr>
          <a:xfrm>
            <a:off x="584200" y="34979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2199E09-BF2B-46AA-A66F-C61FC7F9790F}"/>
              </a:ext>
              <a:ext uri="{C183D7F6-B498-43B3-948B-1728B52AA6E4}">
                <adec:decorative xmlns:adec="http://schemas.microsoft.com/office/drawing/2017/decorative" val="1"/>
              </a:ext>
            </a:extLst>
          </p:cNvPr>
          <p:cNvCxnSpPr>
            <a:cxnSpLocks/>
          </p:cNvCxnSpPr>
          <p:nvPr/>
        </p:nvCxnSpPr>
        <p:spPr>
          <a:xfrm>
            <a:off x="584200" y="4746163"/>
            <a:ext cx="4410619" cy="0"/>
          </a:xfrm>
          <a:prstGeom prst="line">
            <a:avLst/>
          </a:prstGeom>
          <a:ln w="19050">
            <a:solidFill>
              <a:schemeClr val="tx1">
                <a:lumMod val="10000"/>
                <a:lumOff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ADA13C00-BD24-4C00-8887-EF8DFCB8CA32}"/>
              </a:ext>
            </a:extLst>
          </p:cNvPr>
          <p:cNvGrpSpPr>
            <a:grpSpLocks/>
          </p:cNvGrpSpPr>
          <p:nvPr/>
        </p:nvGrpSpPr>
        <p:grpSpPr>
          <a:xfrm>
            <a:off x="10915717" y="172480"/>
            <a:ext cx="969264" cy="969264"/>
            <a:chOff x="9610863" y="1124181"/>
            <a:chExt cx="831086" cy="831086"/>
          </a:xfrm>
        </p:grpSpPr>
        <p:grpSp>
          <p:nvGrpSpPr>
            <p:cNvPr id="36" name="Group 35">
              <a:extLst>
                <a:ext uri="{FF2B5EF4-FFF2-40B4-BE49-F238E27FC236}">
                  <a16:creationId xmlns:a16="http://schemas.microsoft.com/office/drawing/2014/main" id="{B56D68FC-F189-4DB5-987A-BCDDA957CAC7}"/>
                </a:ext>
              </a:extLst>
            </p:cNvPr>
            <p:cNvGrpSpPr>
              <a:grpSpLocks/>
            </p:cNvGrpSpPr>
            <p:nvPr/>
          </p:nvGrpSpPr>
          <p:grpSpPr>
            <a:xfrm>
              <a:off x="9610863" y="1124181"/>
              <a:ext cx="831086" cy="831086"/>
              <a:chOff x="2677356" y="489672"/>
              <a:chExt cx="832104" cy="832104"/>
            </a:xfrm>
          </p:grpSpPr>
          <p:sp>
            <p:nvSpPr>
              <p:cNvPr id="48" name="Oval 47">
                <a:extLst>
                  <a:ext uri="{FF2B5EF4-FFF2-40B4-BE49-F238E27FC236}">
                    <a16:creationId xmlns:a16="http://schemas.microsoft.com/office/drawing/2014/main" id="{9C0EA66D-11E0-4D62-8B25-7250B6A09EE8}"/>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9" name="Oval 48">
                <a:extLst>
                  <a:ext uri="{FF2B5EF4-FFF2-40B4-BE49-F238E27FC236}">
                    <a16:creationId xmlns:a16="http://schemas.microsoft.com/office/drawing/2014/main" id="{51726B55-8BB8-4917-9AE9-872CFC8742E0}"/>
                  </a:ext>
                </a:extLst>
              </p:cNvPr>
              <p:cNvSpPr>
                <a:spLocks/>
              </p:cNvSpPr>
              <p:nvPr/>
            </p:nvSpPr>
            <p:spPr bwMode="auto">
              <a:xfrm>
                <a:off x="2719716" y="532032"/>
                <a:ext cx="747384" cy="747384"/>
              </a:xfrm>
              <a:prstGeom prst="ellipse">
                <a:avLst/>
              </a:prstGeom>
              <a:noFill/>
              <a:ln w="635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grpSp>
          <p:nvGrpSpPr>
            <p:cNvPr id="37" name="Group 36">
              <a:extLst>
                <a:ext uri="{FF2B5EF4-FFF2-40B4-BE49-F238E27FC236}">
                  <a16:creationId xmlns:a16="http://schemas.microsoft.com/office/drawing/2014/main" id="{A3AA93AE-D28A-4EEA-98D2-5624F14D3FED}"/>
                </a:ext>
              </a:extLst>
            </p:cNvPr>
            <p:cNvGrpSpPr/>
            <p:nvPr/>
          </p:nvGrpSpPr>
          <p:grpSpPr>
            <a:xfrm>
              <a:off x="9759463" y="1280582"/>
              <a:ext cx="533888" cy="518314"/>
              <a:chOff x="-4067233" y="2703182"/>
              <a:chExt cx="707601" cy="686957"/>
            </a:xfrm>
          </p:grpSpPr>
          <p:sp>
            <p:nvSpPr>
              <p:cNvPr id="43" name="Freeform: Shape 42">
                <a:extLst>
                  <a:ext uri="{FF2B5EF4-FFF2-40B4-BE49-F238E27FC236}">
                    <a16:creationId xmlns:a16="http://schemas.microsoft.com/office/drawing/2014/main" id="{4030F51F-89EB-46B6-8609-54D07C823B76}"/>
                  </a:ext>
                </a:extLst>
              </p:cNvPr>
              <p:cNvSpPr/>
              <p:nvPr/>
            </p:nvSpPr>
            <p:spPr>
              <a:xfrm>
                <a:off x="-4067233" y="2985310"/>
                <a:ext cx="453938" cy="144292"/>
              </a:xfrm>
              <a:custGeom>
                <a:avLst/>
                <a:gdLst>
                  <a:gd name="connsiteX0" fmla="*/ 443577 w 453938"/>
                  <a:gd name="connsiteY0" fmla="*/ 0 h 144292"/>
                  <a:gd name="connsiteX1" fmla="*/ 350611 w 453938"/>
                  <a:gd name="connsiteY1" fmla="*/ 0 h 144292"/>
                  <a:gd name="connsiteX2" fmla="*/ 309212 w 453938"/>
                  <a:gd name="connsiteY2" fmla="*/ 0 h 144292"/>
                  <a:gd name="connsiteX3" fmla="*/ 236970 w 453938"/>
                  <a:gd name="connsiteY3" fmla="*/ 0 h 144292"/>
                  <a:gd name="connsiteX4" fmla="*/ 226608 w 453938"/>
                  <a:gd name="connsiteY4" fmla="*/ 10362 h 144292"/>
                  <a:gd name="connsiteX5" fmla="*/ 226608 w 453938"/>
                  <a:gd name="connsiteY5" fmla="*/ 51423 h 144292"/>
                  <a:gd name="connsiteX6" fmla="*/ 150606 w 453938"/>
                  <a:gd name="connsiteY6" fmla="*/ 51423 h 144292"/>
                  <a:gd name="connsiteX7" fmla="*/ 150606 w 453938"/>
                  <a:gd name="connsiteY7" fmla="*/ 10362 h 144292"/>
                  <a:gd name="connsiteX8" fmla="*/ 140244 w 453938"/>
                  <a:gd name="connsiteY8" fmla="*/ 0 h 144292"/>
                  <a:gd name="connsiteX9" fmla="*/ 10362 w 453938"/>
                  <a:gd name="connsiteY9" fmla="*/ 0 h 144292"/>
                  <a:gd name="connsiteX10" fmla="*/ 0 w 453938"/>
                  <a:gd name="connsiteY10" fmla="*/ 10362 h 144292"/>
                  <a:gd name="connsiteX11" fmla="*/ 0 w 453938"/>
                  <a:gd name="connsiteY11" fmla="*/ 133931 h 144292"/>
                  <a:gd name="connsiteX12" fmla="*/ 10362 w 453938"/>
                  <a:gd name="connsiteY12" fmla="*/ 144293 h 144292"/>
                  <a:gd name="connsiteX13" fmla="*/ 140244 w 453938"/>
                  <a:gd name="connsiteY13" fmla="*/ 144293 h 144292"/>
                  <a:gd name="connsiteX14" fmla="*/ 150606 w 453938"/>
                  <a:gd name="connsiteY14" fmla="*/ 133931 h 144292"/>
                  <a:gd name="connsiteX15" fmla="*/ 150606 w 453938"/>
                  <a:gd name="connsiteY15" fmla="*/ 92870 h 144292"/>
                  <a:gd name="connsiteX16" fmla="*/ 226608 w 453938"/>
                  <a:gd name="connsiteY16" fmla="*/ 92870 h 144292"/>
                  <a:gd name="connsiteX17" fmla="*/ 226608 w 453938"/>
                  <a:gd name="connsiteY17" fmla="*/ 133931 h 144292"/>
                  <a:gd name="connsiteX18" fmla="*/ 236970 w 453938"/>
                  <a:gd name="connsiteY18" fmla="*/ 144293 h 144292"/>
                  <a:gd name="connsiteX19" fmla="*/ 443577 w 453938"/>
                  <a:gd name="connsiteY19" fmla="*/ 144293 h 144292"/>
                  <a:gd name="connsiteX20" fmla="*/ 453939 w 453938"/>
                  <a:gd name="connsiteY20" fmla="*/ 133931 h 144292"/>
                  <a:gd name="connsiteX21" fmla="*/ 453939 w 453938"/>
                  <a:gd name="connsiteY21" fmla="*/ 10362 h 144292"/>
                  <a:gd name="connsiteX22" fmla="*/ 443577 w 453938"/>
                  <a:gd name="connsiteY22" fmla="*/ 0 h 144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3938" h="144292">
                    <a:moveTo>
                      <a:pt x="443577" y="0"/>
                    </a:moveTo>
                    <a:lnTo>
                      <a:pt x="350611" y="0"/>
                    </a:lnTo>
                    <a:lnTo>
                      <a:pt x="309212" y="0"/>
                    </a:lnTo>
                    <a:lnTo>
                      <a:pt x="236970" y="0"/>
                    </a:lnTo>
                    <a:cubicBezTo>
                      <a:pt x="231235" y="0"/>
                      <a:pt x="226608" y="4627"/>
                      <a:pt x="226608" y="10362"/>
                    </a:cubicBezTo>
                    <a:lnTo>
                      <a:pt x="226608" y="51423"/>
                    </a:lnTo>
                    <a:lnTo>
                      <a:pt x="150606" y="51423"/>
                    </a:lnTo>
                    <a:lnTo>
                      <a:pt x="150606" y="10362"/>
                    </a:lnTo>
                    <a:cubicBezTo>
                      <a:pt x="150606" y="4627"/>
                      <a:pt x="145980" y="0"/>
                      <a:pt x="140244" y="0"/>
                    </a:cubicBezTo>
                    <a:lnTo>
                      <a:pt x="10362" y="0"/>
                    </a:lnTo>
                    <a:cubicBezTo>
                      <a:pt x="4627" y="0"/>
                      <a:pt x="0" y="4627"/>
                      <a:pt x="0" y="10362"/>
                    </a:cubicBezTo>
                    <a:lnTo>
                      <a:pt x="0" y="133931"/>
                    </a:lnTo>
                    <a:cubicBezTo>
                      <a:pt x="0" y="139666"/>
                      <a:pt x="4627" y="144293"/>
                      <a:pt x="10362" y="144293"/>
                    </a:cubicBezTo>
                    <a:lnTo>
                      <a:pt x="140244" y="144293"/>
                    </a:lnTo>
                    <a:cubicBezTo>
                      <a:pt x="145980" y="144293"/>
                      <a:pt x="150606" y="139666"/>
                      <a:pt x="150606" y="133931"/>
                    </a:cubicBezTo>
                    <a:lnTo>
                      <a:pt x="150606" y="92870"/>
                    </a:lnTo>
                    <a:lnTo>
                      <a:pt x="226608" y="92870"/>
                    </a:lnTo>
                    <a:lnTo>
                      <a:pt x="226608" y="133931"/>
                    </a:lnTo>
                    <a:cubicBezTo>
                      <a:pt x="226608" y="139666"/>
                      <a:pt x="231235" y="144293"/>
                      <a:pt x="236970" y="144293"/>
                    </a:cubicBezTo>
                    <a:lnTo>
                      <a:pt x="443577" y="144293"/>
                    </a:lnTo>
                    <a:cubicBezTo>
                      <a:pt x="449312" y="144293"/>
                      <a:pt x="453939" y="139666"/>
                      <a:pt x="453939" y="133931"/>
                    </a:cubicBezTo>
                    <a:lnTo>
                      <a:pt x="453939" y="10362"/>
                    </a:lnTo>
                    <a:cubicBezTo>
                      <a:pt x="453939" y="4627"/>
                      <a:pt x="449312" y="0"/>
                      <a:pt x="443577"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86293836-9DD1-4001-B3B2-5A9CF5DF0FBB}"/>
                  </a:ext>
                </a:extLst>
              </p:cNvPr>
              <p:cNvSpPr/>
              <p:nvPr/>
            </p:nvSpPr>
            <p:spPr>
              <a:xfrm>
                <a:off x="-3610933" y="3170905"/>
                <a:ext cx="191715" cy="198462"/>
              </a:xfrm>
              <a:custGeom>
                <a:avLst/>
                <a:gdLst>
                  <a:gd name="connsiteX0" fmla="*/ 150269 w 191715"/>
                  <a:gd name="connsiteY0" fmla="*/ 126027 h 198462"/>
                  <a:gd name="connsiteX1" fmla="*/ 88099 w 191715"/>
                  <a:gd name="connsiteY1" fmla="*/ 126027 h 198462"/>
                  <a:gd name="connsiteX2" fmla="*/ 88099 w 191715"/>
                  <a:gd name="connsiteY2" fmla="*/ 115665 h 198462"/>
                  <a:gd name="connsiteX3" fmla="*/ 77159 w 191715"/>
                  <a:gd name="connsiteY3" fmla="*/ 97400 h 198462"/>
                  <a:gd name="connsiteX4" fmla="*/ 55905 w 191715"/>
                  <a:gd name="connsiteY4" fmla="*/ 98412 h 198462"/>
                  <a:gd name="connsiteX5" fmla="*/ 9253 w 191715"/>
                  <a:gd name="connsiteY5" fmla="*/ 129449 h 198462"/>
                  <a:gd name="connsiteX6" fmla="*/ 0 w 191715"/>
                  <a:gd name="connsiteY6" fmla="*/ 146702 h 198462"/>
                  <a:gd name="connsiteX7" fmla="*/ 9253 w 191715"/>
                  <a:gd name="connsiteY7" fmla="*/ 163956 h 198462"/>
                  <a:gd name="connsiteX8" fmla="*/ 55905 w 191715"/>
                  <a:gd name="connsiteY8" fmla="*/ 194993 h 198462"/>
                  <a:gd name="connsiteX9" fmla="*/ 67375 w 191715"/>
                  <a:gd name="connsiteY9" fmla="*/ 198463 h 198462"/>
                  <a:gd name="connsiteX10" fmla="*/ 77159 w 191715"/>
                  <a:gd name="connsiteY10" fmla="*/ 196005 h 198462"/>
                  <a:gd name="connsiteX11" fmla="*/ 88099 w 191715"/>
                  <a:gd name="connsiteY11" fmla="*/ 177739 h 198462"/>
                  <a:gd name="connsiteX12" fmla="*/ 88099 w 191715"/>
                  <a:gd name="connsiteY12" fmla="*/ 167378 h 198462"/>
                  <a:gd name="connsiteX13" fmla="*/ 170992 w 191715"/>
                  <a:gd name="connsiteY13" fmla="*/ 167378 h 198462"/>
                  <a:gd name="connsiteX14" fmla="*/ 191716 w 191715"/>
                  <a:gd name="connsiteY14" fmla="*/ 146654 h 198462"/>
                  <a:gd name="connsiteX15" fmla="*/ 191716 w 191715"/>
                  <a:gd name="connsiteY15" fmla="*/ 0 h 198462"/>
                  <a:gd name="connsiteX16" fmla="*/ 150317 w 191715"/>
                  <a:gd name="connsiteY16" fmla="*/ 0 h 198462"/>
                  <a:gd name="connsiteX17" fmla="*/ 150317 w 191715"/>
                  <a:gd name="connsiteY17" fmla="*/ 126027 h 19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1715" h="198462">
                    <a:moveTo>
                      <a:pt x="150269" y="126027"/>
                    </a:moveTo>
                    <a:lnTo>
                      <a:pt x="88099" y="126027"/>
                    </a:lnTo>
                    <a:lnTo>
                      <a:pt x="88099" y="115665"/>
                    </a:lnTo>
                    <a:cubicBezTo>
                      <a:pt x="88099" y="108051"/>
                      <a:pt x="83906" y="101015"/>
                      <a:pt x="77159" y="97400"/>
                    </a:cubicBezTo>
                    <a:cubicBezTo>
                      <a:pt x="70411" y="93786"/>
                      <a:pt x="62315" y="94171"/>
                      <a:pt x="55905" y="98412"/>
                    </a:cubicBezTo>
                    <a:lnTo>
                      <a:pt x="9253" y="129449"/>
                    </a:lnTo>
                    <a:cubicBezTo>
                      <a:pt x="3470" y="133305"/>
                      <a:pt x="0" y="139762"/>
                      <a:pt x="0" y="146702"/>
                    </a:cubicBezTo>
                    <a:cubicBezTo>
                      <a:pt x="0" y="153642"/>
                      <a:pt x="3470" y="160100"/>
                      <a:pt x="9253" y="163956"/>
                    </a:cubicBezTo>
                    <a:lnTo>
                      <a:pt x="55905" y="194993"/>
                    </a:lnTo>
                    <a:cubicBezTo>
                      <a:pt x="59375" y="197306"/>
                      <a:pt x="63375" y="198463"/>
                      <a:pt x="67375" y="198463"/>
                    </a:cubicBezTo>
                    <a:cubicBezTo>
                      <a:pt x="70749" y="198463"/>
                      <a:pt x="74074" y="197643"/>
                      <a:pt x="77159" y="196005"/>
                    </a:cubicBezTo>
                    <a:cubicBezTo>
                      <a:pt x="83906" y="192390"/>
                      <a:pt x="88099" y="185402"/>
                      <a:pt x="88099" y="177739"/>
                    </a:cubicBezTo>
                    <a:lnTo>
                      <a:pt x="88099" y="167378"/>
                    </a:lnTo>
                    <a:lnTo>
                      <a:pt x="170992" y="167378"/>
                    </a:lnTo>
                    <a:cubicBezTo>
                      <a:pt x="182414" y="167378"/>
                      <a:pt x="191716" y="158124"/>
                      <a:pt x="191716" y="146654"/>
                    </a:cubicBezTo>
                    <a:lnTo>
                      <a:pt x="191716" y="0"/>
                    </a:lnTo>
                    <a:lnTo>
                      <a:pt x="150317" y="0"/>
                    </a:lnTo>
                    <a:lnTo>
                      <a:pt x="150317" y="126027"/>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37EED38-B102-4CD1-9382-3EF13A0912F6}"/>
                  </a:ext>
                </a:extLst>
              </p:cNvPr>
              <p:cNvSpPr/>
              <p:nvPr/>
            </p:nvSpPr>
            <p:spPr>
              <a:xfrm>
                <a:off x="-3607608" y="2753063"/>
                <a:ext cx="247976" cy="376491"/>
              </a:xfrm>
              <a:custGeom>
                <a:avLst/>
                <a:gdLst>
                  <a:gd name="connsiteX0" fmla="*/ 246608 w 247976"/>
                  <a:gd name="connsiteY0" fmla="*/ 299188 h 376491"/>
                  <a:gd name="connsiteX1" fmla="*/ 210945 w 247976"/>
                  <a:gd name="connsiteY1" fmla="*/ 237403 h 376491"/>
                  <a:gd name="connsiteX2" fmla="*/ 201981 w 247976"/>
                  <a:gd name="connsiteY2" fmla="*/ 232247 h 376491"/>
                  <a:gd name="connsiteX3" fmla="*/ 186993 w 247976"/>
                  <a:gd name="connsiteY3" fmla="*/ 232247 h 376491"/>
                  <a:gd name="connsiteX4" fmla="*/ 186993 w 247976"/>
                  <a:gd name="connsiteY4" fmla="*/ 20724 h 376491"/>
                  <a:gd name="connsiteX5" fmla="*/ 166269 w 247976"/>
                  <a:gd name="connsiteY5" fmla="*/ 0 h 376491"/>
                  <a:gd name="connsiteX6" fmla="*/ 0 w 247976"/>
                  <a:gd name="connsiteY6" fmla="*/ 0 h 376491"/>
                  <a:gd name="connsiteX7" fmla="*/ 18121 w 247976"/>
                  <a:gd name="connsiteY7" fmla="*/ 12097 h 376491"/>
                  <a:gd name="connsiteX8" fmla="*/ 22748 w 247976"/>
                  <a:gd name="connsiteY8" fmla="*/ 20724 h 376491"/>
                  <a:gd name="connsiteX9" fmla="*/ 18121 w 247976"/>
                  <a:gd name="connsiteY9" fmla="*/ 29350 h 376491"/>
                  <a:gd name="connsiteX10" fmla="*/ 0 w 247976"/>
                  <a:gd name="connsiteY10" fmla="*/ 41447 h 376491"/>
                  <a:gd name="connsiteX11" fmla="*/ 145546 w 247976"/>
                  <a:gd name="connsiteY11" fmla="*/ 41447 h 376491"/>
                  <a:gd name="connsiteX12" fmla="*/ 145546 w 247976"/>
                  <a:gd name="connsiteY12" fmla="*/ 232247 h 376491"/>
                  <a:gd name="connsiteX13" fmla="*/ 130606 w 247976"/>
                  <a:gd name="connsiteY13" fmla="*/ 232247 h 376491"/>
                  <a:gd name="connsiteX14" fmla="*/ 121642 w 247976"/>
                  <a:gd name="connsiteY14" fmla="*/ 237403 h 376491"/>
                  <a:gd name="connsiteX15" fmla="*/ 85978 w 247976"/>
                  <a:gd name="connsiteY15" fmla="*/ 299188 h 376491"/>
                  <a:gd name="connsiteX16" fmla="*/ 85978 w 247976"/>
                  <a:gd name="connsiteY16" fmla="*/ 309550 h 376491"/>
                  <a:gd name="connsiteX17" fmla="*/ 121642 w 247976"/>
                  <a:gd name="connsiteY17" fmla="*/ 371335 h 376491"/>
                  <a:gd name="connsiteX18" fmla="*/ 130606 w 247976"/>
                  <a:gd name="connsiteY18" fmla="*/ 376491 h 376491"/>
                  <a:gd name="connsiteX19" fmla="*/ 146943 w 247976"/>
                  <a:gd name="connsiteY19" fmla="*/ 376491 h 376491"/>
                  <a:gd name="connsiteX20" fmla="*/ 188342 w 247976"/>
                  <a:gd name="connsiteY20" fmla="*/ 376491 h 376491"/>
                  <a:gd name="connsiteX21" fmla="*/ 201933 w 247976"/>
                  <a:gd name="connsiteY21" fmla="*/ 376491 h 376491"/>
                  <a:gd name="connsiteX22" fmla="*/ 210897 w 247976"/>
                  <a:gd name="connsiteY22" fmla="*/ 371335 h 376491"/>
                  <a:gd name="connsiteX23" fmla="*/ 246560 w 247976"/>
                  <a:gd name="connsiteY23" fmla="*/ 309550 h 376491"/>
                  <a:gd name="connsiteX24" fmla="*/ 246608 w 247976"/>
                  <a:gd name="connsiteY24" fmla="*/ 299188 h 3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7976" h="376491">
                    <a:moveTo>
                      <a:pt x="246608" y="299188"/>
                    </a:moveTo>
                    <a:lnTo>
                      <a:pt x="210945" y="237403"/>
                    </a:lnTo>
                    <a:cubicBezTo>
                      <a:pt x="209114" y="234223"/>
                      <a:pt x="205692" y="232247"/>
                      <a:pt x="201981" y="232247"/>
                    </a:cubicBezTo>
                    <a:lnTo>
                      <a:pt x="186993" y="232247"/>
                    </a:lnTo>
                    <a:lnTo>
                      <a:pt x="186993" y="20724"/>
                    </a:lnTo>
                    <a:cubicBezTo>
                      <a:pt x="186993" y="9302"/>
                      <a:pt x="177739" y="0"/>
                      <a:pt x="166269" y="0"/>
                    </a:cubicBezTo>
                    <a:lnTo>
                      <a:pt x="0" y="0"/>
                    </a:lnTo>
                    <a:lnTo>
                      <a:pt x="18121" y="12097"/>
                    </a:lnTo>
                    <a:cubicBezTo>
                      <a:pt x="21013" y="14025"/>
                      <a:pt x="22748" y="17254"/>
                      <a:pt x="22748" y="20724"/>
                    </a:cubicBezTo>
                    <a:cubicBezTo>
                      <a:pt x="22748" y="24193"/>
                      <a:pt x="21013" y="27422"/>
                      <a:pt x="18121" y="29350"/>
                    </a:cubicBezTo>
                    <a:lnTo>
                      <a:pt x="0" y="41447"/>
                    </a:lnTo>
                    <a:lnTo>
                      <a:pt x="145546" y="41447"/>
                    </a:lnTo>
                    <a:lnTo>
                      <a:pt x="145546" y="232247"/>
                    </a:lnTo>
                    <a:lnTo>
                      <a:pt x="130606" y="232247"/>
                    </a:lnTo>
                    <a:cubicBezTo>
                      <a:pt x="126895" y="232247"/>
                      <a:pt x="123473" y="234223"/>
                      <a:pt x="121642" y="237403"/>
                    </a:cubicBezTo>
                    <a:lnTo>
                      <a:pt x="85978" y="299188"/>
                    </a:lnTo>
                    <a:cubicBezTo>
                      <a:pt x="84147" y="302369"/>
                      <a:pt x="84147" y="306321"/>
                      <a:pt x="85978" y="309550"/>
                    </a:cubicBezTo>
                    <a:lnTo>
                      <a:pt x="121642" y="371335"/>
                    </a:lnTo>
                    <a:cubicBezTo>
                      <a:pt x="123473" y="374515"/>
                      <a:pt x="126895" y="376491"/>
                      <a:pt x="130606" y="376491"/>
                    </a:cubicBezTo>
                    <a:lnTo>
                      <a:pt x="146943" y="376491"/>
                    </a:lnTo>
                    <a:lnTo>
                      <a:pt x="188342" y="376491"/>
                    </a:lnTo>
                    <a:lnTo>
                      <a:pt x="201933" y="376491"/>
                    </a:lnTo>
                    <a:cubicBezTo>
                      <a:pt x="205644" y="376491"/>
                      <a:pt x="209065" y="374515"/>
                      <a:pt x="210897" y="371335"/>
                    </a:cubicBezTo>
                    <a:lnTo>
                      <a:pt x="246560" y="309550"/>
                    </a:lnTo>
                    <a:cubicBezTo>
                      <a:pt x="248440" y="306321"/>
                      <a:pt x="248440" y="302369"/>
                      <a:pt x="246608" y="299188"/>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AD3C6E13-6AE3-4517-8AC8-90BE01376694}"/>
                  </a:ext>
                </a:extLst>
              </p:cNvPr>
              <p:cNvSpPr/>
              <p:nvPr/>
            </p:nvSpPr>
            <p:spPr>
              <a:xfrm>
                <a:off x="-4043720" y="2703182"/>
                <a:ext cx="417557" cy="254271"/>
              </a:xfrm>
              <a:custGeom>
                <a:avLst/>
                <a:gdLst>
                  <a:gd name="connsiteX0" fmla="*/ 34560 w 417557"/>
                  <a:gd name="connsiteY0" fmla="*/ 245018 h 254271"/>
                  <a:gd name="connsiteX1" fmla="*/ 51814 w 417557"/>
                  <a:gd name="connsiteY1" fmla="*/ 254271 h 254271"/>
                  <a:gd name="connsiteX2" fmla="*/ 69067 w 417557"/>
                  <a:gd name="connsiteY2" fmla="*/ 245018 h 254271"/>
                  <a:gd name="connsiteX3" fmla="*/ 100152 w 417557"/>
                  <a:gd name="connsiteY3" fmla="*/ 198318 h 254271"/>
                  <a:gd name="connsiteX4" fmla="*/ 101164 w 417557"/>
                  <a:gd name="connsiteY4" fmla="*/ 177065 h 254271"/>
                  <a:gd name="connsiteX5" fmla="*/ 82899 w 417557"/>
                  <a:gd name="connsiteY5" fmla="*/ 166124 h 254271"/>
                  <a:gd name="connsiteX6" fmla="*/ 72537 w 417557"/>
                  <a:gd name="connsiteY6" fmla="*/ 166124 h 254271"/>
                  <a:gd name="connsiteX7" fmla="*/ 72537 w 417557"/>
                  <a:gd name="connsiteY7" fmla="*/ 91328 h 254271"/>
                  <a:gd name="connsiteX8" fmla="*/ 238806 w 417557"/>
                  <a:gd name="connsiteY8" fmla="*/ 91328 h 254271"/>
                  <a:gd name="connsiteX9" fmla="*/ 296591 w 417557"/>
                  <a:gd name="connsiteY9" fmla="*/ 129835 h 254271"/>
                  <a:gd name="connsiteX10" fmla="*/ 296109 w 417557"/>
                  <a:gd name="connsiteY10" fmla="*/ 132244 h 254271"/>
                  <a:gd name="connsiteX11" fmla="*/ 296109 w 417557"/>
                  <a:gd name="connsiteY11" fmla="*/ 240681 h 254271"/>
                  <a:gd name="connsiteX12" fmla="*/ 337508 w 417557"/>
                  <a:gd name="connsiteY12" fmla="*/ 240681 h 254271"/>
                  <a:gd name="connsiteX13" fmla="*/ 337508 w 417557"/>
                  <a:gd name="connsiteY13" fmla="*/ 132244 h 254271"/>
                  <a:gd name="connsiteX14" fmla="*/ 337026 w 417557"/>
                  <a:gd name="connsiteY14" fmla="*/ 129835 h 254271"/>
                  <a:gd name="connsiteX15" fmla="*/ 394810 w 417557"/>
                  <a:gd name="connsiteY15" fmla="*/ 91328 h 254271"/>
                  <a:gd name="connsiteX16" fmla="*/ 412931 w 417557"/>
                  <a:gd name="connsiteY16" fmla="*/ 79231 h 254271"/>
                  <a:gd name="connsiteX17" fmla="*/ 417558 w 417557"/>
                  <a:gd name="connsiteY17" fmla="*/ 70604 h 254271"/>
                  <a:gd name="connsiteX18" fmla="*/ 412931 w 417557"/>
                  <a:gd name="connsiteY18" fmla="*/ 61977 h 254271"/>
                  <a:gd name="connsiteX19" fmla="*/ 394810 w 417557"/>
                  <a:gd name="connsiteY19" fmla="*/ 49881 h 254271"/>
                  <a:gd name="connsiteX20" fmla="*/ 322567 w 417557"/>
                  <a:gd name="connsiteY20" fmla="*/ 1735 h 254271"/>
                  <a:gd name="connsiteX21" fmla="*/ 311097 w 417557"/>
                  <a:gd name="connsiteY21" fmla="*/ 1735 h 254271"/>
                  <a:gd name="connsiteX22" fmla="*/ 238854 w 417557"/>
                  <a:gd name="connsiteY22" fmla="*/ 49881 h 254271"/>
                  <a:gd name="connsiteX23" fmla="*/ 51814 w 417557"/>
                  <a:gd name="connsiteY23" fmla="*/ 49881 h 254271"/>
                  <a:gd name="connsiteX24" fmla="*/ 31090 w 417557"/>
                  <a:gd name="connsiteY24" fmla="*/ 70604 h 254271"/>
                  <a:gd name="connsiteX25" fmla="*/ 31090 w 417557"/>
                  <a:gd name="connsiteY25" fmla="*/ 166173 h 254271"/>
                  <a:gd name="connsiteX26" fmla="*/ 20729 w 417557"/>
                  <a:gd name="connsiteY26" fmla="*/ 166173 h 254271"/>
                  <a:gd name="connsiteX27" fmla="*/ 2463 w 417557"/>
                  <a:gd name="connsiteY27" fmla="*/ 177113 h 254271"/>
                  <a:gd name="connsiteX28" fmla="*/ 3475 w 417557"/>
                  <a:gd name="connsiteY28" fmla="*/ 198366 h 254271"/>
                  <a:gd name="connsiteX29" fmla="*/ 34560 w 417557"/>
                  <a:gd name="connsiteY29" fmla="*/ 245018 h 25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17557" h="254271">
                    <a:moveTo>
                      <a:pt x="34560" y="245018"/>
                    </a:moveTo>
                    <a:cubicBezTo>
                      <a:pt x="38416" y="250801"/>
                      <a:pt x="44874" y="254271"/>
                      <a:pt x="51814" y="254271"/>
                    </a:cubicBezTo>
                    <a:cubicBezTo>
                      <a:pt x="58754" y="254271"/>
                      <a:pt x="65212" y="250801"/>
                      <a:pt x="69067" y="245018"/>
                    </a:cubicBezTo>
                    <a:lnTo>
                      <a:pt x="100152" y="198318"/>
                    </a:lnTo>
                    <a:cubicBezTo>
                      <a:pt x="104393" y="191957"/>
                      <a:pt x="104779" y="183812"/>
                      <a:pt x="101164" y="177065"/>
                    </a:cubicBezTo>
                    <a:cubicBezTo>
                      <a:pt x="97550" y="170318"/>
                      <a:pt x="90562" y="166124"/>
                      <a:pt x="82899" y="166124"/>
                    </a:cubicBezTo>
                    <a:lnTo>
                      <a:pt x="72537" y="166124"/>
                    </a:lnTo>
                    <a:lnTo>
                      <a:pt x="72537" y="91328"/>
                    </a:lnTo>
                    <a:lnTo>
                      <a:pt x="238806" y="91328"/>
                    </a:lnTo>
                    <a:lnTo>
                      <a:pt x="296591" y="129835"/>
                    </a:lnTo>
                    <a:cubicBezTo>
                      <a:pt x="296494" y="130654"/>
                      <a:pt x="296109" y="131377"/>
                      <a:pt x="296109" y="132244"/>
                    </a:cubicBezTo>
                    <a:lnTo>
                      <a:pt x="296109" y="240681"/>
                    </a:lnTo>
                    <a:lnTo>
                      <a:pt x="337508" y="240681"/>
                    </a:lnTo>
                    <a:lnTo>
                      <a:pt x="337508" y="132244"/>
                    </a:lnTo>
                    <a:cubicBezTo>
                      <a:pt x="337508" y="131377"/>
                      <a:pt x="337122" y="130654"/>
                      <a:pt x="337026" y="129835"/>
                    </a:cubicBezTo>
                    <a:lnTo>
                      <a:pt x="394810" y="91328"/>
                    </a:lnTo>
                    <a:lnTo>
                      <a:pt x="412931" y="79231"/>
                    </a:lnTo>
                    <a:cubicBezTo>
                      <a:pt x="415823" y="77303"/>
                      <a:pt x="417558" y="74074"/>
                      <a:pt x="417558" y="70604"/>
                    </a:cubicBezTo>
                    <a:cubicBezTo>
                      <a:pt x="417558" y="67134"/>
                      <a:pt x="415823" y="63905"/>
                      <a:pt x="412931" y="61977"/>
                    </a:cubicBezTo>
                    <a:lnTo>
                      <a:pt x="394810" y="49881"/>
                    </a:lnTo>
                    <a:lnTo>
                      <a:pt x="322567" y="1735"/>
                    </a:lnTo>
                    <a:cubicBezTo>
                      <a:pt x="319097" y="-578"/>
                      <a:pt x="314567" y="-578"/>
                      <a:pt x="311097" y="1735"/>
                    </a:cubicBezTo>
                    <a:lnTo>
                      <a:pt x="238854" y="49881"/>
                    </a:lnTo>
                    <a:lnTo>
                      <a:pt x="51814" y="49881"/>
                    </a:lnTo>
                    <a:cubicBezTo>
                      <a:pt x="40392" y="49881"/>
                      <a:pt x="31090" y="59134"/>
                      <a:pt x="31090" y="70604"/>
                    </a:cubicBezTo>
                    <a:lnTo>
                      <a:pt x="31090" y="166173"/>
                    </a:lnTo>
                    <a:lnTo>
                      <a:pt x="20729" y="166173"/>
                    </a:lnTo>
                    <a:cubicBezTo>
                      <a:pt x="13114" y="166173"/>
                      <a:pt x="6078" y="170366"/>
                      <a:pt x="2463" y="177113"/>
                    </a:cubicBezTo>
                    <a:cubicBezTo>
                      <a:pt x="-1151" y="183860"/>
                      <a:pt x="-766" y="192005"/>
                      <a:pt x="3475" y="198366"/>
                    </a:cubicBezTo>
                    <a:lnTo>
                      <a:pt x="34560" y="245018"/>
                    </a:lnTo>
                    <a:close/>
                  </a:path>
                </a:pathLst>
              </a:custGeom>
              <a:solidFill>
                <a:srgbClr val="50E6FF"/>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6F2151C-B491-41B1-993E-FF85234014CE}"/>
                  </a:ext>
                </a:extLst>
              </p:cNvPr>
              <p:cNvSpPr/>
              <p:nvPr/>
            </p:nvSpPr>
            <p:spPr>
              <a:xfrm>
                <a:off x="-3820143" y="3245172"/>
                <a:ext cx="186366" cy="144967"/>
              </a:xfrm>
              <a:custGeom>
                <a:avLst/>
                <a:gdLst>
                  <a:gd name="connsiteX0" fmla="*/ 176004 w 186366"/>
                  <a:gd name="connsiteY0" fmla="*/ 0 h 144967"/>
                  <a:gd name="connsiteX1" fmla="*/ 10362 w 186366"/>
                  <a:gd name="connsiteY1" fmla="*/ 0 h 144967"/>
                  <a:gd name="connsiteX2" fmla="*/ 0 w 186366"/>
                  <a:gd name="connsiteY2" fmla="*/ 10362 h 144967"/>
                  <a:gd name="connsiteX3" fmla="*/ 0 w 186366"/>
                  <a:gd name="connsiteY3" fmla="*/ 134606 h 144967"/>
                  <a:gd name="connsiteX4" fmla="*/ 10362 w 186366"/>
                  <a:gd name="connsiteY4" fmla="*/ 144967 h 144967"/>
                  <a:gd name="connsiteX5" fmla="*/ 176004 w 186366"/>
                  <a:gd name="connsiteY5" fmla="*/ 144967 h 144967"/>
                  <a:gd name="connsiteX6" fmla="*/ 186366 w 186366"/>
                  <a:gd name="connsiteY6" fmla="*/ 134606 h 144967"/>
                  <a:gd name="connsiteX7" fmla="*/ 186366 w 186366"/>
                  <a:gd name="connsiteY7" fmla="*/ 10362 h 144967"/>
                  <a:gd name="connsiteX8" fmla="*/ 176004 w 186366"/>
                  <a:gd name="connsiteY8" fmla="*/ 0 h 14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6" h="144967">
                    <a:moveTo>
                      <a:pt x="176004" y="0"/>
                    </a:moveTo>
                    <a:lnTo>
                      <a:pt x="10362" y="0"/>
                    </a:lnTo>
                    <a:cubicBezTo>
                      <a:pt x="4627" y="0"/>
                      <a:pt x="0" y="4626"/>
                      <a:pt x="0" y="10362"/>
                    </a:cubicBezTo>
                    <a:lnTo>
                      <a:pt x="0" y="134606"/>
                    </a:lnTo>
                    <a:cubicBezTo>
                      <a:pt x="0" y="140341"/>
                      <a:pt x="4627" y="144967"/>
                      <a:pt x="10362" y="144967"/>
                    </a:cubicBezTo>
                    <a:lnTo>
                      <a:pt x="176004" y="144967"/>
                    </a:lnTo>
                    <a:cubicBezTo>
                      <a:pt x="181739" y="144967"/>
                      <a:pt x="186366" y="140341"/>
                      <a:pt x="186366" y="134606"/>
                    </a:cubicBezTo>
                    <a:lnTo>
                      <a:pt x="186366" y="10362"/>
                    </a:lnTo>
                    <a:cubicBezTo>
                      <a:pt x="186366" y="4626"/>
                      <a:pt x="181739" y="0"/>
                      <a:pt x="176004" y="0"/>
                    </a:cubicBezTo>
                    <a:close/>
                  </a:path>
                </a:pathLst>
              </a:custGeom>
              <a:solidFill>
                <a:schemeClr val="accent1"/>
              </a:solidFill>
              <a:ln w="481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2" name="Rectangle 31">
            <a:extLst>
              <a:ext uri="{FF2B5EF4-FFF2-40B4-BE49-F238E27FC236}">
                <a16:creationId xmlns:a16="http://schemas.microsoft.com/office/drawing/2014/main" id="{4C9A3944-F461-4E80-9DAD-6D491F630C26}"/>
              </a:ext>
            </a:extLst>
          </p:cNvPr>
          <p:cNvSpPr/>
          <p:nvPr/>
        </p:nvSpPr>
        <p:spPr bwMode="auto">
          <a:xfrm>
            <a:off x="10578542" y="6229609"/>
            <a:ext cx="1148930"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r>
              <a:rPr lang="en-US" sz="800" i="1">
                <a:solidFill>
                  <a:schemeClr val="accent1"/>
                </a:solidFill>
                <a:ea typeface="Segoe UI" pitchFamily="34" charset="0"/>
                <a:cs typeface="Segoe UI" pitchFamily="34" charset="0"/>
              </a:rPr>
              <a:t>Public preview edition</a:t>
            </a:r>
          </a:p>
        </p:txBody>
      </p:sp>
    </p:spTree>
    <p:extLst>
      <p:ext uri="{BB962C8B-B14F-4D97-AF65-F5344CB8AC3E}">
        <p14:creationId xmlns:p14="http://schemas.microsoft.com/office/powerpoint/2010/main" val="211969956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7Grs1xNTjTZKENexiDUF3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Partner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6350">
          <a:solidFill>
            <a:schemeClr val="bg1">
              <a:lumMod val="65000"/>
            </a:schemeClr>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ce1c67b8-2098-43d7-b846-1b6c27fb687a" xsi:nil="true"/>
    <_ip_UnifiedCompliancePolicyUIAction xmlns="http://schemas.microsoft.com/sharepoint/v3" xsi:nil="true"/>
    <_ip_UnifiedCompliancePolicyProperties xmlns="http://schemas.microsoft.com/sharepoint/v3" xsi:nil="true"/>
    <lcf76f155ced4ddcb4097134ff3c332f xmlns="ce1c67b8-2098-43d7-b846-1b6c27fb687a">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C928BA140C18543A792BA1CAFFAC3F5" ma:contentTypeVersion="17" ma:contentTypeDescription="Create a new document." ma:contentTypeScope="" ma:versionID="6cf7205d31c77f78f2de9f1f23506612">
  <xsd:schema xmlns:xsd="http://www.w3.org/2001/XMLSchema" xmlns:xs="http://www.w3.org/2001/XMLSchema" xmlns:p="http://schemas.microsoft.com/office/2006/metadata/properties" xmlns:ns1="http://schemas.microsoft.com/sharepoint/v3" xmlns:ns2="ce1c67b8-2098-43d7-b846-1b6c27fb687a" xmlns:ns3="ebee02fc-aa92-4ccf-baef-2bc29ee229e3" xmlns:ns4="230e9df3-be65-4c73-a93b-d1236ebd677e" targetNamespace="http://schemas.microsoft.com/office/2006/metadata/properties" ma:root="true" ma:fieldsID="8df25a0005e8e90a175b860fe9de3bd0" ns1:_="" ns2:_="" ns3:_="" ns4:_="">
    <xsd:import namespace="http://schemas.microsoft.com/sharepoint/v3"/>
    <xsd:import namespace="ce1c67b8-2098-43d7-b846-1b6c27fb687a"/>
    <xsd:import namespace="ebee02fc-aa92-4ccf-baef-2bc29ee229e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1c67b8-2098-43d7-b846-1b6c27fb68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bee02fc-aa92-4ccf-baef-2bc29ee229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f3520f3-e779-4c56-9e6c-b3bcb1d70b8a}" ma:internalName="TaxCatchAll" ma:showField="CatchAllData" ma:web="ebee02fc-aa92-4ccf-baef-2bc29ee229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ce1c67b8-2098-43d7-b846-1b6c27fb687a"/>
    <ds:schemaRef ds:uri="ebee02fc-aa92-4ccf-baef-2bc29ee229e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33539BA-80CC-4711-913D-EE5CC112ECCA}">
  <ds:schemaRefs>
    <ds:schemaRef ds:uri="230e9df3-be65-4c73-a93b-d1236ebd677e"/>
    <ds:schemaRef ds:uri="ce1c67b8-2098-43d7-b846-1b6c27fb687a"/>
    <ds:schemaRef ds:uri="ebee02fc-aa92-4ccf-baef-2bc29ee229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FOR DOWNLOAD - Dynamics 365 template blue accent</Template>
  <TotalTime>0</TotalTime>
  <Words>7246</Words>
  <Application>Microsoft Office PowerPoint</Application>
  <PresentationFormat>Widescreen</PresentationFormat>
  <Paragraphs>886</Paragraphs>
  <Slides>28</Slides>
  <Notes>27</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40" baseType="lpstr">
      <vt:lpstr>Arial</vt:lpstr>
      <vt:lpstr>Avenir</vt:lpstr>
      <vt:lpstr>Calibri</vt:lpstr>
      <vt:lpstr>Consolas</vt:lpstr>
      <vt:lpstr>McKinsey Sans</vt:lpstr>
      <vt:lpstr>Segoe UI</vt:lpstr>
      <vt:lpstr>Segoe UI Semibold</vt:lpstr>
      <vt:lpstr>Symbol</vt:lpstr>
      <vt:lpstr>Times New Roman</vt:lpstr>
      <vt:lpstr>Wingdings</vt:lpstr>
      <vt:lpstr>Partner Template</vt:lpstr>
      <vt:lpstr>think-cell Slide</vt:lpstr>
      <vt:lpstr>Microsoft Cloud for Financial Services Overview</vt:lpstr>
      <vt:lpstr>PowerPoint Presentation</vt:lpstr>
      <vt:lpstr>As a result, banks are looking for a new approach  to pave the way for the future</vt:lpstr>
      <vt:lpstr>Microsoft Cloud for Financial Services </vt:lpstr>
      <vt:lpstr>Microsoft Cloud for Financial Services Capabilities for Retail Banking </vt:lpstr>
      <vt:lpstr>Customer and employee experience</vt:lpstr>
      <vt:lpstr>Unified customer profile </vt:lpstr>
      <vt:lpstr>Customer onboarding</vt:lpstr>
      <vt:lpstr>Collaboration manager</vt:lpstr>
      <vt:lpstr>Banking customer engagement </vt:lpstr>
      <vt:lpstr>Combatting financial crime</vt:lpstr>
      <vt:lpstr>Account protection</vt:lpstr>
      <vt:lpstr>Purchase protection</vt:lpstr>
      <vt:lpstr>Security and compliance</vt:lpstr>
      <vt:lpstr>Regulatory compliance assessments</vt:lpstr>
      <vt:lpstr>Risk assurance and support</vt:lpstr>
      <vt:lpstr>PowerPoint Presentation</vt:lpstr>
      <vt:lpstr>Industry standards and certifications</vt:lpstr>
      <vt:lpstr>Microsoft Cloud for Financial Services Strengths</vt:lpstr>
      <vt:lpstr>PowerPoint Presentation</vt:lpstr>
      <vt:lpstr>Today, priorities are changing, and technology needs to keep up</vt:lpstr>
      <vt:lpstr>Unified customer profile</vt:lpstr>
      <vt:lpstr>Customer onboarding</vt:lpstr>
      <vt:lpstr>Collaboration manager</vt:lpstr>
      <vt:lpstr>Banking customer engagement</vt:lpstr>
      <vt:lpstr>Banking customer engagement</vt:lpstr>
      <vt:lpstr>Financial services regulatory compliance </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Dynamics 365 Solutions Center</dc:title>
  <dc:subject>&lt;Event name&gt;</dc:subject>
  <dc:creator>Giridhar Raj singh Chowhan</dc:creator>
  <cp:keywords/>
  <dc:description/>
  <cp:lastModifiedBy>James Bamford</cp:lastModifiedBy>
  <cp:revision>2</cp:revision>
  <dcterms:created xsi:type="dcterms:W3CDTF">2020-10-22T06:37:11Z</dcterms:created>
  <dcterms:modified xsi:type="dcterms:W3CDTF">2021-11-09T17:27:52Z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0x0101002C928BA140C18543A792BA1CAFFAC3F5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